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0"/>
  </p:notesMasterIdLst>
  <p:sldIdLst>
    <p:sldId id="257" r:id="rId2"/>
    <p:sldId id="852" r:id="rId3"/>
    <p:sldId id="891" r:id="rId4"/>
    <p:sldId id="892" r:id="rId5"/>
    <p:sldId id="893" r:id="rId6"/>
    <p:sldId id="894" r:id="rId7"/>
    <p:sldId id="1099" r:id="rId8"/>
    <p:sldId id="1100" r:id="rId9"/>
    <p:sldId id="1057" r:id="rId10"/>
    <p:sldId id="1071" r:id="rId11"/>
    <p:sldId id="291" r:id="rId12"/>
    <p:sldId id="296" r:id="rId13"/>
    <p:sldId id="307" r:id="rId14"/>
    <p:sldId id="306" r:id="rId15"/>
    <p:sldId id="886" r:id="rId16"/>
    <p:sldId id="1029" r:id="rId17"/>
    <p:sldId id="1017" r:id="rId18"/>
    <p:sldId id="1031" r:id="rId19"/>
    <p:sldId id="1028" r:id="rId20"/>
    <p:sldId id="268" r:id="rId21"/>
    <p:sldId id="269" r:id="rId22"/>
    <p:sldId id="1062" r:id="rId23"/>
    <p:sldId id="1042" r:id="rId24"/>
    <p:sldId id="1008" r:id="rId25"/>
    <p:sldId id="728" r:id="rId26"/>
    <p:sldId id="729" r:id="rId27"/>
    <p:sldId id="813" r:id="rId28"/>
    <p:sldId id="731" r:id="rId29"/>
    <p:sldId id="1072" r:id="rId30"/>
    <p:sldId id="1074" r:id="rId31"/>
    <p:sldId id="399" r:id="rId32"/>
    <p:sldId id="1083" r:id="rId33"/>
    <p:sldId id="1075" r:id="rId34"/>
    <p:sldId id="1092" r:id="rId35"/>
    <p:sldId id="1073" r:id="rId36"/>
    <p:sldId id="1084" r:id="rId37"/>
    <p:sldId id="1085" r:id="rId38"/>
    <p:sldId id="1086" r:id="rId39"/>
    <p:sldId id="735" r:id="rId40"/>
    <p:sldId id="736" r:id="rId41"/>
    <p:sldId id="741" r:id="rId42"/>
    <p:sldId id="859" r:id="rId43"/>
    <p:sldId id="793" r:id="rId44"/>
    <p:sldId id="742" r:id="rId45"/>
    <p:sldId id="743" r:id="rId46"/>
    <p:sldId id="1097" r:id="rId47"/>
    <p:sldId id="1032" r:id="rId48"/>
    <p:sldId id="1033" r:id="rId49"/>
    <p:sldId id="1037" r:id="rId50"/>
    <p:sldId id="1069" r:id="rId51"/>
    <p:sldId id="1070" r:id="rId52"/>
    <p:sldId id="1094" r:id="rId53"/>
    <p:sldId id="1095" r:id="rId54"/>
    <p:sldId id="1096" r:id="rId55"/>
    <p:sldId id="1035" r:id="rId56"/>
    <p:sldId id="584" r:id="rId57"/>
    <p:sldId id="677" r:id="rId58"/>
    <p:sldId id="585" r:id="rId59"/>
    <p:sldId id="572" r:id="rId60"/>
    <p:sldId id="598" r:id="rId61"/>
    <p:sldId id="567" r:id="rId62"/>
    <p:sldId id="569" r:id="rId63"/>
    <p:sldId id="603" r:id="rId64"/>
    <p:sldId id="612" r:id="rId65"/>
    <p:sldId id="1098" r:id="rId66"/>
    <p:sldId id="605" r:id="rId67"/>
    <p:sldId id="577" r:id="rId68"/>
    <p:sldId id="543" r:id="rId69"/>
    <p:sldId id="678" r:id="rId70"/>
    <p:sldId id="538" r:id="rId71"/>
    <p:sldId id="673" r:id="rId72"/>
    <p:sldId id="468" r:id="rId73"/>
    <p:sldId id="328" r:id="rId74"/>
    <p:sldId id="408" r:id="rId75"/>
    <p:sldId id="339" r:id="rId76"/>
    <p:sldId id="340" r:id="rId77"/>
    <p:sldId id="411" r:id="rId78"/>
    <p:sldId id="409" r:id="rId79"/>
    <p:sldId id="627" r:id="rId80"/>
    <p:sldId id="413" r:id="rId81"/>
    <p:sldId id="626" r:id="rId82"/>
    <p:sldId id="410" r:id="rId83"/>
    <p:sldId id="680" r:id="rId84"/>
    <p:sldId id="415" r:id="rId85"/>
    <p:sldId id="628" r:id="rId86"/>
    <p:sldId id="418" r:id="rId87"/>
    <p:sldId id="419" r:id="rId88"/>
    <p:sldId id="629" r:id="rId89"/>
    <p:sldId id="420" r:id="rId90"/>
    <p:sldId id="630" r:id="rId91"/>
    <p:sldId id="421" r:id="rId92"/>
    <p:sldId id="423" r:id="rId93"/>
    <p:sldId id="424" r:id="rId94"/>
    <p:sldId id="425" r:id="rId95"/>
    <p:sldId id="426" r:id="rId96"/>
    <p:sldId id="427" r:id="rId97"/>
    <p:sldId id="428" r:id="rId98"/>
    <p:sldId id="429" r:id="rId99"/>
    <p:sldId id="430" r:id="rId100"/>
    <p:sldId id="632" r:id="rId101"/>
    <p:sldId id="431" r:id="rId102"/>
    <p:sldId id="476" r:id="rId103"/>
    <p:sldId id="432" r:id="rId104"/>
    <p:sldId id="433" r:id="rId105"/>
    <p:sldId id="475" r:id="rId106"/>
    <p:sldId id="436" r:id="rId107"/>
    <p:sldId id="666" r:id="rId108"/>
    <p:sldId id="469" r:id="rId109"/>
    <p:sldId id="470" r:id="rId110"/>
    <p:sldId id="674" r:id="rId111"/>
    <p:sldId id="675" r:id="rId112"/>
    <p:sldId id="472" r:id="rId113"/>
    <p:sldId id="473" r:id="rId114"/>
    <p:sldId id="438" r:id="rId115"/>
    <p:sldId id="633" r:id="rId116"/>
    <p:sldId id="439" r:id="rId117"/>
    <p:sldId id="477" r:id="rId118"/>
    <p:sldId id="641" r:id="rId119"/>
    <p:sldId id="325" r:id="rId120"/>
    <p:sldId id="668" r:id="rId121"/>
    <p:sldId id="679" r:id="rId122"/>
    <p:sldId id="446" r:id="rId123"/>
    <p:sldId id="509" r:id="rId124"/>
    <p:sldId id="650" r:id="rId125"/>
    <p:sldId id="695" r:id="rId126"/>
    <p:sldId id="696" r:id="rId127"/>
    <p:sldId id="681" r:id="rId128"/>
    <p:sldId id="651" r:id="rId129"/>
    <p:sldId id="483" r:id="rId130"/>
    <p:sldId id="697" r:id="rId131"/>
    <p:sldId id="699" r:id="rId132"/>
    <p:sldId id="698" r:id="rId133"/>
    <p:sldId id="493" r:id="rId134"/>
    <p:sldId id="494" r:id="rId135"/>
    <p:sldId id="670" r:id="rId136"/>
    <p:sldId id="659" r:id="rId137"/>
    <p:sldId id="684" r:id="rId138"/>
    <p:sldId id="514" r:id="rId1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81"/>
  </p:normalViewPr>
  <p:slideViewPr>
    <p:cSldViewPr snapToGrid="0">
      <p:cViewPr varScale="1">
        <p:scale>
          <a:sx n="105" d="100"/>
          <a:sy n="105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2EA1-8556-BE42-B8CC-6D7C425FF53C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2B266-D642-A34F-92A6-CFC829D481E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077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1A37C-3BE1-460B-9748-74A78216206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14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56620-25E7-4ABA-8B32-99263EC587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66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56620-25E7-4ABA-8B32-99263EC587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4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444DE8-5213-4446-BC3F-3A178A1FC1B6}" type="slidenum">
              <a:rPr lang="ar-SA" altLang="en-US">
                <a:solidFill>
                  <a:prstClr val="black"/>
                </a:solidFill>
              </a:rPr>
              <a:pPr/>
              <a:t>63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375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F5EDA-7E6F-465C-945B-BE8BCCC96BF8}" type="slidenum">
              <a:rPr lang="ar-SA" altLang="en-US">
                <a:solidFill>
                  <a:prstClr val="black"/>
                </a:solidFill>
              </a:rPr>
              <a:pPr/>
              <a:t>66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570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5025" cy="3484562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31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5025" cy="3484562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20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82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D574F-6E13-4B66-AC64-8B6083193C9B}" type="slidenum">
              <a:rPr lang="en-US" smtClean="0">
                <a:solidFill>
                  <a:prstClr val="black"/>
                </a:solidFill>
              </a:rPr>
              <a:pPr/>
              <a:t>116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85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C790-6C48-4463-AE17-18E4A896D582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75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56620-25E7-4ABA-8B32-99263EC587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E9400-3F0B-44BC-80C4-5D26FFAADC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1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56620-25E7-4ABA-8B32-99263EC587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96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E9400-3F0B-44BC-80C4-5D26FFAADC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3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56620-25E7-4ABA-8B32-99263EC587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03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56620-25E7-4ABA-8B32-99263EC587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1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56620-25E7-4ABA-8B32-99263EC587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9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09768-9CE5-4371-AA69-6A24E9683204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9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0134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6205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6534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35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6" y="0"/>
            <a:ext cx="8928992" cy="908720"/>
          </a:xfrm>
        </p:spPr>
        <p:txBody>
          <a:bodyPr/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6" y="1052740"/>
            <a:ext cx="8928992" cy="1233255"/>
          </a:xfrm>
        </p:spPr>
        <p:txBody>
          <a:bodyPr/>
          <a:lstStyle>
            <a:lvl1pPr algn="l" rtl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כ"ז.אדר.תשפ"ה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1407" y="2410058"/>
            <a:ext cx="8928992" cy="2233388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</a:defRPr>
            </a:lvl1pPr>
            <a:lvl2pPr algn="l" rtl="0">
              <a:defRPr>
                <a:solidFill>
                  <a:schemeClr val="tx1"/>
                </a:solidFill>
              </a:defRPr>
            </a:lvl2pPr>
            <a:lvl3pPr algn="l" rtl="0">
              <a:defRPr>
                <a:solidFill>
                  <a:schemeClr val="tx1"/>
                </a:solidFill>
              </a:defRPr>
            </a:lvl3pPr>
            <a:lvl4pPr algn="l" rtl="0">
              <a:defRPr>
                <a:solidFill>
                  <a:schemeClr val="tx1"/>
                </a:solidFill>
              </a:defRPr>
            </a:lvl4pPr>
            <a:lvl5pPr algn="l" rtl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94382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0" y="2312789"/>
            <a:ext cx="7358063" cy="223242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437392" y="6536532"/>
            <a:ext cx="26449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61265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gradFill rotWithShape="1">
          <a:gsLst>
            <a:gs pos="0">
              <a:schemeClr val="bg2">
                <a:tint val="100000"/>
                <a:shade val="80000"/>
                <a:satMod val="100000"/>
                <a:lumMod val="100000"/>
              </a:schemeClr>
            </a:gs>
            <a:gs pos="20000">
              <a:schemeClr val="bg2">
                <a:tint val="88000"/>
                <a:shade val="100000"/>
                <a:satMod val="400000"/>
                <a:lumMod val="100000"/>
                <a:alpha val="0"/>
              </a:schemeClr>
            </a:gs>
            <a:gs pos="16000">
              <a:schemeClr val="bg2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323278"/>
            <a:ext cx="7315200" cy="480547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Gill Sans"/>
                <a:ea typeface="Apple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391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3011219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5"/>
          <p:cNvGrpSpPr>
            <a:grpSpLocks/>
          </p:cNvGrpSpPr>
          <p:nvPr userDrawn="1"/>
        </p:nvGrpSpPr>
        <p:grpSpPr bwMode="auto">
          <a:xfrm>
            <a:off x="-254" y="-254"/>
            <a:ext cx="9144507" cy="6858254"/>
            <a:chOff x="0" y="0"/>
            <a:chExt cx="9144000" cy="6857999"/>
          </a:xfrm>
        </p:grpSpPr>
        <p:sp>
          <p:nvSpPr>
            <p:cNvPr id="3" name="Rectangle 9"/>
            <p:cNvSpPr>
              <a:spLocks noChangeArrowheads="1"/>
            </p:cNvSpPr>
            <p:nvPr/>
          </p:nvSpPr>
          <p:spPr bwMode="auto">
            <a:xfrm>
              <a:off x="1" y="0"/>
              <a:ext cx="9143997" cy="6029325"/>
            </a:xfrm>
            <a:prstGeom prst="rect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 rot="5400000">
              <a:off x="3095680" y="-3095172"/>
              <a:ext cx="2952640" cy="91434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1pPr>
              <a:lvl2pPr marL="742950" indent="-28575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2pPr>
              <a:lvl3pPr marL="11430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3pPr>
              <a:lvl4pPr marL="16002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4pPr>
              <a:lvl5pPr marL="20574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5pPr>
              <a:lvl6pPr marL="25146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6pPr>
              <a:lvl7pPr marL="29718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7pPr>
              <a:lvl8pPr marL="34290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8pPr>
              <a:lvl9pPr marL="38862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</a:pPr>
              <a:endParaRPr lang="en-US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285751" y="0"/>
              <a:ext cx="123825" cy="6086473"/>
            </a:xfrm>
            <a:prstGeom prst="rect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  <a:alpha val="3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rot="16200000">
              <a:off x="4345781" y="-1759743"/>
              <a:ext cx="452437" cy="9143998"/>
            </a:xfrm>
            <a:prstGeom prst="rect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  <a:alpha val="3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419101" y="4295774"/>
              <a:ext cx="114300" cy="1800224"/>
            </a:xfrm>
            <a:prstGeom prst="rect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  <a:alpha val="3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 rot="5400000" flipH="1">
              <a:off x="4520564" y="-2110742"/>
              <a:ext cx="102872" cy="9144000"/>
            </a:xfrm>
            <a:prstGeom prst="rect">
              <a:avLst/>
            </a:prstGeom>
            <a:gradFill flip="none" rotWithShape="1">
              <a:gsLst>
                <a:gs pos="1000">
                  <a:srgbClr val="0066FF">
                    <a:tint val="66000"/>
                    <a:satMod val="160000"/>
                    <a:alpha val="31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pic>
          <p:nvPicPr>
            <p:cNvPr id="9" name="תמונה 8" descr="fractional-charges2.png"/>
            <p:cNvPicPr>
              <a:picLocks noChangeAspect="1"/>
            </p:cNvPicPr>
            <p:nvPr/>
          </p:nvPicPr>
          <p:blipFill>
            <a:blip r:embed="rId2"/>
            <a:srcRect l="12160" t="16071" r="13924" b="4910"/>
            <a:stretch>
              <a:fillRect/>
            </a:stretch>
          </p:blipFill>
          <p:spPr bwMode="auto">
            <a:xfrm>
              <a:off x="3743371" y="2590958"/>
              <a:ext cx="4800334" cy="3378075"/>
            </a:xfrm>
            <a:prstGeom prst="rect">
              <a:avLst/>
            </a:prstGeom>
            <a:noFill/>
            <a:ln>
              <a:noFill/>
            </a:ln>
            <a:effectLst>
              <a:outerShdw blurRad="63500" sy="23000" kx="1199993" algn="br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54" y="5962682"/>
              <a:ext cx="9143493" cy="8953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1pPr>
              <a:lvl2pPr marL="742950" indent="-28575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2pPr>
              <a:lvl3pPr marL="11430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3pPr>
              <a:lvl4pPr marL="16002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4pPr>
              <a:lvl5pPr marL="20574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5pPr>
              <a:lvl6pPr marL="25146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6pPr>
              <a:lvl7pPr marL="29718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7pPr>
              <a:lvl8pPr marL="34290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8pPr>
              <a:lvl9pPr marL="38862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</a:pPr>
              <a:endParaRPr lang="en-US" altLang="en-US" sz="1200">
                <a:solidFill>
                  <a:schemeClr val="tx1"/>
                </a:solidFill>
              </a:endParaRPr>
            </a:p>
          </p:txBody>
        </p:sp>
        <p:pic>
          <p:nvPicPr>
            <p:cNvPr id="11" name="תמונה 16" descr="logotree.gif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56" b="1041"/>
            <a:stretch>
              <a:fillRect/>
            </a:stretch>
          </p:blipFill>
          <p:spPr bwMode="auto">
            <a:xfrm>
              <a:off x="280987" y="6202363"/>
              <a:ext cx="623887" cy="493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10028" y="6234135"/>
              <a:ext cx="5148369" cy="2769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defRPr/>
              </a:pPr>
              <a:r>
                <a:rPr lang="en-US">
                  <a:solidFill>
                    <a:schemeClr val="bg1"/>
                  </a:solidFill>
                  <a:latin typeface="Calibri" charset="0"/>
                </a:rPr>
                <a:t>Braun Center for  Sub Micron Research, Weizmann  Institute of  Science, Israel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97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6478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6917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7638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094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0343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7590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0482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620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4542D-8169-9942-96BF-47B1BE45BFAF}" type="datetimeFigureOut">
              <a:rPr lang="en-CH" smtClean="0"/>
              <a:t>27.03.2025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59D5B-C79B-6244-A26B-D5FB2E941F5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8490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3" Type="http://schemas.openxmlformats.org/officeDocument/2006/relationships/image" Target="../media/image185.png"/><Relationship Id="rId7" Type="http://schemas.openxmlformats.org/officeDocument/2006/relationships/oleObject" Target="../embeddings/oleObject102.bin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w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18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7" Type="http://schemas.openxmlformats.org/officeDocument/2006/relationships/image" Target="../media/image191.wmf"/><Relationship Id="rId2" Type="http://schemas.openxmlformats.org/officeDocument/2006/relationships/oleObject" Target="../embeddings/oleObject10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5.bin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104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wmf"/><Relationship Id="rId3" Type="http://schemas.openxmlformats.org/officeDocument/2006/relationships/oleObject" Target="../embeddings/oleObject106.bin"/><Relationship Id="rId7" Type="http://schemas.openxmlformats.org/officeDocument/2006/relationships/oleObject" Target="../embeddings/oleObject108.bin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emf"/><Relationship Id="rId5" Type="http://schemas.openxmlformats.org/officeDocument/2006/relationships/oleObject" Target="../embeddings/oleObject107.bin"/><Relationship Id="rId4" Type="http://schemas.openxmlformats.org/officeDocument/2006/relationships/image" Target="../media/image194.wmf"/><Relationship Id="rId9" Type="http://schemas.openxmlformats.org/officeDocument/2006/relationships/image" Target="../media/image17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8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05.png"/><Relationship Id="rId18" Type="http://schemas.openxmlformats.org/officeDocument/2006/relationships/image" Target="../media/image210.png"/><Relationship Id="rId3" Type="http://schemas.openxmlformats.org/officeDocument/2006/relationships/tags" Target="../tags/tag3.xml"/><Relationship Id="rId21" Type="http://schemas.openxmlformats.org/officeDocument/2006/relationships/image" Target="../media/image213.png"/><Relationship Id="rId7" Type="http://schemas.openxmlformats.org/officeDocument/2006/relationships/tags" Target="../tags/tag7.xml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209.png"/><Relationship Id="rId2" Type="http://schemas.openxmlformats.org/officeDocument/2006/relationships/tags" Target="../tags/tag2.xml"/><Relationship Id="rId16" Type="http://schemas.openxmlformats.org/officeDocument/2006/relationships/image" Target="../media/image208.png"/><Relationship Id="rId20" Type="http://schemas.openxmlformats.org/officeDocument/2006/relationships/image" Target="../media/image21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5" Type="http://schemas.openxmlformats.org/officeDocument/2006/relationships/image" Target="../media/image207.png"/><Relationship Id="rId23" Type="http://schemas.openxmlformats.org/officeDocument/2006/relationships/image" Target="../media/image214.wmf"/><Relationship Id="rId10" Type="http://schemas.openxmlformats.org/officeDocument/2006/relationships/tags" Target="../tags/tag10.xml"/><Relationship Id="rId19" Type="http://schemas.openxmlformats.org/officeDocument/2006/relationships/image" Target="../media/image21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06.png"/><Relationship Id="rId22" Type="http://schemas.openxmlformats.org/officeDocument/2006/relationships/oleObject" Target="../embeddings/oleObject109.bin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oleObject" Target="../embeddings/oleObject110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oleObject" Target="../embeddings/oleObject111.bin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wmf"/><Relationship Id="rId2" Type="http://schemas.openxmlformats.org/officeDocument/2006/relationships/oleObject" Target="../embeddings/oleObject112.bin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46.w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0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8.wmf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10" Type="http://schemas.openxmlformats.org/officeDocument/2006/relationships/image" Target="../media/image17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3.wmf"/><Relationship Id="rId3" Type="http://schemas.openxmlformats.org/officeDocument/2006/relationships/image" Target="../media/image8.wmf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17.bin"/><Relationship Id="rId2" Type="http://schemas.openxmlformats.org/officeDocument/2006/relationships/oleObject" Target="../embeddings/oleObject9.bin"/><Relationship Id="rId16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18.wmf"/><Relationship Id="rId15" Type="http://schemas.openxmlformats.org/officeDocument/2006/relationships/oleObject" Target="../embeddings/oleObject16.bin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1.jpeg"/><Relationship Id="rId14" Type="http://schemas.openxmlformats.org/officeDocument/2006/relationships/image" Target="../media/image21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97.emf"/><Relationship Id="rId7" Type="http://schemas.openxmlformats.org/officeDocument/2006/relationships/image" Target="../media/image99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98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00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105.emf"/><Relationship Id="rId3" Type="http://schemas.openxmlformats.org/officeDocument/2006/relationships/image" Target="../media/image97.emf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41.bin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03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114.wmf"/><Relationship Id="rId26" Type="http://schemas.openxmlformats.org/officeDocument/2006/relationships/oleObject" Target="../embeddings/oleObject55.bin"/><Relationship Id="rId3" Type="http://schemas.openxmlformats.org/officeDocument/2006/relationships/oleObject" Target="../embeddings/oleObject42.bin"/><Relationship Id="rId21" Type="http://schemas.openxmlformats.org/officeDocument/2006/relationships/oleObject" Target="../embeddings/oleObject51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11.wmf"/><Relationship Id="rId17" Type="http://schemas.openxmlformats.org/officeDocument/2006/relationships/oleObject" Target="../embeddings/oleObject49.bin"/><Relationship Id="rId25" Type="http://schemas.openxmlformats.org/officeDocument/2006/relationships/oleObject" Target="../embeddings/oleObject54.bin"/><Relationship Id="rId2" Type="http://schemas.openxmlformats.org/officeDocument/2006/relationships/image" Target="../media/image106.png"/><Relationship Id="rId16" Type="http://schemas.openxmlformats.org/officeDocument/2006/relationships/image" Target="../media/image113.wmf"/><Relationship Id="rId20" Type="http://schemas.openxmlformats.org/officeDocument/2006/relationships/image" Target="../media/image115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46.bin"/><Relationship Id="rId24" Type="http://schemas.openxmlformats.org/officeDocument/2006/relationships/oleObject" Target="../embeddings/oleObject53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23" Type="http://schemas.openxmlformats.org/officeDocument/2006/relationships/oleObject" Target="../embeddings/oleObject52.bin"/><Relationship Id="rId10" Type="http://schemas.openxmlformats.org/officeDocument/2006/relationships/image" Target="../media/image110.wmf"/><Relationship Id="rId19" Type="http://schemas.openxmlformats.org/officeDocument/2006/relationships/oleObject" Target="../embeddings/oleObject50.bin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112.wmf"/><Relationship Id="rId22" Type="http://schemas.openxmlformats.org/officeDocument/2006/relationships/image" Target="../media/image116.wmf"/><Relationship Id="rId27" Type="http://schemas.openxmlformats.org/officeDocument/2006/relationships/image" Target="../media/image11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1.jpeg"/><Relationship Id="rId4" Type="http://schemas.openxmlformats.org/officeDocument/2006/relationships/image" Target="../media/image12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0.wmf"/><Relationship Id="rId3" Type="http://schemas.openxmlformats.org/officeDocument/2006/relationships/image" Target="../media/image24.wmf"/><Relationship Id="rId7" Type="http://schemas.openxmlformats.org/officeDocument/2006/relationships/image" Target="../media/image26.wmf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25.bin"/><Relationship Id="rId2" Type="http://schemas.openxmlformats.org/officeDocument/2006/relationships/oleObject" Target="../embeddings/oleObject18.bin"/><Relationship Id="rId16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25.wmf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8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8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128.wmf"/><Relationship Id="rId7" Type="http://schemas.openxmlformats.org/officeDocument/2006/relationships/image" Target="../media/image130.e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3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oleObject" Target="../embeddings/oleObject66.bin"/><Relationship Id="rId18" Type="http://schemas.openxmlformats.org/officeDocument/2006/relationships/image" Target="../media/image30.wmf"/><Relationship Id="rId3" Type="http://schemas.openxmlformats.org/officeDocument/2006/relationships/image" Target="../media/image24.wmf"/><Relationship Id="rId7" Type="http://schemas.openxmlformats.org/officeDocument/2006/relationships/image" Target="../media/image26.wmf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68.bin"/><Relationship Id="rId2" Type="http://schemas.openxmlformats.org/officeDocument/2006/relationships/oleObject" Target="../embeddings/oleObject61.bin"/><Relationship Id="rId16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3.bin"/><Relationship Id="rId11" Type="http://schemas.openxmlformats.org/officeDocument/2006/relationships/oleObject" Target="../embeddings/oleObject65.bin"/><Relationship Id="rId5" Type="http://schemas.openxmlformats.org/officeDocument/2006/relationships/image" Target="../media/image25.wmf"/><Relationship Id="rId15" Type="http://schemas.openxmlformats.org/officeDocument/2006/relationships/oleObject" Target="../embeddings/oleObject67.bin"/><Relationship Id="rId10" Type="http://schemas.openxmlformats.org/officeDocument/2006/relationships/image" Target="../media/image8.wmf"/><Relationship Id="rId4" Type="http://schemas.openxmlformats.org/officeDocument/2006/relationships/oleObject" Target="../embeddings/oleObject62.bin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28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135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0.bin"/><Relationship Id="rId10" Type="http://schemas.openxmlformats.org/officeDocument/2006/relationships/oleObject" Target="../embeddings/oleObject73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136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7" Type="http://schemas.openxmlformats.org/officeDocument/2006/relationships/image" Target="../media/image140.wmf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77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42.wmf"/><Relationship Id="rId4" Type="http://schemas.openxmlformats.org/officeDocument/2006/relationships/oleObject" Target="../embeddings/oleObject79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7" Type="http://schemas.openxmlformats.org/officeDocument/2006/relationships/image" Target="../media/image146.wmf"/><Relationship Id="rId2" Type="http://schemas.openxmlformats.org/officeDocument/2006/relationships/oleObject" Target="../embeddings/oleObject8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82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7" Type="http://schemas.openxmlformats.org/officeDocument/2006/relationships/image" Target="../media/image149.wmf"/><Relationship Id="rId2" Type="http://schemas.openxmlformats.org/officeDocument/2006/relationships/oleObject" Target="../embeddings/oleObject8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148.wmf"/><Relationship Id="rId4" Type="http://schemas.openxmlformats.org/officeDocument/2006/relationships/oleObject" Target="../embeddings/oleObject85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6.wmf"/><Relationship Id="rId2" Type="http://schemas.openxmlformats.org/officeDocument/2006/relationships/oleObject" Target="../embeddings/oleObject8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8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9.png"/><Relationship Id="rId7" Type="http://schemas.openxmlformats.org/officeDocument/2006/relationships/image" Target="../media/image161.wm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1.bin"/><Relationship Id="rId5" Type="http://schemas.openxmlformats.org/officeDocument/2006/relationships/image" Target="../media/image160.wmf"/><Relationship Id="rId4" Type="http://schemas.openxmlformats.org/officeDocument/2006/relationships/oleObject" Target="../embeddings/oleObject90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7" Type="http://schemas.openxmlformats.org/officeDocument/2006/relationships/image" Target="../media/image166.wmf"/><Relationship Id="rId2" Type="http://schemas.openxmlformats.org/officeDocument/2006/relationships/oleObject" Target="../embeddings/oleObject9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4.bin"/><Relationship Id="rId5" Type="http://schemas.openxmlformats.org/officeDocument/2006/relationships/image" Target="../media/image165.wmf"/><Relationship Id="rId4" Type="http://schemas.openxmlformats.org/officeDocument/2006/relationships/oleObject" Target="../embeddings/oleObject93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oleObject" Target="../embeddings/oleObject95.bin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98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oleObject" Target="../embeddings/oleObject9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if"/><Relationship Id="rId2" Type="http://schemas.openxmlformats.org/officeDocument/2006/relationships/image" Target="../media/image179.ti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if"/><Relationship Id="rId2" Type="http://schemas.openxmlformats.org/officeDocument/2006/relationships/image" Target="../media/image179.t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oleObject" Target="../embeddings/oleObject100.bin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>
            <a:extLst>
              <a:ext uri="{FF2B5EF4-FFF2-40B4-BE49-F238E27FC236}">
                <a16:creationId xmlns:a16="http://schemas.microsoft.com/office/drawing/2014/main" id="{746C2C1D-0CE6-4845-AD57-F7E57FC62885}"/>
              </a:ext>
            </a:extLst>
          </p:cNvPr>
          <p:cNvSpPr/>
          <p:nvPr/>
        </p:nvSpPr>
        <p:spPr>
          <a:xfrm>
            <a:off x="-138650" y="978162"/>
            <a:ext cx="9144001" cy="126957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39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Quantum </a:t>
            </a:r>
            <a:r>
              <a:rPr lang="de-DE" sz="39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transport</a:t>
            </a:r>
            <a:r>
              <a:rPr lang="de-DE" sz="39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</a:t>
            </a:r>
            <a:r>
              <a:rPr lang="de-DE" sz="39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Mesoscopic</a:t>
            </a:r>
            <a:r>
              <a:rPr lang="de-DE" sz="39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de-DE" sz="39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systems</a:t>
            </a:r>
            <a:endParaRPr lang="de-DE" sz="39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de-DE" sz="3900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(PHYS-462)</a:t>
            </a:r>
          </a:p>
        </p:txBody>
      </p:sp>
      <p:pic>
        <p:nvPicPr>
          <p:cNvPr id="1026" name="Picture 2" descr="Geometric Computing Laboratory">
            <a:extLst>
              <a:ext uri="{FF2B5EF4-FFF2-40B4-BE49-F238E27FC236}">
                <a16:creationId xmlns:a16="http://schemas.microsoft.com/office/drawing/2014/main" id="{4234FB2D-2F15-4744-BBED-57010F0B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146"/>
            <a:ext cx="1749446" cy="5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760100400">
            <a:extLst>
              <a:ext uri="{FF2B5EF4-FFF2-40B4-BE49-F238E27FC236}">
                <a16:creationId xmlns:a16="http://schemas.microsoft.com/office/drawing/2014/main" id="{D791486A-2894-DD48-A5FB-402C65E0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0" y="88146"/>
            <a:ext cx="1005840" cy="6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162B3A-5D5F-8643-AB87-89DDF8DF6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616" y="61589"/>
            <a:ext cx="3483350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H" altLang="en-CH" sz="1650" dirty="0">
                <a:latin typeface="AmericanTypewriter" panose="02090604020004020304" pitchFamily="18" charset="77"/>
              </a:rPr>
              <a:t>Laboratory of Quantum Physics: Topology and Correlations </a:t>
            </a:r>
            <a:endParaRPr lang="en-CH" altLang="en-CH" sz="1650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C0818-FA82-234C-BB30-AC4762B4D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54" y="3990142"/>
            <a:ext cx="2746358" cy="1889696"/>
          </a:xfrm>
          <a:prstGeom prst="rect">
            <a:avLst/>
          </a:prstGeom>
        </p:spPr>
      </p:pic>
      <p:pic>
        <p:nvPicPr>
          <p:cNvPr id="1033" name="Picture 9" descr="Benjamin Sacépé – Institut Néel">
            <a:extLst>
              <a:ext uri="{FF2B5EF4-FFF2-40B4-BE49-F238E27FC236}">
                <a16:creationId xmlns:a16="http://schemas.microsoft.com/office/drawing/2014/main" id="{E6326A49-251C-5B4E-B762-D48521EAD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8"/>
          <a:stretch/>
        </p:blipFill>
        <p:spPr bwMode="auto">
          <a:xfrm>
            <a:off x="6108917" y="3990142"/>
            <a:ext cx="2896434" cy="18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ngle Graphene Is BACK with an Even Bigger Twist ">
            <a:extLst>
              <a:ext uri="{FF2B5EF4-FFF2-40B4-BE49-F238E27FC236}">
                <a16:creationId xmlns:a16="http://schemas.microsoft.com/office/drawing/2014/main" id="{B9F3AE5C-4B22-9947-B2FA-6A13E6205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08" y="2255851"/>
            <a:ext cx="3182409" cy="18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6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00C07F-04F2-F1F5-2269-A0D138D0B41A}"/>
              </a:ext>
            </a:extLst>
          </p:cNvPr>
          <p:cNvSpPr txBox="1"/>
          <p:nvPr/>
        </p:nvSpPr>
        <p:spPr>
          <a:xfrm>
            <a:off x="408214" y="2289433"/>
            <a:ext cx="774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73FD-EDC8-3CD7-C4EE-A8A643634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013" y="4924829"/>
            <a:ext cx="2284047" cy="15015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6F5A813-70C6-F708-0DE8-4547F995D3FC}"/>
              </a:ext>
            </a:extLst>
          </p:cNvPr>
          <p:cNvGrpSpPr/>
          <p:nvPr/>
        </p:nvGrpSpPr>
        <p:grpSpPr>
          <a:xfrm>
            <a:off x="6545048" y="3959156"/>
            <a:ext cx="1985778" cy="2783678"/>
            <a:chOff x="6545048" y="1968431"/>
            <a:chExt cx="1985778" cy="27836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F11032-962D-01DF-4378-D22A9DBDB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3059"/>
            <a:stretch/>
          </p:blipFill>
          <p:spPr>
            <a:xfrm>
              <a:off x="6545048" y="2015080"/>
              <a:ext cx="1985778" cy="27370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332526-C844-8B22-06F8-F77B32C6535B}"/>
                </a:ext>
              </a:extLst>
            </p:cNvPr>
            <p:cNvSpPr txBox="1"/>
            <p:nvPr/>
          </p:nvSpPr>
          <p:spPr>
            <a:xfrm>
              <a:off x="7635232" y="1968431"/>
              <a:ext cx="68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1982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385742-103E-E86A-4CD8-F0F607BC606F}"/>
              </a:ext>
            </a:extLst>
          </p:cNvPr>
          <p:cNvGrpSpPr/>
          <p:nvPr/>
        </p:nvGrpSpPr>
        <p:grpSpPr>
          <a:xfrm>
            <a:off x="256470" y="4121081"/>
            <a:ext cx="2837231" cy="2545161"/>
            <a:chOff x="256470" y="2092256"/>
            <a:chExt cx="2837231" cy="25451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A38CF7E-0FD5-B580-E90B-80E1E1B18017}"/>
                </a:ext>
              </a:extLst>
            </p:cNvPr>
            <p:cNvGrpSpPr/>
            <p:nvPr/>
          </p:nvGrpSpPr>
          <p:grpSpPr>
            <a:xfrm>
              <a:off x="256470" y="2531031"/>
              <a:ext cx="2837231" cy="2106386"/>
              <a:chOff x="1379543" y="3003551"/>
              <a:chExt cx="4267202" cy="379095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B3D527D-DF49-413D-2395-CCF5DBB604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9543" y="3003551"/>
                <a:ext cx="3603625" cy="3790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7">
                <a:extLst>
                  <a:ext uri="{FF2B5EF4-FFF2-40B4-BE49-F238E27FC236}">
                    <a16:creationId xmlns:a16="http://schemas.microsoft.com/office/drawing/2014/main" id="{A876101F-100E-2FF8-2B0B-15CCB4979B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25706" y="4365625"/>
                <a:ext cx="3221039" cy="1235075"/>
                <a:chOff x="2376" y="2750"/>
                <a:chExt cx="2029" cy="778"/>
              </a:xfrm>
            </p:grpSpPr>
            <p:sp>
              <p:nvSpPr>
                <p:cNvPr id="9" name="Text Box 8">
                  <a:extLst>
                    <a:ext uri="{FF2B5EF4-FFF2-40B4-BE49-F238E27FC236}">
                      <a16:creationId xmlns:a16="http://schemas.microsoft.com/office/drawing/2014/main" id="{06D41C53-96B6-1672-70B8-253B402A0A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0" y="2750"/>
                  <a:ext cx="905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R</a:t>
                  </a:r>
                  <a:r>
                    <a:rPr kumimoji="0" lang="en-US" altLang="en-US" sz="1400" b="0" i="1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H </a:t>
                  </a:r>
                  <a:r>
                    <a: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= (</a:t>
                  </a:r>
                  <a:r>
                    <a:rPr kumimoji="0" lang="en-US" alt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C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Symbol" pitchFamily="18" charset="2"/>
                    </a:rPr>
                    <a:t></a:t>
                  </a:r>
                  <a:r>
                    <a: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</a:t>
                  </a:r>
                  <a:r>
                    <a:rPr kumimoji="0" lang="en-US" alt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e </a:t>
                  </a:r>
                  <a:r>
                    <a:rPr kumimoji="0" lang="en-US" altLang="en-US" sz="1400" b="0" i="1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2</a:t>
                  </a:r>
                  <a:r>
                    <a:rPr kumimoji="0" lang="en-US" alt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/h </a:t>
                  </a:r>
                  <a:r>
                    <a: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)</a:t>
                  </a:r>
                  <a:r>
                    <a:rPr kumimoji="0" lang="en-US" altLang="en-US" sz="14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-1</a:t>
                  </a:r>
                  <a:endPara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  <p:sp>
              <p:nvSpPr>
                <p:cNvPr id="10" name="Line 9">
                  <a:extLst>
                    <a:ext uri="{FF2B5EF4-FFF2-40B4-BE49-F238E27FC236}">
                      <a16:creationId xmlns:a16="http://schemas.microsoft.com/office/drawing/2014/main" id="{5493DA18-2872-CA9D-A64B-E9A39B48B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76" y="2964"/>
                  <a:ext cx="1128" cy="138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prstDash val="sys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  <p:sp>
              <p:nvSpPr>
                <p:cNvPr id="11" name="Line 10">
                  <a:extLst>
                    <a:ext uri="{FF2B5EF4-FFF2-40B4-BE49-F238E27FC236}">
                      <a16:creationId xmlns:a16="http://schemas.microsoft.com/office/drawing/2014/main" id="{93B7D932-6F4E-C780-F429-979EAA4C6E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52" y="3048"/>
                  <a:ext cx="864" cy="480"/>
                </a:xfrm>
                <a:prstGeom prst="line">
                  <a:avLst/>
                </a:prstGeom>
                <a:noFill/>
                <a:ln w="19050">
                  <a:solidFill>
                    <a:srgbClr val="0000CC"/>
                  </a:solidFill>
                  <a:prstDash val="sys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</p:grpSp>
          <p:sp>
            <p:nvSpPr>
              <p:cNvPr id="7" name="Oval 36">
                <a:extLst>
                  <a:ext uri="{FF2B5EF4-FFF2-40B4-BE49-F238E27FC236}">
                    <a16:creationId xmlns:a16="http://schemas.microsoft.com/office/drawing/2014/main" id="{310B3EAE-D69B-42ED-CED9-87961A41C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701" y="3200411"/>
                <a:ext cx="495300" cy="2000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5" tIns="45718" rIns="91435" bIns="45718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8" name="Oval 37">
                <a:extLst>
                  <a:ext uri="{FF2B5EF4-FFF2-40B4-BE49-F238E27FC236}">
                    <a16:creationId xmlns:a16="http://schemas.microsoft.com/office/drawing/2014/main" id="{15023883-9304-4517-AA09-6DC282437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3100" y="3209936"/>
                <a:ext cx="495300" cy="2000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5" tIns="45718" rIns="91435" bIns="45718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0307A8-B772-8022-75D9-865F9AF10742}"/>
                </a:ext>
              </a:extLst>
            </p:cNvPr>
            <p:cNvSpPr txBox="1"/>
            <p:nvPr/>
          </p:nvSpPr>
          <p:spPr>
            <a:xfrm>
              <a:off x="1101141" y="2092256"/>
              <a:ext cx="68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1980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92ABEF-D7DF-9BBE-AF26-1F42045D30F3}"/>
              </a:ext>
            </a:extLst>
          </p:cNvPr>
          <p:cNvSpPr txBox="1"/>
          <p:nvPr/>
        </p:nvSpPr>
        <p:spPr>
          <a:xfrm>
            <a:off x="1909858" y="208408"/>
            <a:ext cx="5426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few preliminaries….</a:t>
            </a:r>
          </a:p>
          <a:p>
            <a:pPr algn="ctr" rtl="0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previous supporting experiments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C1535D-AB02-F5B2-1F29-117EA92CB0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1" t="16537" r="2041" b="13179"/>
          <a:stretch/>
        </p:blipFill>
        <p:spPr>
          <a:xfrm>
            <a:off x="2336861" y="1338971"/>
            <a:ext cx="4572000" cy="24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170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14899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130636"/>
            <a:ext cx="8153400" cy="4478131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measuring </a:t>
            </a:r>
            <a:r>
              <a:rPr lang="en-US" sz="2800" i="1" kern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G</a:t>
            </a:r>
            <a:r>
              <a:rPr lang="en-US" sz="2800" i="1" kern="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th</a:t>
            </a:r>
            <a:r>
              <a:rPr lang="en-US" sz="2800" kern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  </a:t>
            </a:r>
            <a:r>
              <a:rPr lang="en-US" sz="2800" kern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  </a:t>
            </a:r>
            <a:r>
              <a:rPr lang="en-US" sz="2800" kern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not as accurate as </a:t>
            </a:r>
            <a:r>
              <a:rPr lang="en-US" sz="2800" i="1" kern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G</a:t>
            </a:r>
            <a:r>
              <a:rPr lang="en-US" sz="2800" i="1" kern="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q</a:t>
            </a:r>
            <a:endParaRPr lang="en-US" sz="1600" i="1" kern="0" dirty="0">
              <a:solidFill>
                <a:srgbClr val="000000"/>
              </a:solidFill>
              <a:latin typeface="Tahoma"/>
            </a:endParaRPr>
          </a:p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rgbClr val="000000"/>
              </a:solidFill>
              <a:latin typeface="Tahoma"/>
            </a:endParaRPr>
          </a:p>
          <a:p>
            <a:pPr marL="285750" indent="-28575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Tahoma"/>
              </a:rPr>
              <a:t>measuring </a:t>
            </a:r>
            <a:r>
              <a:rPr lang="en-US" sz="1600" i="1" kern="0" dirty="0" err="1">
                <a:solidFill>
                  <a:srgbClr val="FF0000"/>
                </a:solidFill>
                <a:latin typeface="Tahoma"/>
              </a:rPr>
              <a:t>G</a:t>
            </a:r>
            <a:r>
              <a:rPr lang="en-US" sz="1600" i="1" kern="0" baseline="-25000" dirty="0" err="1">
                <a:solidFill>
                  <a:srgbClr val="FF0000"/>
                </a:solidFill>
                <a:latin typeface="Tahoma"/>
              </a:rPr>
              <a:t>q</a:t>
            </a:r>
            <a:r>
              <a:rPr lang="en-US" sz="1600" i="1" kern="0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Tahoma"/>
              </a:rPr>
              <a:t>=</a:t>
            </a:r>
            <a:r>
              <a:rPr lang="en-US" i="1" kern="0" dirty="0">
                <a:solidFill>
                  <a:srgbClr val="FF0000"/>
                </a:solidFill>
                <a:latin typeface="Tahoma"/>
              </a:rPr>
              <a:t>v </a:t>
            </a:r>
            <a:r>
              <a:rPr lang="en-US" i="1" kern="0" dirty="0">
                <a:solidFill>
                  <a:srgbClr val="000000"/>
                </a:solidFill>
                <a:latin typeface="Tahoma"/>
              </a:rPr>
              <a:t>e </a:t>
            </a:r>
            <a:r>
              <a:rPr lang="en-US" kern="0" baseline="30000" dirty="0">
                <a:solidFill>
                  <a:srgbClr val="000000"/>
                </a:solidFill>
                <a:latin typeface="Tahoma"/>
              </a:rPr>
              <a:t>2</a:t>
            </a:r>
            <a:r>
              <a:rPr lang="en-US" kern="0" dirty="0">
                <a:solidFill>
                  <a:srgbClr val="000000"/>
                </a:solidFill>
                <a:latin typeface="Tahoma"/>
              </a:rPr>
              <a:t>/</a:t>
            </a:r>
            <a:r>
              <a:rPr lang="en-US" i="1" kern="0" dirty="0">
                <a:solidFill>
                  <a:srgbClr val="000000"/>
                </a:solidFill>
                <a:latin typeface="Tahoma"/>
              </a:rPr>
              <a:t>h </a:t>
            </a:r>
            <a:r>
              <a:rPr lang="en-US" sz="1600" i="1" kern="0" dirty="0">
                <a:solidFill>
                  <a:srgbClr val="000000"/>
                </a:solidFill>
                <a:latin typeface="Tahoma"/>
              </a:rPr>
              <a:t>  </a:t>
            </a:r>
            <a:r>
              <a:rPr lang="en-US" sz="1600" kern="0" dirty="0">
                <a:solidFill>
                  <a:srgbClr val="000000"/>
                </a:solidFill>
                <a:latin typeface="Tahoma"/>
              </a:rPr>
              <a:t>simple and accurate </a:t>
            </a:r>
            <a:r>
              <a:rPr lang="en-US" sz="1600" kern="0" dirty="0">
                <a:solidFill>
                  <a:srgbClr val="0066FF"/>
                </a:solidFill>
                <a:latin typeface="Tahoma"/>
              </a:rPr>
              <a:t>…….. accuracy 10</a:t>
            </a:r>
            <a:r>
              <a:rPr lang="en-US" sz="1600" kern="0" baseline="30000" dirty="0">
                <a:solidFill>
                  <a:srgbClr val="0066FF"/>
                </a:solidFill>
                <a:latin typeface="Tahoma"/>
              </a:rPr>
              <a:t>-9</a:t>
            </a:r>
            <a:endParaRPr lang="en-US" sz="1600" kern="0" dirty="0">
              <a:solidFill>
                <a:srgbClr val="0066FF"/>
              </a:solidFill>
              <a:latin typeface="Tahoma"/>
            </a:endParaRPr>
          </a:p>
          <a:p>
            <a:pPr marL="285750" indent="-28575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Tahoma"/>
            </a:endParaRPr>
          </a:p>
          <a:p>
            <a:pPr marL="285750" indent="-28575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 getting the correct </a:t>
            </a:r>
            <a:r>
              <a:rPr lang="en-US" sz="1600" i="1" kern="0" dirty="0" err="1">
                <a:solidFill>
                  <a:srgbClr val="FF0000"/>
                </a:solidFill>
                <a:latin typeface="Tahoma"/>
              </a:rPr>
              <a:t>G</a:t>
            </a:r>
            <a:r>
              <a:rPr lang="en-US" sz="1600" i="1" kern="0" baseline="-25000" dirty="0" err="1">
                <a:solidFill>
                  <a:srgbClr val="FF0000"/>
                </a:solidFill>
                <a:latin typeface="Tahoma"/>
              </a:rPr>
              <a:t>th</a:t>
            </a:r>
            <a:r>
              <a:rPr lang="en-US" sz="1600" i="1" kern="0" baseline="-25000" dirty="0">
                <a:solidFill>
                  <a:srgbClr val="FF0000"/>
                </a:solidFill>
                <a:latin typeface="Tahoma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Tahoma"/>
              </a:rPr>
              <a:t> requires:</a:t>
            </a:r>
          </a:p>
          <a:p>
            <a:pPr marL="285750" indent="-28575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Tahoma"/>
            </a:endParaRPr>
          </a:p>
          <a:p>
            <a:pPr marL="1199962" lvl="2" indent="-28575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temperature accuracy  &lt;1mK</a:t>
            </a:r>
          </a:p>
          <a:p>
            <a:pPr marL="1199962" lvl="2" indent="-28575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‘ideal’ micrometer ohmic contact</a:t>
            </a:r>
          </a:p>
          <a:p>
            <a:pPr marL="1199962" lvl="2" indent="-28575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zero bulk thermal conductance</a:t>
            </a:r>
          </a:p>
          <a:p>
            <a:pPr marL="1199962" lvl="2" indent="-28575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‘infinite’ propagation length for thermal equilibration </a:t>
            </a:r>
          </a:p>
          <a:p>
            <a:pPr lvl="2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			       	</a:t>
            </a:r>
            <a:r>
              <a:rPr lang="en-US" sz="1600" kern="0" dirty="0">
                <a:solidFill>
                  <a:srgbClr val="0066FF"/>
                </a:solidFill>
                <a:latin typeface="Tahoma"/>
              </a:rPr>
              <a:t>………our accuracy ~0.04</a:t>
            </a:r>
            <a:r>
              <a:rPr lang="en-US" sz="1600" i="1" kern="0" dirty="0">
                <a:solidFill>
                  <a:srgbClr val="0066FF"/>
                </a:solidFill>
                <a:latin typeface="Tahoma"/>
                <a:sym typeface="Symbol"/>
              </a:rPr>
              <a:t></a:t>
            </a:r>
            <a:r>
              <a:rPr lang="en-US" sz="1600" kern="0" baseline="-25000" dirty="0">
                <a:solidFill>
                  <a:srgbClr val="0066FF"/>
                </a:solidFill>
                <a:latin typeface="Tahoma"/>
                <a:sym typeface="Symbol"/>
              </a:rPr>
              <a:t>0</a:t>
            </a:r>
            <a:r>
              <a:rPr lang="en-US" sz="1400" kern="0" dirty="0">
                <a:solidFill>
                  <a:srgbClr val="0066FF"/>
                </a:solidFill>
                <a:latin typeface="Tahoma"/>
              </a:rPr>
              <a:t> </a:t>
            </a:r>
            <a:endParaRPr lang="en-US" kern="0" dirty="0">
              <a:solidFill>
                <a:srgbClr val="0066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412861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2921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702" y="838200"/>
            <a:ext cx="7086600" cy="5262961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integers.…………………</a:t>
            </a:r>
            <a:r>
              <a:rPr lang="en-US" sz="24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1, 2</a:t>
            </a: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lowest Landau level</a:t>
            </a: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particle-like fractions.…..</a:t>
            </a:r>
            <a:r>
              <a:rPr lang="en-US" sz="24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1/3</a:t>
            </a: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hole-like fractions……….</a:t>
            </a:r>
            <a:r>
              <a:rPr lang="en-US" sz="24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2/3,  3/5,  4/7</a:t>
            </a: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endParaRPr lang="en-US" sz="2400" kern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excited Landau level</a:t>
            </a: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</a:p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v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7/3, 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5/2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8/3</a:t>
            </a:r>
            <a:endParaRPr lang="en-US" sz="24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98182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656" y="669925"/>
            <a:ext cx="5277368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FF0000"/>
                </a:solidFill>
                <a:sym typeface="Symbol"/>
              </a:rPr>
              <a:t></a:t>
            </a:r>
            <a:r>
              <a:rPr lang="en-US" sz="2800" b="1" kern="0" dirty="0">
                <a:solidFill>
                  <a:srgbClr val="2D2D8A"/>
                </a:solidFill>
                <a:sym typeface="Symbol"/>
              </a:rPr>
              <a:t>  in </a:t>
            </a:r>
            <a:r>
              <a:rPr lang="en-US" sz="2800" b="1" kern="0" dirty="0">
                <a:solidFill>
                  <a:srgbClr val="2D2D8A"/>
                </a:solidFill>
              </a:rPr>
              <a:t>FQHE regime…</a:t>
            </a:r>
            <a:r>
              <a:rPr lang="en-US" sz="1400" i="1" kern="0" dirty="0">
                <a:solidFill>
                  <a:srgbClr val="2D2D8A"/>
                </a:solidFill>
              </a:rPr>
              <a:t>Kane &amp; Fisher </a:t>
            </a:r>
            <a:r>
              <a:rPr lang="en-US" sz="1400" kern="0" dirty="0">
                <a:solidFill>
                  <a:srgbClr val="2D2D8A"/>
                </a:solidFill>
              </a:rPr>
              <a:t>1997</a:t>
            </a:r>
            <a:endParaRPr lang="en-US" sz="2800" b="1" kern="0" dirty="0">
              <a:solidFill>
                <a:srgbClr val="2D2D8A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74856" y="3828365"/>
            <a:ext cx="3230563" cy="1277035"/>
            <a:chOff x="4084637" y="1676400"/>
            <a:chExt cx="3230563" cy="1277035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73"/>
            <a:stretch/>
          </p:blipFill>
          <p:spPr bwMode="auto">
            <a:xfrm>
              <a:off x="4084637" y="1676400"/>
              <a:ext cx="3230563" cy="12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267200" y="2209800"/>
              <a:ext cx="27432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914212" rtl="0"/>
              <a:endParaRPr lang="en-US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389436" y="2209225"/>
              <a:ext cx="2620964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212" rtl="0"/>
              <a:r>
                <a:rPr lang="en-US" i="1" dirty="0">
                  <a:solidFill>
                    <a:srgbClr val="00B050"/>
                  </a:solidFill>
                  <a:latin typeface="Tahoma" pitchFamily="34" charset="0"/>
                  <a:cs typeface="Tahoma" pitchFamily="34" charset="0"/>
                </a:rPr>
                <a:t>v </a:t>
              </a:r>
              <a:r>
                <a:rPr lang="en-US" dirty="0">
                  <a:solidFill>
                    <a:srgbClr val="00B050"/>
                  </a:solidFill>
                  <a:latin typeface="Tahoma" pitchFamily="34" charset="0"/>
                  <a:cs typeface="Tahoma" pitchFamily="34" charset="0"/>
                </a:rPr>
                <a:t>=1/3</a:t>
              </a:r>
              <a:r>
                <a:rPr lang="en-US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 </a:t>
              </a:r>
              <a:r>
                <a:rPr lang="en-US" sz="3200" b="1" i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</a:t>
              </a:r>
              <a:r>
                <a:rPr lang="en-US" sz="2400" b="1" baseline="-25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0</a:t>
              </a:r>
              <a:endPara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020217" y="4495800"/>
            <a:ext cx="1285891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00B050"/>
                </a:solidFill>
              </a:rPr>
              <a:t>1</a:t>
            </a:r>
            <a:r>
              <a:rPr lang="en-US" sz="1600" kern="0" dirty="0">
                <a:solidFill>
                  <a:srgbClr val="00B050"/>
                </a:solidFill>
              </a:rPr>
              <a:t>  CF mode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09800" y="4848245"/>
            <a:ext cx="381000" cy="257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74856" y="2209800"/>
            <a:ext cx="3230563" cy="1277035"/>
            <a:chOff x="4084637" y="1676400"/>
            <a:chExt cx="3230563" cy="127703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73"/>
            <a:stretch/>
          </p:blipFill>
          <p:spPr bwMode="auto">
            <a:xfrm>
              <a:off x="4084637" y="1676400"/>
              <a:ext cx="3230563" cy="12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 bwMode="auto">
            <a:xfrm>
              <a:off x="4267200" y="2209800"/>
              <a:ext cx="27432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914212" rtl="0"/>
              <a:endParaRPr lang="en-US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389436" y="2234625"/>
              <a:ext cx="2620964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212" rtl="0"/>
              <a:r>
                <a:rPr lang="en-US" i="1" dirty="0">
                  <a:solidFill>
                    <a:srgbClr val="00B050"/>
                  </a:solidFill>
                  <a:latin typeface="Tahoma" pitchFamily="34" charset="0"/>
                  <a:cs typeface="Tahoma" pitchFamily="34" charset="0"/>
                </a:rPr>
                <a:t>v </a:t>
              </a:r>
              <a:r>
                <a:rPr lang="en-US" dirty="0">
                  <a:solidFill>
                    <a:srgbClr val="00B050"/>
                  </a:solidFill>
                  <a:latin typeface="Tahoma" pitchFamily="34" charset="0"/>
                  <a:cs typeface="Tahoma" pitchFamily="34" charset="0"/>
                </a:rPr>
                <a:t>=1</a:t>
              </a:r>
              <a:r>
                <a:rPr lang="en-US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 </a:t>
              </a:r>
              <a:r>
                <a:rPr lang="en-US" sz="3200" b="1" i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</a:t>
              </a:r>
              <a:r>
                <a:rPr lang="en-US" sz="2400" b="1" baseline="-25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0</a:t>
              </a:r>
              <a:endPara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777651" y="2800309"/>
            <a:ext cx="1742746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00B050"/>
                </a:solidFill>
              </a:rPr>
              <a:t>1</a:t>
            </a:r>
            <a:r>
              <a:rPr lang="en-US" sz="1600" kern="0" dirty="0">
                <a:solidFill>
                  <a:srgbClr val="00B050"/>
                </a:solidFill>
              </a:rPr>
              <a:t>  electron mode</a:t>
            </a:r>
          </a:p>
        </p:txBody>
      </p:sp>
    </p:spTree>
    <p:extLst>
      <p:ext uri="{BB962C8B-B14F-4D97-AF65-F5344CB8AC3E}">
        <p14:creationId xmlns:p14="http://schemas.microsoft.com/office/powerpoint/2010/main" val="41255544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v shapes.pdf"/>
          <p:cNvPicPr>
            <a:picLocks noChangeAspect="1"/>
          </p:cNvPicPr>
          <p:nvPr/>
        </p:nvPicPr>
        <p:blipFill rotWithShape="1">
          <a:blip r:embed="rId2"/>
          <a:srcRect t="20342" b="17362"/>
          <a:stretch/>
        </p:blipFill>
        <p:spPr>
          <a:xfrm>
            <a:off x="169184" y="2286000"/>
            <a:ext cx="4631417" cy="373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TVsP.pdf"/>
          <p:cNvPicPr>
            <a:picLocks noChangeAspect="1"/>
          </p:cNvPicPr>
          <p:nvPr/>
        </p:nvPicPr>
        <p:blipFill rotWithShape="1">
          <a:blip r:embed="rId3"/>
          <a:srcRect t="21645" b="19786"/>
          <a:stretch/>
        </p:blipFill>
        <p:spPr>
          <a:xfrm>
            <a:off x="4262826" y="2362201"/>
            <a:ext cx="4624520" cy="35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762000"/>
            <a:ext cx="1517904" cy="45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798"/>
          <p:cNvSpPr/>
          <p:nvPr/>
        </p:nvSpPr>
        <p:spPr>
          <a:xfrm flipV="1">
            <a:off x="7010400" y="3276600"/>
            <a:ext cx="304390" cy="2566"/>
          </a:xfrm>
          <a:prstGeom prst="line">
            <a:avLst/>
          </a:prstGeom>
          <a:noFill/>
          <a:ln w="50800" cap="flat">
            <a:solidFill>
              <a:srgbClr val="FF7E79"/>
            </a:solidFill>
            <a:prstDash val="solid"/>
            <a:miter lim="400000"/>
            <a:headEnd type="triangle" w="med" len="sm"/>
            <a:tailEnd type="triangle" w="med" len="sm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Shape 800"/>
          <p:cNvSpPr/>
          <p:nvPr/>
        </p:nvSpPr>
        <p:spPr>
          <a:xfrm>
            <a:off x="6096000" y="3581400"/>
            <a:ext cx="479086" cy="0"/>
          </a:xfrm>
          <a:prstGeom prst="line">
            <a:avLst/>
          </a:prstGeom>
          <a:noFill/>
          <a:ln w="50800" cap="flat">
            <a:solidFill>
              <a:srgbClr val="797979"/>
            </a:solidFill>
            <a:prstDash val="solid"/>
            <a:miter lim="400000"/>
            <a:headEnd type="triangle" w="med" len="sm"/>
            <a:tailEnd type="triangle" w="med" len="sm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316493" y="2895600"/>
          <a:ext cx="41375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200" imgH="177480" progId="Equation.DSMT4">
                  <p:embed/>
                </p:oleObj>
              </mc:Choice>
              <mc:Fallback>
                <p:oleObj name="Equation" r:id="rId5" imgW="24120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493" y="2895600"/>
                        <a:ext cx="41375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hape 798"/>
          <p:cNvSpPr/>
          <p:nvPr/>
        </p:nvSpPr>
        <p:spPr>
          <a:xfrm flipV="1">
            <a:off x="6530238" y="3333598"/>
            <a:ext cx="292895" cy="1753"/>
          </a:xfrm>
          <a:prstGeom prst="line">
            <a:avLst/>
          </a:prstGeom>
          <a:noFill/>
          <a:ln w="50800" cap="flat">
            <a:solidFill>
              <a:srgbClr val="30FA26"/>
            </a:solidFill>
            <a:prstDash val="solid"/>
            <a:miter lim="400000"/>
            <a:headEnd type="triangle" w="med" len="sm"/>
            <a:tailEnd type="triangle" w="med" len="sm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999514" y="3462753"/>
          <a:ext cx="4127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1200" imgH="177480" progId="Equation.DSMT4">
                  <p:embed/>
                </p:oleObj>
              </mc:Choice>
              <mc:Fallback>
                <p:oleObj name="Equation" r:id="rId7" imgW="241200" imgH="17748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514" y="3462753"/>
                        <a:ext cx="4127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0" y="2362200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kern="0" dirty="0">
                <a:solidFill>
                  <a:sysClr val="windowText" lastClr="000000"/>
                </a:solidFill>
              </a:rPr>
              <a:t>T</a:t>
            </a:r>
            <a:r>
              <a:rPr lang="en-US" sz="1600" kern="0" baseline="-25000" dirty="0">
                <a:solidFill>
                  <a:sysClr val="windowText" lastClr="000000"/>
                </a:solidFill>
              </a:rPr>
              <a:t>0</a:t>
            </a:r>
            <a:r>
              <a:rPr lang="en-US" sz="1600" kern="0" dirty="0">
                <a:solidFill>
                  <a:sysClr val="windowText" lastClr="000000"/>
                </a:solidFill>
              </a:rPr>
              <a:t>=30mK</a:t>
            </a:r>
          </a:p>
        </p:txBody>
      </p:sp>
    </p:spTree>
    <p:extLst>
      <p:ext uri="{BB962C8B-B14F-4D97-AF65-F5344CB8AC3E}">
        <p14:creationId xmlns:p14="http://schemas.microsoft.com/office/powerpoint/2010/main" val="39054294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438400" y="1676400"/>
          <a:ext cx="6245225" cy="478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15200" imgH="5600700" progId="Acrobat.Document.11">
                  <p:embed/>
                </p:oleObj>
              </mc:Choice>
              <mc:Fallback>
                <p:oleObj name="Acrobat Document" r:id="rId2" imgW="7315200" imgH="5600700" progId="Acrobat.Document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38400" y="1676400"/>
                        <a:ext cx="6245225" cy="4781181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2133600" y="5791200"/>
            <a:ext cx="1295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04900" y="3581400"/>
            <a:ext cx="4191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23888" y="5775325"/>
          <a:ext cx="34734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400" imgH="253800" progId="Equation.DSMT4">
                  <p:embed/>
                </p:oleObj>
              </mc:Choice>
              <mc:Fallback>
                <p:oleObj name="Equation" r:id="rId4" imgW="140940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5775325"/>
                        <a:ext cx="347345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2781300" y="3418049"/>
            <a:ext cx="495300" cy="929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044574" y="1730148"/>
          <a:ext cx="2630488" cy="479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58640" imgH="241200" progId="Equation.DSMT4">
                  <p:embed/>
                </p:oleObj>
              </mc:Choice>
              <mc:Fallback>
                <p:oleObj name="Equation" r:id="rId6" imgW="135864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4574" y="1730148"/>
                        <a:ext cx="2630488" cy="479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3614824" y="2622882"/>
            <a:ext cx="141437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1000" b="1" dirty="0">
                <a:latin typeface="Tahoma" pitchFamily="34" charset="0"/>
                <a:cs typeface="Tahoma" pitchFamily="34" charset="0"/>
                <a:sym typeface="Symbol"/>
              </a:rPr>
              <a:t></a:t>
            </a:r>
            <a:r>
              <a:rPr lang="en-US" sz="1000" b="1" i="1" dirty="0">
                <a:latin typeface="Tahoma" pitchFamily="34" charset="0"/>
                <a:cs typeface="Tahoma" pitchFamily="34" charset="0"/>
                <a:sym typeface="Symbol"/>
              </a:rPr>
              <a:t>N </a:t>
            </a: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(0.98±0.03) </a:t>
            </a:r>
            <a:r>
              <a:rPr lang="en-US" sz="1200" b="1" i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</a:t>
            </a:r>
            <a:r>
              <a:rPr lang="en-US" sz="1200" b="1" baseline="-25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0</a:t>
            </a:r>
            <a:endParaRPr kumimoji="0" lang="en-US" sz="10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657600" y="2438400"/>
            <a:ext cx="76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714391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kern="0" dirty="0">
                <a:solidFill>
                  <a:srgbClr val="000099"/>
                </a:solidFill>
                <a:latin typeface="+mn-lt"/>
                <a:cs typeface="+mn-cs"/>
              </a:rPr>
              <a:t>integers 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cs typeface="+mn-cs"/>
              </a:rPr>
              <a:t>v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cs typeface="+mn-cs"/>
              </a:rPr>
              <a:t> = 2</a:t>
            </a:r>
          </a:p>
        </p:txBody>
      </p:sp>
    </p:spTree>
    <p:extLst>
      <p:ext uri="{BB962C8B-B14F-4D97-AF65-F5344CB8AC3E}">
        <p14:creationId xmlns:p14="http://schemas.microsoft.com/office/powerpoint/2010/main" val="23111220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8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942316" y="2075635"/>
            <a:ext cx="1893095" cy="199072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1284719" y="5668020"/>
            <a:ext cx="425343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l" rt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kern="0" dirty="0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edge:</a:t>
            </a:r>
            <a:r>
              <a:rPr sz="20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 single charge mode 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sz="2000" i="1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sz="20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sz="2000" i="1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H 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/3</a:t>
            </a:r>
            <a:endParaRPr sz="2000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image8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466851" y="2032051"/>
            <a:ext cx="2300288" cy="215265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1284689" y="5029200"/>
            <a:ext cx="425346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ct val="90000"/>
              </a:lnSpc>
              <a:defRPr sz="2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2000" b="1" kern="0" dirty="0">
                <a:solidFill>
                  <a:srgbClr val="0066FF"/>
                </a:solidFill>
              </a:rPr>
              <a:t>bulk</a:t>
            </a:r>
            <a:r>
              <a:rPr lang="en-US" sz="2000" b="1" kern="0" dirty="0">
                <a:solidFill>
                  <a:srgbClr val="0066FF"/>
                </a:solidFill>
              </a:rPr>
              <a:t>:</a:t>
            </a:r>
            <a:r>
              <a:rPr sz="2000" kern="0" dirty="0">
                <a:solidFill>
                  <a:sysClr val="windowText" lastClr="000000"/>
                </a:solidFill>
              </a:rPr>
              <a:t>  </a:t>
            </a:r>
            <a:r>
              <a:rPr lang="en-US" sz="2000" kern="0" dirty="0">
                <a:solidFill>
                  <a:sysClr val="windowText" lastClr="000000"/>
                </a:solidFill>
              </a:rPr>
              <a:t> </a:t>
            </a:r>
            <a:r>
              <a:rPr sz="2000" kern="0" dirty="0">
                <a:solidFill>
                  <a:sysClr val="windowText" lastClr="000000"/>
                </a:solidFill>
              </a:rPr>
              <a:t> gapped </a:t>
            </a:r>
            <a:r>
              <a:rPr lang="en-US" sz="2000" kern="0" dirty="0">
                <a:solidFill>
                  <a:sysClr val="windowText" lastClr="000000"/>
                </a:solidFill>
              </a:rPr>
              <a:t> - </a:t>
            </a:r>
            <a:r>
              <a:rPr sz="2000" kern="0" dirty="0">
                <a:solidFill>
                  <a:sysClr val="windowText" lastClr="000000"/>
                </a:solidFill>
              </a:rPr>
              <a:t>incompressible liquid</a:t>
            </a:r>
          </a:p>
        </p:txBody>
      </p:sp>
      <p:sp>
        <p:nvSpPr>
          <p:cNvPr id="294" name="Shape 294"/>
          <p:cNvSpPr/>
          <p:nvPr/>
        </p:nvSpPr>
        <p:spPr>
          <a:xfrm>
            <a:off x="4649392" y="1981200"/>
            <a:ext cx="3214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800" i="0"/>
            </a:pPr>
            <a:r>
              <a:rPr sz="1800" i="0" kern="0" dirty="0">
                <a:solidFill>
                  <a:sysClr val="windowText" lastClr="000000"/>
                </a:solidFill>
              </a:rPr>
              <a:t>ν</a:t>
            </a:r>
          </a:p>
        </p:txBody>
      </p:sp>
      <p:sp>
        <p:nvSpPr>
          <p:cNvPr id="295" name="Shape 295"/>
          <p:cNvSpPr/>
          <p:nvPr/>
        </p:nvSpPr>
        <p:spPr>
          <a:xfrm>
            <a:off x="6776187" y="3955025"/>
            <a:ext cx="3226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800" i="0"/>
            </a:pPr>
            <a:r>
              <a:rPr sz="1800" i="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5486400"/>
            <a:ext cx="239103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l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Helvetica"/>
                <a:ea typeface="+mj-ea"/>
                <a:cs typeface="Helvetica"/>
                <a:sym typeface="Symbol"/>
              </a:rPr>
              <a:t>expected……</a:t>
            </a:r>
            <a:r>
              <a:rPr lang="en-US" sz="2800" b="1" i="1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</a:t>
            </a:r>
            <a:r>
              <a:rPr lang="en-US" sz="2800" b="1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 panose="05050102010706020507" pitchFamily="18" charset="2"/>
              </a:rPr>
              <a:t></a:t>
            </a:r>
            <a:r>
              <a:rPr lang="en-US" sz="2800" b="1" baseline="-25000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 panose="05050102010706020507" pitchFamily="18" charset="2"/>
              </a:rPr>
              <a:t>0</a:t>
            </a:r>
            <a:endParaRPr lang="en-US" sz="2800" b="1" dirty="0">
              <a:solidFill>
                <a:srgbClr val="FF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619784"/>
            <a:ext cx="310116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particle-like  </a:t>
            </a: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v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=1/3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613" y="4114800"/>
            <a:ext cx="85044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edge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324600" y="3994150"/>
            <a:ext cx="0" cy="13849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98506653"/>
      </p:ext>
    </p:extLst>
  </p:cSld>
  <p:clrMapOvr>
    <a:masterClrMapping/>
  </p:clrMapOvr>
  <p:transition spd="slow">
    <p:wip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0"/>
            <a:ext cx="1517904" cy="45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 bwMode="auto">
          <a:xfrm>
            <a:off x="1104900" y="3581400"/>
            <a:ext cx="4191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505200" y="365125"/>
          <a:ext cx="21796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58640" imgH="241200" progId="Equation.DSMT4">
                  <p:embed/>
                </p:oleObj>
              </mc:Choice>
              <mc:Fallback>
                <p:oleObj name="Equation" r:id="rId3" imgW="1358640" imgH="2412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65125"/>
                        <a:ext cx="21796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81000" y="213360"/>
          <a:ext cx="8458200" cy="6475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315200" imgH="5600700" progId="AcroExch.Document.DC">
                  <p:embed/>
                </p:oleObj>
              </mc:Choice>
              <mc:Fallback>
                <p:oleObj name="Acrobat Document" r:id="rId5" imgW="7315200" imgH="5600700" progId="AcroExch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213360"/>
                        <a:ext cx="8458200" cy="647581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609600" y="6019800"/>
            <a:ext cx="1219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057650" y="4784725"/>
          <a:ext cx="34734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9400" imgH="253800" progId="Equation.DSMT4">
                  <p:embed/>
                </p:oleObj>
              </mc:Choice>
              <mc:Fallback>
                <p:oleObj name="Equation" r:id="rId7" imgW="1409400" imgH="2538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4784725"/>
                        <a:ext cx="347345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914400" y="2362200"/>
            <a:ext cx="4572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73193" y="2782927"/>
            <a:ext cx="3127519" cy="762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5300" y="1497568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  <a:sym typeface="Symbol"/>
              </a:rPr>
              <a:t>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  <a:sym typeface="Symbol"/>
              </a:rPr>
              <a:t>o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19325142">
            <a:off x="2732724" y="2813130"/>
            <a:ext cx="3251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rgbClr val="FF0000"/>
                </a:solidFill>
                <a:latin typeface="Tahoma"/>
                <a:cs typeface="Tahoma"/>
              </a:rPr>
              <a:t> ‘subtraction procedure’</a:t>
            </a:r>
            <a:endParaRPr lang="en-US" sz="2400" kern="0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417375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73374" y="619070"/>
            <a:ext cx="7286607" cy="563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more complex fractions…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uFillTx/>
                <a:latin typeface="+mj-lt"/>
                <a:ea typeface="+mj-ea"/>
                <a:cs typeface="+mj-cs"/>
                <a:sym typeface="Helvetica"/>
              </a:rPr>
              <a:t>fractional hole-conjugate states……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uFillTx/>
                <a:latin typeface="+mj-lt"/>
                <a:ea typeface="+mj-ea"/>
                <a:cs typeface="+mj-cs"/>
                <a:sym typeface="Helvetica"/>
              </a:rPr>
              <a:t>1/2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uFillTx/>
                <a:latin typeface="+mj-lt"/>
                <a:ea typeface="+mj-ea"/>
                <a:cs typeface="+mj-cs"/>
                <a:sym typeface="Helvetica"/>
              </a:rPr>
              <a:t> &lt; </a:t>
            </a:r>
            <a:r>
              <a:rPr kumimoji="0" lang="en-US" sz="2800" b="0" i="1" u="none" strike="noStrike" cap="none" spc="0" normalizeH="0" baseline="0" dirty="0">
                <a:ln>
                  <a:noFill/>
                </a:ln>
                <a:uFillTx/>
                <a:latin typeface="+mj-lt"/>
                <a:ea typeface="+mj-ea"/>
                <a:cs typeface="+mj-cs"/>
                <a:sym typeface="Helvetica"/>
              </a:rPr>
              <a:t>v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uFillTx/>
                <a:latin typeface="+mj-lt"/>
                <a:ea typeface="+mj-ea"/>
                <a:cs typeface="+mj-cs"/>
                <a:sym typeface="Helvetica"/>
              </a:rPr>
              <a:t>&lt;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uFillTx/>
                <a:latin typeface="+mj-lt"/>
                <a:ea typeface="+mj-ea"/>
                <a:cs typeface="+mj-cs"/>
                <a:sym typeface="Helvetica"/>
              </a:rPr>
              <a:t>1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uFillTx/>
                <a:latin typeface="+mj-lt"/>
                <a:ea typeface="+mj-ea"/>
                <a:cs typeface="+mj-cs"/>
                <a:sym typeface="Helvetica"/>
              </a:rPr>
              <a:t>full Landau level with holes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B050"/>
                </a:solidFill>
                <a:latin typeface="+mj-lt"/>
                <a:ea typeface="+mj-ea"/>
                <a:cs typeface="+mj-cs"/>
                <a:sym typeface="Helvetica"/>
              </a:rPr>
              <a:t>hence, counter-propagating modes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uFillTx/>
                <a:latin typeface="+mj-lt"/>
                <a:ea typeface="+mj-ea"/>
                <a:cs typeface="+mj-cs"/>
                <a:sym typeface="Helvetica"/>
              </a:rPr>
              <a:t>always with upstream  </a:t>
            </a:r>
            <a:r>
              <a:rPr kumimoji="0" lang="en-US" sz="2000" b="0" i="1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uFillTx/>
                <a:latin typeface="+mj-lt"/>
                <a:ea typeface="+mj-ea"/>
                <a:cs typeface="+mj-cs"/>
                <a:sym typeface="Helvetica"/>
              </a:rPr>
              <a:t>neutral</a:t>
            </a:r>
            <a:r>
              <a:rPr kumimoji="0" lang="en-US" sz="2000" b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uFillTx/>
                <a:latin typeface="+mj-lt"/>
                <a:ea typeface="+mj-ea"/>
                <a:cs typeface="+mj-cs"/>
                <a:sym typeface="Helvetica"/>
              </a:rPr>
              <a:t>  modes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u="none" strike="noStrike" cap="none" spc="0" normalizeH="0" baseline="0" dirty="0">
              <a:ln>
                <a:noFill/>
              </a:ln>
              <a:solidFill>
                <a:srgbClr val="000099"/>
              </a:solidFill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v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= 2/3,  3/5,  4/7</a:t>
            </a:r>
          </a:p>
        </p:txBody>
      </p:sp>
    </p:spTree>
    <p:extLst>
      <p:ext uri="{BB962C8B-B14F-4D97-AF65-F5344CB8AC3E}">
        <p14:creationId xmlns:p14="http://schemas.microsoft.com/office/powerpoint/2010/main" val="90034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8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95984" y="1992505"/>
            <a:ext cx="2328863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1402004" y="1413268"/>
            <a:ext cx="26365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rtl="0" eaLnBrk="0" hangingPunct="0"/>
            <a:r>
              <a:rPr lang="en-US" sz="2000" b="1" i="1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000" b="1" i="1" baseline="-25000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downstream</a:t>
            </a:r>
            <a:r>
              <a:rPr lang="en-US" sz="2000" b="1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i="1" baseline="-25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upstream</a:t>
            </a:r>
            <a:endParaRPr sz="24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image84.png"/>
          <p:cNvPicPr/>
          <p:nvPr/>
        </p:nvPicPr>
        <p:blipFill rotWithShape="1">
          <a:blip r:embed="rId3"/>
          <a:srcRect b="14430"/>
          <a:stretch/>
        </p:blipFill>
        <p:spPr>
          <a:xfrm>
            <a:off x="2083727" y="4123883"/>
            <a:ext cx="2343150" cy="2437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24"/>
          <p:cNvSpPr txBox="1"/>
          <p:nvPr/>
        </p:nvSpPr>
        <p:spPr>
          <a:xfrm>
            <a:off x="1295400" y="76200"/>
            <a:ext cx="678180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rtl="0" eaLnBrk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hole </a:t>
            </a:r>
            <a:r>
              <a:rPr lang="en-US" sz="28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- conjugate  </a:t>
            </a:r>
            <a:r>
              <a:rPr lang="en-US" sz="2800" i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ν</a:t>
            </a:r>
            <a:r>
              <a:rPr lang="en-US" sz="2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= 2/3</a:t>
            </a:r>
            <a:endParaRPr lang="en-US" sz="2800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724400" y="5181600"/>
            <a:ext cx="4267200" cy="990600"/>
          </a:xfrm>
          <a:prstGeom prst="roundRect">
            <a:avLst/>
          </a:prstGeom>
          <a:solidFill>
            <a:srgbClr val="DDDDDD"/>
          </a:solidFill>
          <a:ln>
            <a:solidFill>
              <a:srgbClr val="000000"/>
            </a:solidFill>
          </a:ln>
          <a:effectLst>
            <a:outerShdw blurRad="50800" dist="152400" dir="11340000" algn="ctr" rotWithShape="0">
              <a:srgbClr val="000000">
                <a:alpha val="43137"/>
              </a:srgbClr>
            </a:outerShdw>
            <a:reflection endPos="5000" dir="5400000" sy="-100000" algn="bl" rotWithShape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endParaRPr lang="en-US" sz="2800" b="1" kern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5381397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</a:rPr>
              <a:t>MacDonald, A. H. </a:t>
            </a:r>
          </a:p>
          <a:p>
            <a:pPr algn="l"/>
            <a:r>
              <a:rPr lang="en-US" sz="1200" b="1" dirty="0">
                <a:solidFill>
                  <a:srgbClr val="000000"/>
                </a:solidFill>
              </a:rPr>
              <a:t>Edge states in the fractional quantum Hall effect regime</a:t>
            </a:r>
          </a:p>
          <a:p>
            <a:pPr algn="l" rtl="0"/>
            <a:r>
              <a:rPr lang="en-US" sz="1200" dirty="0">
                <a:solidFill>
                  <a:srgbClr val="000000"/>
                </a:solidFill>
              </a:rPr>
              <a:t>Phys. Rev. Lett. </a:t>
            </a:r>
            <a:r>
              <a:rPr lang="en-US" sz="1200" b="1" dirty="0">
                <a:solidFill>
                  <a:srgbClr val="000000"/>
                </a:solidFill>
              </a:rPr>
              <a:t>64</a:t>
            </a:r>
            <a:r>
              <a:rPr lang="en-US" sz="1200" dirty="0">
                <a:solidFill>
                  <a:srgbClr val="000000"/>
                </a:solidFill>
              </a:rPr>
              <a:t>, 220–223 (1990)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0" y="1294339"/>
            <a:ext cx="96115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l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 </a:t>
            </a:r>
            <a:r>
              <a:rPr lang="en-US" sz="2800" b="1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= 0</a:t>
            </a:r>
            <a:endParaRPr lang="en-US" sz="2800" b="1" dirty="0">
              <a:solidFill>
                <a:srgbClr val="FF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1020634"/>
            <a:ext cx="26699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l" rtl="0" eaLnBrk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Helvetica"/>
                <a:ea typeface="+mj-ea"/>
                <a:cs typeface="Helvetica"/>
                <a:sym typeface="Helvetica"/>
              </a:rPr>
              <a:t> non-equilibrated </a:t>
            </a:r>
            <a:endParaRPr lang="en-US" sz="2400" b="1" dirty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43600" y="2819400"/>
            <a:ext cx="1993900" cy="1146175"/>
            <a:chOff x="5943600" y="2819400"/>
            <a:chExt cx="1993900" cy="1146175"/>
          </a:xfrm>
        </p:grpSpPr>
        <p:pic>
          <p:nvPicPr>
            <p:cNvPr id="870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819400"/>
              <a:ext cx="1993900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421871" y="3238600"/>
              <a:ext cx="1045729" cy="30777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bg1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G</a:t>
              </a: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=(4/3)</a:t>
              </a:r>
              <a:r>
                <a:rPr kumimoji="0" lang="en-US" sz="1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G</a:t>
              </a:r>
              <a:r>
                <a:rPr kumimoji="0" lang="en-US" sz="1400" b="0" i="1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H</a:t>
              </a:r>
              <a:endPara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13" name="Arc 12"/>
          <p:cNvSpPr/>
          <p:nvPr/>
        </p:nvSpPr>
        <p:spPr>
          <a:xfrm rot="15541979">
            <a:off x="463764" y="3532056"/>
            <a:ext cx="1660446" cy="762000"/>
          </a:xfrm>
          <a:prstGeom prst="arc">
            <a:avLst/>
          </a:prstGeom>
          <a:noFill/>
          <a:ln w="25400" cap="flat">
            <a:solidFill>
              <a:schemeClr val="accent1"/>
            </a:solidFill>
            <a:prstDash val="solid"/>
            <a:bevel/>
            <a:headEnd type="arrow" w="med" len="med"/>
            <a:tailEnd type="non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1480136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7200" y="1601431"/>
            <a:ext cx="4244684" cy="3096919"/>
            <a:chOff x="2301240" y="2401556"/>
            <a:chExt cx="3810000" cy="3096919"/>
          </a:xfrm>
        </p:grpSpPr>
        <p:pic>
          <p:nvPicPr>
            <p:cNvPr id="303" name="image8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63240" y="3336300"/>
              <a:ext cx="2328863" cy="21621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301240" y="2886076"/>
              <a:ext cx="3810000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algn="ctr" rtl="0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B5C9E5">
                      <a:lumMod val="50000"/>
                    </a:srgbClr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2</a:t>
              </a:r>
              <a:r>
                <a:rPr lang="en-US" b="1" i="1" dirty="0">
                  <a:solidFill>
                    <a:srgbClr val="B5C9E5">
                      <a:lumMod val="50000"/>
                    </a:srgbClr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e</a:t>
              </a:r>
              <a:r>
                <a:rPr lang="en-US" b="1" dirty="0">
                  <a:solidFill>
                    <a:srgbClr val="B5C9E5">
                      <a:lumMod val="50000"/>
                    </a:srgbClr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/3</a:t>
              </a:r>
              <a:r>
                <a:rPr lang="en-US" i="1" baseline="-250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"/>
                </a:rPr>
                <a:t>downstream 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 +  </a:t>
              </a:r>
              <a:r>
                <a:rPr lang="en-US" b="1" dirty="0">
                  <a:solidFill>
                    <a:srgbClr val="7030A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neutral </a:t>
              </a:r>
              <a:r>
                <a:rPr lang="en-US" i="1" baseline="-25000" dirty="0">
                  <a:solidFill>
                    <a:srgbClr val="7030A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upstream</a:t>
              </a:r>
              <a:endParaRPr lang="en-US" i="1" dirty="0">
                <a:solidFill>
                  <a:srgbClr val="7030A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Helvetic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8793" y="2401556"/>
              <a:ext cx="1723157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ctr">
              <a:spAutoFit/>
            </a:bodyPr>
            <a:lstStyle/>
            <a:p>
              <a:pPr algn="l" rtl="0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equilibrated</a:t>
              </a:r>
              <a:r>
                <a:rPr lang="en-US" sz="2400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95400" y="228600"/>
            <a:ext cx="678180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rtl="0" eaLnBrk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hole </a:t>
            </a:r>
            <a:r>
              <a:rPr lang="en-US" sz="28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- conjugate  </a:t>
            </a:r>
            <a:r>
              <a:rPr lang="en-US" sz="28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ν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= 2/3 </a:t>
            </a:r>
            <a:endParaRPr lang="en-US" sz="28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95800" y="2900562"/>
            <a:ext cx="3810604" cy="1061832"/>
            <a:chOff x="1248643" y="5334000"/>
            <a:chExt cx="3756317" cy="990600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1248643" y="5334000"/>
              <a:ext cx="3756317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rgbClr val="000000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endPos="50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endParaRPr lang="en-US" sz="2800" b="1" kern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62944" y="5426700"/>
              <a:ext cx="3565816" cy="775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1200" dirty="0">
                  <a:solidFill>
                    <a:srgbClr val="000000"/>
                  </a:solidFill>
                </a:rPr>
                <a:t>Kane, C. L., Fisher, M. P. A</a:t>
              </a:r>
              <a:r>
                <a:rPr lang="en-US" sz="1200" b="1" dirty="0">
                  <a:solidFill>
                    <a:srgbClr val="000000"/>
                  </a:solidFill>
                </a:rPr>
                <a:t>. </a:t>
              </a:r>
              <a:r>
                <a:rPr lang="en-US" sz="1200" dirty="0">
                  <a:solidFill>
                    <a:srgbClr val="000000"/>
                  </a:solidFill>
                </a:rPr>
                <a:t>&amp; </a:t>
              </a:r>
              <a:r>
                <a:rPr lang="en-US" sz="1200" dirty="0" err="1">
                  <a:solidFill>
                    <a:srgbClr val="000000"/>
                  </a:solidFill>
                </a:rPr>
                <a:t>Polchinski</a:t>
              </a:r>
              <a:r>
                <a:rPr lang="en-US" sz="1200" dirty="0">
                  <a:solidFill>
                    <a:srgbClr val="000000"/>
                  </a:solidFill>
                </a:rPr>
                <a:t>, J. </a:t>
              </a:r>
            </a:p>
            <a:p>
              <a:pPr algn="l" rtl="0"/>
              <a:r>
                <a:rPr lang="en-US" sz="1200" b="1" dirty="0">
                  <a:solidFill>
                    <a:srgbClr val="000000"/>
                  </a:solidFill>
                </a:rPr>
                <a:t>Randomness at the edge: </a:t>
              </a:r>
            </a:p>
            <a:p>
              <a:pPr algn="l" rtl="0"/>
              <a:r>
                <a:rPr lang="en-US" sz="1200" b="1" dirty="0">
                  <a:solidFill>
                    <a:srgbClr val="000000"/>
                  </a:solidFill>
                </a:rPr>
                <a:t>theory of quantum Hall transport at filling 2/3</a:t>
              </a:r>
              <a:endParaRPr lang="el-GR" sz="1200" b="1" dirty="0">
                <a:solidFill>
                  <a:srgbClr val="000000"/>
                </a:solidFill>
              </a:endParaRPr>
            </a:p>
            <a:p>
              <a:pPr algn="l" rtl="0"/>
              <a:r>
                <a:rPr lang="en-US" sz="1200" dirty="0">
                  <a:solidFill>
                    <a:srgbClr val="000000"/>
                  </a:solidFill>
                </a:rPr>
                <a:t>Phys. Rev. Lett. </a:t>
              </a:r>
              <a:r>
                <a:rPr lang="en-US" sz="1200" b="1" dirty="0">
                  <a:solidFill>
                    <a:srgbClr val="000000"/>
                  </a:solidFill>
                </a:rPr>
                <a:t>72</a:t>
              </a:r>
              <a:r>
                <a:rPr lang="en-US" sz="1200" dirty="0">
                  <a:solidFill>
                    <a:srgbClr val="000000"/>
                  </a:solidFill>
                </a:rPr>
                <a:t>, 4129–4132  (1994)</a:t>
              </a:r>
            </a:p>
          </p:txBody>
        </p:sp>
      </p:grpSp>
      <p:sp>
        <p:nvSpPr>
          <p:cNvPr id="2" name="Striped Right Arrow 1"/>
          <p:cNvSpPr/>
          <p:nvPr/>
        </p:nvSpPr>
        <p:spPr>
          <a:xfrm>
            <a:off x="3352800" y="5678178"/>
            <a:ext cx="914400" cy="304800"/>
          </a:xfrm>
          <a:prstGeom prst="striped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6611" y="5548838"/>
            <a:ext cx="106054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l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 </a:t>
            </a:r>
            <a:r>
              <a:rPr lang="en-US" sz="2800" b="1" dirty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= 0 </a:t>
            </a:r>
            <a:endParaRPr lang="en-US" sz="2800" b="1" dirty="0">
              <a:solidFill>
                <a:srgbClr val="000099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8" name="Arc 7"/>
          <p:cNvSpPr/>
          <p:nvPr/>
        </p:nvSpPr>
        <p:spPr>
          <a:xfrm rot="15541979">
            <a:off x="597531" y="3935544"/>
            <a:ext cx="1660446" cy="762000"/>
          </a:xfrm>
          <a:prstGeom prst="arc">
            <a:avLst/>
          </a:prstGeom>
          <a:noFill/>
          <a:ln w="25400" cap="flat">
            <a:solidFill>
              <a:schemeClr val="accent1"/>
            </a:solidFill>
            <a:prstDash val="solid"/>
            <a:bevel/>
            <a:headEnd type="arrow" w="med" len="med"/>
            <a:tailEnd type="non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004901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F6949F-FBC8-43B4-BA23-C66968FEDD6F}"/>
              </a:ext>
            </a:extLst>
          </p:cNvPr>
          <p:cNvGrpSpPr/>
          <p:nvPr/>
        </p:nvGrpSpPr>
        <p:grpSpPr>
          <a:xfrm>
            <a:off x="4306772" y="1865957"/>
            <a:ext cx="4533047" cy="1054638"/>
            <a:chOff x="3162000" y="195788"/>
            <a:chExt cx="6044062" cy="1406184"/>
          </a:xfrm>
        </p:grpSpPr>
        <p:grpSp>
          <p:nvGrpSpPr>
            <p:cNvPr id="15" name="Group 14"/>
            <p:cNvGrpSpPr/>
            <p:nvPr/>
          </p:nvGrpSpPr>
          <p:grpSpPr>
            <a:xfrm>
              <a:off x="3162000" y="200340"/>
              <a:ext cx="6044062" cy="1401632"/>
              <a:chOff x="1531088" y="200340"/>
              <a:chExt cx="6044062" cy="1401632"/>
            </a:xfrm>
          </p:grpSpPr>
          <p:pic>
            <p:nvPicPr>
              <p:cNvPr id="8" name="image34.png"/>
              <p:cNvPicPr/>
              <p:nvPr/>
            </p:nvPicPr>
            <p:blipFill rotWithShape="1">
              <a:blip r:embed="rId2"/>
              <a:srcRect l="15619"/>
              <a:stretch/>
            </p:blipFill>
            <p:spPr>
              <a:xfrm>
                <a:off x="1531088" y="316096"/>
                <a:ext cx="6044062" cy="128587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003408" y="200340"/>
                <a:ext cx="20634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rgbClr val="FF0000"/>
                    </a:solidFill>
                  </a:rPr>
                  <a:t>zero noise, Pauli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571996" y="782591"/>
                <a:ext cx="23889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i="1" dirty="0"/>
                  <a:t>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947838" y="195788"/>
              <a:ext cx="15180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00"/>
                  </a:solidFill>
                </a:rPr>
                <a:t>noise,  </a:t>
              </a:r>
              <a:r>
                <a:rPr lang="en-US" sz="1500" i="1" dirty="0">
                  <a:solidFill>
                    <a:srgbClr val="FF0000"/>
                  </a:solidFill>
                </a:rPr>
                <a:t>S</a:t>
              </a:r>
              <a:r>
                <a:rPr lang="en-US" sz="1500" i="1" baseline="-25000" dirty="0">
                  <a:solidFill>
                    <a:srgbClr val="FF0000"/>
                  </a:solidFill>
                </a:rPr>
                <a:t>i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1124" y="2058729"/>
            <a:ext cx="4367610" cy="3910125"/>
            <a:chOff x="134832" y="1601974"/>
            <a:chExt cx="5823466" cy="521350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1646"/>
            <a:stretch/>
          </p:blipFill>
          <p:spPr>
            <a:xfrm>
              <a:off x="4495824" y="3091264"/>
              <a:ext cx="1462474" cy="13327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16" name="Group 15"/>
            <p:cNvGrpSpPr/>
            <p:nvPr/>
          </p:nvGrpSpPr>
          <p:grpSpPr>
            <a:xfrm>
              <a:off x="134832" y="1601974"/>
              <a:ext cx="4284653" cy="5213506"/>
              <a:chOff x="134832" y="1601972"/>
              <a:chExt cx="4284662" cy="52135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34832" y="1601972"/>
                <a:ext cx="4284662" cy="5213500"/>
                <a:chOff x="134832" y="1601972"/>
                <a:chExt cx="4284663" cy="5213500"/>
              </a:xfrm>
            </p:grpSpPr>
            <p:pic>
              <p:nvPicPr>
                <p:cNvPr id="9" name="image42.png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4832" y="1601972"/>
                  <a:ext cx="4284663" cy="521350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3" name="image46.png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1919" y="4549561"/>
                  <a:ext cx="1428750" cy="153670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601362" y="5935514"/>
                  <a:ext cx="1699307" cy="5229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848499" y="5954455"/>
                <a:ext cx="1518073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low frequency</a:t>
                </a:r>
              </a:p>
            </p:txBody>
          </p:sp>
        </p:grpSp>
        <p:sp>
          <p:nvSpPr>
            <p:cNvPr id="17" name="Freeform 16"/>
            <p:cNvSpPr/>
            <p:nvPr/>
          </p:nvSpPr>
          <p:spPr>
            <a:xfrm>
              <a:off x="4674348" y="3384650"/>
              <a:ext cx="702858" cy="736980"/>
            </a:xfrm>
            <a:custGeom>
              <a:avLst/>
              <a:gdLst>
                <a:gd name="connsiteX0" fmla="*/ 0 w 702860"/>
                <a:gd name="connsiteY0" fmla="*/ 0 h 736979"/>
                <a:gd name="connsiteX1" fmla="*/ 116006 w 702860"/>
                <a:gd name="connsiteY1" fmla="*/ 320722 h 736979"/>
                <a:gd name="connsiteX2" fmla="*/ 279779 w 702860"/>
                <a:gd name="connsiteY2" fmla="*/ 532262 h 736979"/>
                <a:gd name="connsiteX3" fmla="*/ 416257 w 702860"/>
                <a:gd name="connsiteY3" fmla="*/ 627797 h 736979"/>
                <a:gd name="connsiteX4" fmla="*/ 573206 w 702860"/>
                <a:gd name="connsiteY4" fmla="*/ 702859 h 736979"/>
                <a:gd name="connsiteX5" fmla="*/ 702860 w 702860"/>
                <a:gd name="connsiteY5" fmla="*/ 736979 h 736979"/>
                <a:gd name="connsiteX6" fmla="*/ 702860 w 702860"/>
                <a:gd name="connsiteY6" fmla="*/ 736979 h 736979"/>
                <a:gd name="connsiteX7" fmla="*/ 702860 w 702860"/>
                <a:gd name="connsiteY7" fmla="*/ 736979 h 73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2860" h="736979">
                  <a:moveTo>
                    <a:pt x="0" y="0"/>
                  </a:moveTo>
                  <a:cubicBezTo>
                    <a:pt x="34688" y="116006"/>
                    <a:pt x="69376" y="232012"/>
                    <a:pt x="116006" y="320722"/>
                  </a:cubicBezTo>
                  <a:cubicBezTo>
                    <a:pt x="162636" y="409432"/>
                    <a:pt x="229737" y="481083"/>
                    <a:pt x="279779" y="532262"/>
                  </a:cubicBezTo>
                  <a:cubicBezTo>
                    <a:pt x="329821" y="583441"/>
                    <a:pt x="367353" y="599364"/>
                    <a:pt x="416257" y="627797"/>
                  </a:cubicBezTo>
                  <a:cubicBezTo>
                    <a:pt x="465161" y="656230"/>
                    <a:pt x="525439" y="684662"/>
                    <a:pt x="573206" y="702859"/>
                  </a:cubicBezTo>
                  <a:cubicBezTo>
                    <a:pt x="620973" y="721056"/>
                    <a:pt x="702860" y="736979"/>
                    <a:pt x="702860" y="736979"/>
                  </a:cubicBezTo>
                  <a:lnTo>
                    <a:pt x="702860" y="736979"/>
                  </a:lnTo>
                  <a:lnTo>
                    <a:pt x="702860" y="73697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81172" y="3336883"/>
              <a:ext cx="730153" cy="794017"/>
            </a:xfrm>
            <a:custGeom>
              <a:avLst/>
              <a:gdLst>
                <a:gd name="connsiteX0" fmla="*/ 0 w 730155"/>
                <a:gd name="connsiteY0" fmla="*/ 0 h 794016"/>
                <a:gd name="connsiteX1" fmla="*/ 68239 w 730155"/>
                <a:gd name="connsiteY1" fmla="*/ 266131 h 794016"/>
                <a:gd name="connsiteX2" fmla="*/ 197893 w 730155"/>
                <a:gd name="connsiteY2" fmla="*/ 443552 h 794016"/>
                <a:gd name="connsiteX3" fmla="*/ 423081 w 730155"/>
                <a:gd name="connsiteY3" fmla="*/ 620973 h 794016"/>
                <a:gd name="connsiteX4" fmla="*/ 566382 w 730155"/>
                <a:gd name="connsiteY4" fmla="*/ 716507 h 794016"/>
                <a:gd name="connsiteX5" fmla="*/ 689212 w 730155"/>
                <a:gd name="connsiteY5" fmla="*/ 784746 h 794016"/>
                <a:gd name="connsiteX6" fmla="*/ 730155 w 730155"/>
                <a:gd name="connsiteY6" fmla="*/ 791570 h 79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0155" h="794016">
                  <a:moveTo>
                    <a:pt x="0" y="0"/>
                  </a:moveTo>
                  <a:cubicBezTo>
                    <a:pt x="17628" y="96103"/>
                    <a:pt x="35257" y="192206"/>
                    <a:pt x="68239" y="266131"/>
                  </a:cubicBezTo>
                  <a:cubicBezTo>
                    <a:pt x="101221" y="340056"/>
                    <a:pt x="138753" y="384412"/>
                    <a:pt x="197893" y="443552"/>
                  </a:cubicBezTo>
                  <a:cubicBezTo>
                    <a:pt x="257033" y="502692"/>
                    <a:pt x="361666" y="575480"/>
                    <a:pt x="423081" y="620973"/>
                  </a:cubicBezTo>
                  <a:cubicBezTo>
                    <a:pt x="484496" y="666466"/>
                    <a:pt x="522027" y="689212"/>
                    <a:pt x="566382" y="716507"/>
                  </a:cubicBezTo>
                  <a:cubicBezTo>
                    <a:pt x="610737" y="743802"/>
                    <a:pt x="661917" y="772236"/>
                    <a:pt x="689212" y="784746"/>
                  </a:cubicBezTo>
                  <a:cubicBezTo>
                    <a:pt x="716507" y="797256"/>
                    <a:pt x="723331" y="794413"/>
                    <a:pt x="730155" y="7915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72514" y="3508281"/>
              <a:ext cx="41720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1/f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708907" y="2982036"/>
              <a:ext cx="337353" cy="286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0CC480C-4EF5-4D2F-AE2D-5263FFD364F9}"/>
              </a:ext>
            </a:extLst>
          </p:cNvPr>
          <p:cNvSpPr txBox="1"/>
          <p:nvPr/>
        </p:nvSpPr>
        <p:spPr>
          <a:xfrm>
            <a:off x="1088261" y="296573"/>
            <a:ext cx="65709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shot noise in QHE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700162">
            <a:off x="1308896" y="1971431"/>
            <a:ext cx="18400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Amplifier sees only </a:t>
            </a:r>
            <a:r>
              <a:rPr lang="en-US" sz="1350" i="1" dirty="0" err="1"/>
              <a:t>R</a:t>
            </a:r>
            <a:r>
              <a:rPr lang="en-US" sz="1350" i="1" baseline="-25000" dirty="0" err="1"/>
              <a:t>Q</a:t>
            </a:r>
            <a:endParaRPr lang="en-US" sz="1350" i="1" dirty="0"/>
          </a:p>
        </p:txBody>
      </p:sp>
      <p:sp>
        <p:nvSpPr>
          <p:cNvPr id="6" name="Rectangle 5"/>
          <p:cNvSpPr/>
          <p:nvPr/>
        </p:nvSpPr>
        <p:spPr>
          <a:xfrm>
            <a:off x="4352728" y="1954019"/>
            <a:ext cx="422639" cy="260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D3AB76-37B9-46B6-3CFE-3024CDE554E3}"/>
              </a:ext>
            </a:extLst>
          </p:cNvPr>
          <p:cNvGrpSpPr/>
          <p:nvPr/>
        </p:nvGrpSpPr>
        <p:grpSpPr>
          <a:xfrm>
            <a:off x="5288287" y="3914354"/>
            <a:ext cx="3219339" cy="2617520"/>
            <a:chOff x="5580421" y="4015404"/>
            <a:chExt cx="3219339" cy="26175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0421" y="4015404"/>
              <a:ext cx="3219339" cy="26175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37920" y="4067728"/>
              <a:ext cx="16182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/>
                <a:t>T </a:t>
              </a:r>
              <a:r>
                <a:rPr lang="en-US" sz="1350" dirty="0"/>
                <a:t>= 57mK</a:t>
              </a:r>
            </a:p>
            <a:p>
              <a:r>
                <a:rPr lang="en-US" sz="1350" i="1" dirty="0"/>
                <a:t>transmission </a:t>
              </a:r>
              <a:r>
                <a:rPr lang="en-US" sz="1350" dirty="0"/>
                <a:t>= 0.37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87E36C-8E09-3E7D-2DB3-59867E81FC88}"/>
                </a:ext>
              </a:extLst>
            </p:cNvPr>
            <p:cNvSpPr txBox="1"/>
            <p:nvPr/>
          </p:nvSpPr>
          <p:spPr>
            <a:xfrm>
              <a:off x="7405372" y="5308583"/>
              <a:ext cx="1054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Fano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3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2568494"/>
            <a:ext cx="8382000" cy="1969752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342900" indent="-342900" algn="l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downstream 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ahoma"/>
              </a:rPr>
              <a:t>charge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……………………………</a:t>
            </a:r>
            <a:r>
              <a:rPr lang="en-US" dirty="0">
                <a:solidFill>
                  <a:srgbClr val="000099"/>
                </a:solidFill>
                <a:latin typeface="Tahoma"/>
              </a:rPr>
              <a:t>particle - like </a:t>
            </a:r>
            <a:endParaRPr lang="en-US" i="1" dirty="0">
              <a:solidFill>
                <a:srgbClr val="000099"/>
              </a:solidFill>
              <a:latin typeface="Tahoma"/>
            </a:endParaRPr>
          </a:p>
          <a:p>
            <a:pPr algn="l" rtl="0">
              <a:lnSpc>
                <a:spcPct val="200000"/>
              </a:lnSpc>
            </a:pPr>
            <a:r>
              <a:rPr lang="en-US" sz="1600" i="1" dirty="0">
                <a:solidFill>
                  <a:srgbClr val="000099"/>
                </a:solidFill>
                <a:latin typeface="Tahoma"/>
              </a:rPr>
              <a:t>      </a:t>
            </a: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downstream </a:t>
            </a:r>
            <a:r>
              <a:rPr lang="en-US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</a:t>
            </a:r>
            <a:r>
              <a:rPr lang="en-US" i="1" dirty="0">
                <a:latin typeface="Tahoma"/>
              </a:rPr>
              <a:t>charge </a:t>
            </a:r>
            <a:r>
              <a:rPr lang="en-US" dirty="0">
                <a:latin typeface="Tahoma"/>
              </a:rPr>
              <a:t>+</a:t>
            </a:r>
            <a:r>
              <a:rPr lang="en-US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</a:t>
            </a:r>
            <a:r>
              <a:rPr lang="en-US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upstream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 </a:t>
            </a:r>
            <a:r>
              <a:rPr lang="en-US" i="1" dirty="0">
                <a:latin typeface="Tahoma"/>
              </a:rPr>
              <a:t>neutral </a:t>
            </a:r>
            <a:r>
              <a:rPr lang="en-US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…</a:t>
            </a:r>
            <a:r>
              <a:rPr lang="en-US" dirty="0">
                <a:solidFill>
                  <a:srgbClr val="000099"/>
                </a:solidFill>
                <a:latin typeface="Tahoma"/>
              </a:rPr>
              <a:t>hole – conjugate &amp; non - abelian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5" y="741362"/>
            <a:ext cx="3848096" cy="477838"/>
          </a:xfrm>
          <a:prstGeom prst="rect">
            <a:avLst/>
          </a:prstGeom>
        </p:spPr>
        <p:txBody>
          <a:bodyPr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Tahoma" pitchFamily="34" charset="0"/>
                <a:cs typeface="Tahoma" pitchFamily="34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Tahoma" pitchFamily="34" charset="0"/>
                <a:cs typeface="Tahoma" pitchFamily="34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Tahoma" pitchFamily="34" charset="0"/>
                <a:cs typeface="Tahoma" pitchFamily="34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Tahoma" pitchFamily="34" charset="0"/>
                <a:cs typeface="Tahoma" pitchFamily="34" charset="0"/>
              </a:defRPr>
            </a:lvl5pPr>
            <a:lvl6pPr marL="457106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Tahoma" pitchFamily="34" charset="0"/>
                <a:cs typeface="Tahoma" pitchFamily="34" charset="0"/>
              </a:defRPr>
            </a:lvl6pPr>
            <a:lvl7pPr marL="914212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Tahoma" pitchFamily="34" charset="0"/>
                <a:cs typeface="Tahoma" pitchFamily="34" charset="0"/>
              </a:defRPr>
            </a:lvl7pPr>
            <a:lvl8pPr marL="137132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Tahoma" pitchFamily="34" charset="0"/>
                <a:cs typeface="Tahoma" pitchFamily="34" charset="0"/>
              </a:defRPr>
            </a:lvl8pPr>
            <a:lvl9pPr marL="1828426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rtl="0" eaLnBrk="1" hangingPunct="1"/>
            <a:r>
              <a:rPr lang="en-US" sz="2800" kern="0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US" sz="2800" kern="0" dirty="0">
                <a:solidFill>
                  <a:srgbClr val="FF0000"/>
                </a:solidFill>
                <a:ea typeface="ＭＳ Ｐゴシック" pitchFamily="34" charset="-128"/>
              </a:rPr>
              <a:t>1D</a:t>
            </a:r>
            <a:r>
              <a:rPr lang="en-US" sz="2800" kern="0" dirty="0">
                <a:solidFill>
                  <a:srgbClr val="FC5104"/>
                </a:solidFill>
                <a:ea typeface="ＭＳ Ｐゴシック" pitchFamily="34" charset="-128"/>
              </a:rPr>
              <a:t> </a:t>
            </a:r>
            <a:r>
              <a:rPr lang="en-US" sz="2800" kern="0" dirty="0">
                <a:solidFill>
                  <a:srgbClr val="000099"/>
                </a:solidFill>
                <a:ea typeface="ＭＳ Ｐゴシック" pitchFamily="34" charset="-128"/>
              </a:rPr>
              <a:t>modes in QHE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1524000" y="3276600"/>
            <a:ext cx="515706" cy="273050"/>
          </a:xfrm>
          <a:custGeom>
            <a:avLst/>
            <a:gdLst>
              <a:gd name="connsiteX0" fmla="*/ 120650 w 515706"/>
              <a:gd name="connsiteY0" fmla="*/ 0 h 273050"/>
              <a:gd name="connsiteX1" fmla="*/ 514350 w 515706"/>
              <a:gd name="connsiteY1" fmla="*/ 184150 h 273050"/>
              <a:gd name="connsiteX2" fmla="*/ 0 w 515706"/>
              <a:gd name="connsiteY2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706" h="273050">
                <a:moveTo>
                  <a:pt x="120650" y="0"/>
                </a:moveTo>
                <a:cubicBezTo>
                  <a:pt x="327554" y="69321"/>
                  <a:pt x="534458" y="138642"/>
                  <a:pt x="514350" y="184150"/>
                </a:cubicBezTo>
                <a:cubicBezTo>
                  <a:pt x="494242" y="229658"/>
                  <a:pt x="247121" y="251354"/>
                  <a:pt x="0" y="27305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 flipH="1">
            <a:off x="3751494" y="4572000"/>
            <a:ext cx="515706" cy="273050"/>
          </a:xfrm>
          <a:custGeom>
            <a:avLst/>
            <a:gdLst>
              <a:gd name="connsiteX0" fmla="*/ 120650 w 515706"/>
              <a:gd name="connsiteY0" fmla="*/ 0 h 273050"/>
              <a:gd name="connsiteX1" fmla="*/ 514350 w 515706"/>
              <a:gd name="connsiteY1" fmla="*/ 184150 h 273050"/>
              <a:gd name="connsiteX2" fmla="*/ 0 w 515706"/>
              <a:gd name="connsiteY2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706" h="273050">
                <a:moveTo>
                  <a:pt x="120650" y="0"/>
                </a:moveTo>
                <a:cubicBezTo>
                  <a:pt x="327554" y="69321"/>
                  <a:pt x="534458" y="138642"/>
                  <a:pt x="514350" y="184150"/>
                </a:cubicBezTo>
                <a:cubicBezTo>
                  <a:pt x="494242" y="229658"/>
                  <a:pt x="247121" y="251354"/>
                  <a:pt x="0" y="273050"/>
                </a:cubicBezTo>
              </a:path>
            </a:pathLst>
          </a:custGeom>
          <a:noFill/>
          <a:ln>
            <a:solidFill>
              <a:srgbClr val="0066FF"/>
            </a:solidFill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524000" y="4572000"/>
            <a:ext cx="515706" cy="273050"/>
          </a:xfrm>
          <a:custGeom>
            <a:avLst/>
            <a:gdLst>
              <a:gd name="connsiteX0" fmla="*/ 120650 w 515706"/>
              <a:gd name="connsiteY0" fmla="*/ 0 h 273050"/>
              <a:gd name="connsiteX1" fmla="*/ 514350 w 515706"/>
              <a:gd name="connsiteY1" fmla="*/ 184150 h 273050"/>
              <a:gd name="connsiteX2" fmla="*/ 0 w 515706"/>
              <a:gd name="connsiteY2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706" h="273050">
                <a:moveTo>
                  <a:pt x="120650" y="0"/>
                </a:moveTo>
                <a:cubicBezTo>
                  <a:pt x="327554" y="69321"/>
                  <a:pt x="534458" y="138642"/>
                  <a:pt x="514350" y="184150"/>
                </a:cubicBezTo>
                <a:cubicBezTo>
                  <a:pt x="494242" y="229658"/>
                  <a:pt x="247121" y="251354"/>
                  <a:pt x="0" y="27305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666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07" tIns="45704" rIns="91407" bIns="45704" anchor="ctr"/>
          <a:lstStyle/>
          <a:p>
            <a:pPr algn="ctr" rtl="0">
              <a:defRPr/>
            </a:pPr>
            <a:r>
              <a:rPr lang="en-US" sz="2800" b="1" dirty="0">
                <a:solidFill>
                  <a:srgbClr val="3333CC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</a:t>
            </a:r>
          </a:p>
          <a:p>
            <a:pPr algn="ctr" rtl="0">
              <a:defRPr/>
            </a:pPr>
            <a:endParaRPr lang="en-US" sz="2800" b="1" dirty="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endParaRPr lang="en-US" sz="1200" dirty="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endParaRPr lang="en-US" sz="1200" dirty="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r>
              <a:rPr lang="en-US" sz="2000">
                <a:solidFill>
                  <a:srgbClr val="3333CC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equilibration of  </a:t>
            </a:r>
            <a:r>
              <a:rPr lang="en-US" sz="2000" i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ＭＳ Ｐゴシック" pitchFamily="34" charset="-128"/>
                <a:cs typeface="Tahoma" pitchFamily="34" charset="0"/>
              </a:rPr>
              <a:t>counter-propagating</a:t>
            </a:r>
            <a:r>
              <a:rPr lang="en-US" sz="2000">
                <a:solidFill>
                  <a:srgbClr val="3333CC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 charge modes</a:t>
            </a:r>
          </a:p>
          <a:p>
            <a:pPr algn="ctr" rtl="0">
              <a:defRPr/>
            </a:pPr>
            <a:endParaRPr lang="en-US" sz="200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endParaRPr lang="en-US" sz="2000" dirty="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endParaRPr lang="en-US" sz="1200">
              <a:solidFill>
                <a:srgbClr val="FF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r>
              <a:rPr lang="en-US" sz="120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topological  </a:t>
            </a:r>
            <a:r>
              <a:rPr lang="en-US" sz="2800" b="1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neutral modes</a:t>
            </a:r>
          </a:p>
          <a:p>
            <a:pPr algn="ctr" rtl="0">
              <a:defRPr/>
            </a:pPr>
            <a:endParaRPr lang="en-US" sz="2800" dirty="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852" lvl="2" indent="-342778" algn="l" rtl="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modes carrying energy   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zero net charge </a:t>
            </a: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66FF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invisible 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in conductance measurements</a:t>
            </a: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914074" lvl="2" algn="l" rtl="0"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 associated only with particular </a:t>
            </a:r>
            <a:r>
              <a:rPr lang="en-US" sz="2400" dirty="0">
                <a:solidFill>
                  <a:srgbClr val="0066FF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FQHE states</a:t>
            </a:r>
          </a:p>
          <a:p>
            <a:pPr marL="1256971" lvl="2" indent="-342900" algn="ctr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914071" lvl="2" algn="ctr" rtl="0"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l" rtl="0">
              <a:defRPr/>
            </a:pPr>
            <a:endParaRPr lang="en-US" sz="16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4419600" y="1143000"/>
            <a:ext cx="381000" cy="3810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 rtl="0" eaLnBrk="1" hangingPunct="1"/>
            <a:endParaRPr lang="en-US" sz="1400" dirty="0">
              <a:solidFill>
                <a:srgbClr val="66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848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179388"/>
            <a:ext cx="8574314" cy="6985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>
                <a:latin typeface="Tahoma" pitchFamily="34" charset="0"/>
                <a:ea typeface="ＭＳ Ｐゴシック" pitchFamily="34" charset="-128"/>
              </a:rPr>
              <a:t> excitation of neutral modes    </a:t>
            </a:r>
            <a:r>
              <a:rPr lang="en-US" sz="2000" b="0" i="1" dirty="0">
                <a:solidFill>
                  <a:srgbClr val="FFFF00"/>
                </a:solidFill>
                <a:latin typeface="Tahoma" pitchFamily="34" charset="0"/>
                <a:ea typeface="ＭＳ Ｐゴシック" pitchFamily="34" charset="-128"/>
              </a:rPr>
              <a:t>at  ohmic contact</a:t>
            </a:r>
            <a:endParaRPr lang="en-US" b="0" i="1" dirty="0">
              <a:solidFill>
                <a:srgbClr val="FFFF00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3827463" y="1428750"/>
            <a:ext cx="982662" cy="731838"/>
            <a:chOff x="4456" y="1364"/>
            <a:chExt cx="619" cy="461"/>
          </a:xfrm>
        </p:grpSpPr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>
              <a:off x="4456" y="1364"/>
              <a:ext cx="619" cy="461"/>
            </a:xfrm>
            <a:prstGeom prst="curvedRightArrow">
              <a:avLst>
                <a:gd name="adj1" fmla="val 48231"/>
                <a:gd name="adj2" fmla="val 48231"/>
                <a:gd name="adj3" fmla="val 44845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200">
                <a:solidFill>
                  <a:srgbClr val="000000"/>
                </a:solidFill>
                <a:latin typeface="Tahoma" charset="0"/>
                <a:ea typeface="ＭＳ Ｐゴシック" charset="0"/>
                <a:cs typeface="Tahoma" pitchFamily="34" charset="0"/>
              </a:endParaRPr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4548" y="1593"/>
              <a:ext cx="254" cy="174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rtl="0">
                <a:defRPr/>
              </a:pPr>
              <a:r>
                <a:rPr lang="en-US" sz="12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Tahoma" pitchFamily="34" charset="0"/>
                </a:rPr>
                <a:t>qp</a:t>
              </a:r>
            </a:p>
          </p:txBody>
        </p:sp>
      </p:grpSp>
      <p:sp>
        <p:nvSpPr>
          <p:cNvPr id="16387" name="Text Box 21"/>
          <p:cNvSpPr txBox="1">
            <a:spLocks noChangeArrowheads="1"/>
          </p:cNvSpPr>
          <p:nvPr/>
        </p:nvSpPr>
        <p:spPr bwMode="auto">
          <a:xfrm>
            <a:off x="2481021" y="4188023"/>
            <a:ext cx="8338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rtl="0" eaLnBrk="0" hangingPunct="0"/>
            <a:r>
              <a:rPr lang="en-US" sz="1400" dirty="0">
                <a:solidFill>
                  <a:srgbClr val="FF0000"/>
                </a:solidFill>
                <a:cs typeface="Tahoma" pitchFamily="34" charset="0"/>
              </a:rPr>
              <a:t>hot spot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0536" y="2415034"/>
            <a:ext cx="3161758" cy="2782660"/>
            <a:chOff x="370534" y="2415034"/>
            <a:chExt cx="3161758" cy="2782660"/>
          </a:xfrm>
        </p:grpSpPr>
        <p:grpSp>
          <p:nvGrpSpPr>
            <p:cNvPr id="2" name="Group 1"/>
            <p:cNvGrpSpPr/>
            <p:nvPr/>
          </p:nvGrpSpPr>
          <p:grpSpPr>
            <a:xfrm>
              <a:off x="370534" y="2415034"/>
              <a:ext cx="3161758" cy="2452696"/>
              <a:chOff x="331789" y="1919098"/>
              <a:chExt cx="3161758" cy="2452696"/>
            </a:xfrm>
          </p:grpSpPr>
          <p:grpSp>
            <p:nvGrpSpPr>
              <p:cNvPr id="16393" name="Group 7"/>
              <p:cNvGrpSpPr>
                <a:grpSpLocks/>
              </p:cNvGrpSpPr>
              <p:nvPr/>
            </p:nvGrpSpPr>
            <p:grpSpPr bwMode="auto">
              <a:xfrm>
                <a:off x="331789" y="1919098"/>
                <a:ext cx="3161758" cy="2452696"/>
                <a:chOff x="332398" y="1911355"/>
                <a:chExt cx="3160712" cy="2452639"/>
              </a:xfrm>
            </p:grpSpPr>
            <p:pic>
              <p:nvPicPr>
                <p:cNvPr id="16395" name="Picture 11" descr="C:\Users\Nissim\Documents\Weizmann\Presentations\Neutral Edge\General Illustrations\SampleSketches - Vn Normal field #3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404" t="522" r="33228" b="74031"/>
                <a:stretch>
                  <a:fillRect/>
                </a:stretch>
              </p:blipFill>
              <p:spPr bwMode="auto">
                <a:xfrm>
                  <a:off x="621958" y="1911355"/>
                  <a:ext cx="2052638" cy="1084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396" name="AutoShape 5"/>
                <p:cNvSpPr>
                  <a:spLocks noChangeArrowheads="1"/>
                </p:cNvSpPr>
                <p:nvPr/>
              </p:nvSpPr>
              <p:spPr bwMode="auto">
                <a:xfrm>
                  <a:off x="1632779" y="2564087"/>
                  <a:ext cx="266700" cy="320675"/>
                </a:xfrm>
                <a:prstGeom prst="irregularSeal1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  <p:sp>
              <p:nvSpPr>
                <p:cNvPr id="16397" name="Freeform 9"/>
                <p:cNvSpPr>
                  <a:spLocks/>
                </p:cNvSpPr>
                <p:nvPr/>
              </p:nvSpPr>
              <p:spPr bwMode="auto">
                <a:xfrm>
                  <a:off x="1210921" y="2789245"/>
                  <a:ext cx="1143000" cy="1143003"/>
                </a:xfrm>
                <a:custGeom>
                  <a:avLst/>
                  <a:gdLst>
                    <a:gd name="T0" fmla="*/ 2147483647 w 720"/>
                    <a:gd name="T1" fmla="*/ 0 h 720"/>
                    <a:gd name="T2" fmla="*/ 2147483647 w 720"/>
                    <a:gd name="T3" fmla="*/ 2147483647 h 720"/>
                    <a:gd name="T4" fmla="*/ 2147483647 w 720"/>
                    <a:gd name="T5" fmla="*/ 2147483647 h 7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0" h="720">
                      <a:moveTo>
                        <a:pt x="288" y="0"/>
                      </a:moveTo>
                      <a:cubicBezTo>
                        <a:pt x="144" y="88"/>
                        <a:pt x="0" y="177"/>
                        <a:pt x="72" y="297"/>
                      </a:cubicBezTo>
                      <a:cubicBezTo>
                        <a:pt x="144" y="417"/>
                        <a:pt x="432" y="568"/>
                        <a:pt x="720" y="72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ysDot"/>
                  <a:round/>
                  <a:headEnd type="arrow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  <p:sp>
              <p:nvSpPr>
                <p:cNvPr id="16398" name="Rectangle 10"/>
                <p:cNvSpPr>
                  <a:spLocks noChangeArrowheads="1"/>
                </p:cNvSpPr>
                <p:nvPr/>
              </p:nvSpPr>
              <p:spPr bwMode="auto">
                <a:xfrm>
                  <a:off x="1392847" y="3927971"/>
                  <a:ext cx="898525" cy="24447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>
                      <a:solidFill>
                        <a:srgbClr val="FFFFFF"/>
                      </a:solidFill>
                      <a:latin typeface="Tahoma" pitchFamily="34" charset="0"/>
                      <a:ea typeface="ＭＳ Ｐゴシック" pitchFamily="34" charset="-128"/>
                      <a:cs typeface="Tahoma" pitchFamily="34" charset="0"/>
                      <a:sym typeface="Symbol" pitchFamily="18" charset="2"/>
                    </a:rPr>
                    <a:t></a:t>
                  </a:r>
                </a:p>
              </p:txBody>
            </p:sp>
            <p:sp>
              <p:nvSpPr>
                <p:cNvPr id="1639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42185" y="4034334"/>
                  <a:ext cx="1050925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  <p:sp>
              <p:nvSpPr>
                <p:cNvPr id="16400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332398" y="4050209"/>
                  <a:ext cx="10509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  <p:sp>
              <p:nvSpPr>
                <p:cNvPr id="1640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770798" y="3997818"/>
                  <a:ext cx="412156" cy="338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5pPr>
                  <a:lvl6pPr marL="25146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6pPr>
                  <a:lvl7pPr marL="29718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7pPr>
                  <a:lvl8pPr marL="34290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8pPr>
                  <a:lvl9pPr marL="38862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9pPr>
                </a:lstStyle>
                <a:p>
                  <a:pPr algn="l" eaLnBrk="0" hangingPunct="0"/>
                  <a:r>
                    <a:rPr lang="en-US" sz="1600" b="1" i="1" dirty="0" err="1">
                      <a:solidFill>
                        <a:srgbClr val="0066FF"/>
                      </a:solidFill>
                      <a:latin typeface="Times New Roman"/>
                      <a:cs typeface="Tahoma" pitchFamily="34" charset="0"/>
                    </a:rPr>
                    <a:t>E</a:t>
                  </a:r>
                  <a:r>
                    <a:rPr lang="en-US" sz="1600" b="1" i="1" baseline="-25000" dirty="0" err="1">
                      <a:solidFill>
                        <a:srgbClr val="0066FF"/>
                      </a:solidFill>
                      <a:latin typeface="Times New Roman"/>
                      <a:cs typeface="Tahoma" pitchFamily="34" charset="0"/>
                    </a:rPr>
                    <a:t>F</a:t>
                  </a:r>
                  <a:endParaRPr lang="en-US" sz="1600" b="1" dirty="0">
                    <a:solidFill>
                      <a:srgbClr val="0066FF"/>
                    </a:solidFill>
                    <a:latin typeface="Times New Roman"/>
                    <a:cs typeface="Tahoma" pitchFamily="34" charset="0"/>
                  </a:endParaRPr>
                </a:p>
              </p:txBody>
            </p:sp>
            <p:sp>
              <p:nvSpPr>
                <p:cNvPr id="1640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99252" y="4025448"/>
                  <a:ext cx="832004" cy="338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5pPr>
                  <a:lvl6pPr marL="25146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6pPr>
                  <a:lvl7pPr marL="29718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7pPr>
                  <a:lvl8pPr marL="34290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8pPr>
                  <a:lvl9pPr marL="38862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9pPr>
                </a:lstStyle>
                <a:p>
                  <a:pPr rtl="0" eaLnBrk="0" hangingPunct="0"/>
                  <a:r>
                    <a:rPr lang="en-US" sz="1600" b="1" i="1" dirty="0" err="1">
                      <a:solidFill>
                        <a:srgbClr val="FF0000"/>
                      </a:solidFill>
                      <a:latin typeface="Times New Roman"/>
                      <a:cs typeface="Tahoma" pitchFamily="34" charset="0"/>
                    </a:rPr>
                    <a:t>E</a:t>
                  </a:r>
                  <a:r>
                    <a:rPr lang="en-US" sz="1600" b="1" i="1" baseline="-25000" dirty="0" err="1">
                      <a:solidFill>
                        <a:srgbClr val="FF0000"/>
                      </a:solidFill>
                      <a:latin typeface="Times New Roman"/>
                      <a:cs typeface="Tahoma" pitchFamily="34" charset="0"/>
                    </a:rPr>
                    <a:t>F</a:t>
                  </a:r>
                  <a:r>
                    <a:rPr lang="en-US" sz="1600" b="1" i="1" dirty="0" err="1">
                      <a:solidFill>
                        <a:srgbClr val="FF0000"/>
                      </a:solidFill>
                      <a:latin typeface="Times New Roman"/>
                      <a:cs typeface="Tahoma" pitchFamily="34" charset="0"/>
                    </a:rPr>
                    <a:t>+eV</a:t>
                  </a:r>
                  <a:r>
                    <a:rPr lang="en-US" sz="1600" b="1" i="1" baseline="-25000" dirty="0" err="1">
                      <a:solidFill>
                        <a:srgbClr val="FF0000"/>
                      </a:solidFill>
                      <a:latin typeface="Times New Roman"/>
                      <a:cs typeface="Tahoma" pitchFamily="34" charset="0"/>
                    </a:rPr>
                    <a:t>n</a:t>
                  </a:r>
                  <a:endParaRPr lang="en-US" sz="1600" b="1" i="1" baseline="-25000" dirty="0">
                    <a:solidFill>
                      <a:srgbClr val="FF0000"/>
                    </a:solidFill>
                    <a:latin typeface="Times New Roman"/>
                    <a:cs typeface="Tahoma" pitchFamily="34" charset="0"/>
                  </a:endParaRPr>
                </a:p>
              </p:txBody>
            </p:sp>
            <p:sp>
              <p:nvSpPr>
                <p:cNvPr id="16403" name="AutoShape 18"/>
                <p:cNvSpPr>
                  <a:spLocks noChangeArrowheads="1"/>
                </p:cNvSpPr>
                <p:nvPr/>
              </p:nvSpPr>
              <p:spPr bwMode="auto">
                <a:xfrm>
                  <a:off x="2278673" y="3916849"/>
                  <a:ext cx="190500" cy="236537"/>
                </a:xfrm>
                <a:prstGeom prst="irregularSeal1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</p:grpSp>
          <p:pic>
            <p:nvPicPr>
              <p:cNvPr id="16394" name="Picture 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637" y="2938322"/>
                <a:ext cx="337491" cy="283487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371614" y="4920695"/>
              <a:ext cx="2095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/>
              <a:r>
                <a:rPr lang="en-US" sz="1200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dissipated power = 0.5 </a:t>
              </a:r>
              <a:r>
                <a:rPr lang="en-US" sz="1200" i="1" dirty="0" err="1">
                  <a:solidFill>
                    <a:srgbClr val="000000"/>
                  </a:solidFill>
                  <a:latin typeface="Times New Roman"/>
                  <a:ea typeface="ＭＳ Ｐゴシック" pitchFamily="34" charset="-128"/>
                  <a:cs typeface="Tahoma" pitchFamily="34" charset="0"/>
                </a:rPr>
                <a:t>I</a:t>
              </a:r>
              <a:r>
                <a:rPr lang="en-US" sz="1200" i="1" baseline="-25000" dirty="0" err="1">
                  <a:solidFill>
                    <a:srgbClr val="000000"/>
                  </a:solidFill>
                  <a:latin typeface="Times New Roman"/>
                  <a:ea typeface="ＭＳ Ｐゴシック" pitchFamily="34" charset="-128"/>
                  <a:cs typeface="Tahoma" pitchFamily="34" charset="0"/>
                </a:rPr>
                <a:t>n</a:t>
              </a:r>
              <a:r>
                <a:rPr lang="en-US" sz="1200" i="1" dirty="0" err="1">
                  <a:solidFill>
                    <a:srgbClr val="000000"/>
                  </a:solidFill>
                  <a:latin typeface="Times New Roman"/>
                  <a:ea typeface="ＭＳ Ｐゴシック" pitchFamily="34" charset="-128"/>
                  <a:cs typeface="Tahoma" pitchFamily="34" charset="0"/>
                </a:rPr>
                <a:t>V</a:t>
              </a:r>
              <a:r>
                <a:rPr lang="en-US" sz="1200" i="1" baseline="-25000" dirty="0" err="1">
                  <a:solidFill>
                    <a:srgbClr val="000000"/>
                  </a:solidFill>
                  <a:latin typeface="Times New Roman"/>
                  <a:ea typeface="ＭＳ Ｐゴシック" pitchFamily="34" charset="-128"/>
                  <a:cs typeface="Tahoma" pitchFamily="34" charset="0"/>
                </a:rPr>
                <a:t>n</a:t>
              </a:r>
              <a:r>
                <a:rPr lang="en-US" sz="1200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 </a:t>
              </a:r>
            </a:p>
          </p:txBody>
        </p:sp>
        <p:cxnSp>
          <p:nvCxnSpPr>
            <p:cNvPr id="7" name="Straight Arrow Connector 6"/>
            <p:cNvCxnSpPr>
              <a:stCxn id="5" idx="0"/>
              <a:endCxn id="16403" idx="2"/>
            </p:cNvCxnSpPr>
            <p:nvPr/>
          </p:nvCxnSpPr>
          <p:spPr bwMode="auto">
            <a:xfrm flipH="1" flipV="1">
              <a:off x="2392311" y="4657117"/>
              <a:ext cx="27026" cy="2635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27" y="1712733"/>
            <a:ext cx="319087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320159" y="1976040"/>
            <a:ext cx="2683681" cy="33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7" tIns="45704" rIns="91407" bIns="45704" rtlCol="0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Tahoma"/>
                <a:ea typeface="ＭＳ Ｐゴシック" pitchFamily="34" charset="-128"/>
                <a:cs typeface="Arial" pitchFamily="34" charset="0"/>
              </a:rPr>
              <a:t>‘back side’ of ohmic contact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6162364" y="2839214"/>
            <a:ext cx="1168890" cy="3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7" tIns="45704" rIns="91407" bIns="45704" rtlCol="0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Tahoma"/>
                <a:ea typeface="ＭＳ Ｐゴシック" pitchFamily="34" charset="-128"/>
                <a:cs typeface="Arial" pitchFamily="34" charset="0"/>
              </a:rPr>
              <a:t>He4 bubbles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6052096" y="3146940"/>
            <a:ext cx="449451" cy="6346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6779424" y="2160655"/>
            <a:ext cx="559588" cy="7343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21"/>
          <p:cNvSpPr txBox="1">
            <a:spLocks noChangeArrowheads="1"/>
          </p:cNvSpPr>
          <p:nvPr/>
        </p:nvSpPr>
        <p:spPr bwMode="auto">
          <a:xfrm rot="1623690">
            <a:off x="1848124" y="3613239"/>
            <a:ext cx="9259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rtl="0" eaLnBrk="0" hangingPunct="0"/>
            <a:r>
              <a:rPr lang="en-US" sz="1400" dirty="0">
                <a:solidFill>
                  <a:srgbClr val="FF0000"/>
                </a:solidFill>
                <a:cs typeface="Tahoma" pitchFamily="34" charset="0"/>
              </a:rPr>
              <a:t>upstream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66983" y="4572000"/>
            <a:ext cx="3756317" cy="990600"/>
            <a:chOff x="2873083" y="5181600"/>
            <a:chExt cx="3756317" cy="990600"/>
          </a:xfrm>
        </p:grpSpPr>
        <p:sp>
          <p:nvSpPr>
            <p:cNvPr id="35" name="Rounded Rectangle 34"/>
            <p:cNvSpPr/>
            <p:nvPr/>
          </p:nvSpPr>
          <p:spPr bwMode="auto">
            <a:xfrm>
              <a:off x="2873083" y="5181600"/>
              <a:ext cx="3756317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rgbClr val="000000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endPos="50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endParaRPr lang="en-US" sz="2800" b="1" kern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3" name="TextBox 6"/>
            <p:cNvSpPr txBox="1">
              <a:spLocks noChangeArrowheads="1"/>
            </p:cNvSpPr>
            <p:nvPr/>
          </p:nvSpPr>
          <p:spPr bwMode="auto">
            <a:xfrm>
              <a:off x="3028950" y="5265003"/>
              <a:ext cx="347589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algn="ct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algn="ct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algn="ct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algn="ct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l" rtl="0" eaLnBrk="1" hangingPunct="1"/>
              <a:r>
                <a:rPr lang="en-US" sz="1200" dirty="0">
                  <a:solidFill>
                    <a:srgbClr val="000000"/>
                  </a:solidFill>
                  <a:ea typeface="ＭＳ Ｐゴシック" pitchFamily="34" charset="-128"/>
                </a:rPr>
                <a:t>U. </a:t>
              </a:r>
              <a:r>
                <a:rPr lang="en-US" sz="1200" dirty="0" err="1">
                  <a:solidFill>
                    <a:srgbClr val="000000"/>
                  </a:solidFill>
                  <a:ea typeface="ＭＳ Ｐゴシック" pitchFamily="34" charset="-128"/>
                </a:rPr>
                <a:t>Klass</a:t>
              </a:r>
              <a:r>
                <a:rPr lang="en-US" sz="1200" dirty="0">
                  <a:solidFill>
                    <a:srgbClr val="000000"/>
                  </a:solidFill>
                  <a:ea typeface="ＭＳ Ｐゴシック" pitchFamily="34" charset="-128"/>
                </a:rPr>
                <a:t>, W. </a:t>
              </a:r>
              <a:r>
                <a:rPr lang="en-US" sz="1200" dirty="0" err="1">
                  <a:solidFill>
                    <a:srgbClr val="000000"/>
                  </a:solidFill>
                  <a:ea typeface="ＭＳ Ｐゴシック" pitchFamily="34" charset="-128"/>
                </a:rPr>
                <a:t>Dietsche</a:t>
              </a:r>
              <a:r>
                <a:rPr lang="en-US" sz="1200" dirty="0">
                  <a:solidFill>
                    <a:srgbClr val="000000"/>
                  </a:solidFill>
                  <a:ea typeface="ＭＳ Ｐゴシック" pitchFamily="34" charset="-128"/>
                </a:rPr>
                <a:t>, K. von Klitzing &amp; K. </a:t>
              </a:r>
              <a:r>
                <a:rPr lang="en-US" sz="1200" dirty="0" err="1">
                  <a:solidFill>
                    <a:srgbClr val="000000"/>
                  </a:solidFill>
                  <a:ea typeface="ＭＳ Ｐゴシック" pitchFamily="34" charset="-128"/>
                </a:rPr>
                <a:t>Ploog</a:t>
              </a:r>
              <a:endParaRPr lang="en-US" sz="1200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algn="l" rtl="0" eaLnBrk="1" hangingPunct="1"/>
              <a:r>
                <a:rPr lang="en-US" sz="1200" b="1" dirty="0">
                  <a:solidFill>
                    <a:srgbClr val="000000"/>
                  </a:solidFill>
                  <a:ea typeface="ＭＳ Ｐゴシック" pitchFamily="34" charset="-128"/>
                </a:rPr>
                <a:t>Image of the dissipation in gated </a:t>
              </a:r>
            </a:p>
            <a:p>
              <a:pPr algn="l" rtl="0" eaLnBrk="1" hangingPunct="1"/>
              <a:r>
                <a:rPr lang="en-US" sz="1200" b="1" dirty="0">
                  <a:solidFill>
                    <a:srgbClr val="000000"/>
                  </a:solidFill>
                  <a:ea typeface="ＭＳ Ｐゴシック" pitchFamily="34" charset="-128"/>
                </a:rPr>
                <a:t>quantum Hall effect samples</a:t>
              </a:r>
            </a:p>
            <a:p>
              <a:pPr algn="l" rtl="0" eaLnBrk="1" hangingPunct="1"/>
              <a:r>
                <a:rPr lang="en-US" sz="1200" dirty="0">
                  <a:solidFill>
                    <a:srgbClr val="000000"/>
                  </a:solidFill>
                  <a:ea typeface="ＭＳ Ｐゴシック" pitchFamily="34" charset="-128"/>
                </a:rPr>
                <a:t>Surface Science </a:t>
              </a:r>
              <a:r>
                <a:rPr lang="en-US" sz="1200" b="1" dirty="0">
                  <a:solidFill>
                    <a:srgbClr val="000000"/>
                  </a:solidFill>
                  <a:ea typeface="ＭＳ Ｐゴシック" pitchFamily="34" charset="-128"/>
                </a:rPr>
                <a:t>263</a:t>
              </a:r>
              <a:r>
                <a:rPr lang="en-US" sz="1200" dirty="0">
                  <a:solidFill>
                    <a:srgbClr val="000000"/>
                  </a:solidFill>
                  <a:ea typeface="ＭＳ Ｐゴシック" pitchFamily="34" charset="-128"/>
                </a:rPr>
                <a:t>, 97-99 (1992)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50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5334000" y="2985903"/>
            <a:ext cx="3352799" cy="747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l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1500" u="sng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via shot noise</a:t>
            </a:r>
          </a:p>
          <a:p>
            <a:pPr algn="l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en-US" sz="1500" u="sng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  <a:cs typeface="Tahoma" pitchFamily="34" charset="0"/>
            </a:endParaRPr>
          </a:p>
          <a:p>
            <a:pPr algn="l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l-GR" sz="1500" b="1" i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ν</a:t>
            </a:r>
            <a:r>
              <a:rPr lang="el-GR" sz="1500" b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=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2</a:t>
            </a:r>
            <a:r>
              <a:rPr lang="el-GR" sz="1500" b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/3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, 3/5, 1+2/3, 2+2/3   &amp;   5/2</a:t>
            </a:r>
          </a:p>
          <a:p>
            <a:pPr algn="l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1500" i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Bid,  Nature (2010), </a:t>
            </a:r>
            <a:r>
              <a:rPr lang="en-US" sz="1500" i="1" dirty="0" err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Dolev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,  PRL (2011),…..</a:t>
            </a:r>
            <a:endParaRPr lang="el-GR" sz="1500" i="1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118" y="1390650"/>
            <a:ext cx="5205408" cy="4781550"/>
            <a:chOff x="188718" y="1390650"/>
            <a:chExt cx="4105275" cy="3604071"/>
          </a:xfrm>
        </p:grpSpPr>
        <p:pic>
          <p:nvPicPr>
            <p:cNvPr id="197" name="image85.png"/>
            <p:cNvPicPr/>
            <p:nvPr/>
          </p:nvPicPr>
          <p:blipFill rotWithShape="1">
            <a:blip r:embed="rId3"/>
            <a:srcRect t="23454"/>
            <a:stretch/>
          </p:blipFill>
          <p:spPr>
            <a:xfrm>
              <a:off x="188718" y="1390650"/>
              <a:ext cx="4105275" cy="360407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Shape 205"/>
            <p:cNvSpPr/>
            <p:nvPr/>
          </p:nvSpPr>
          <p:spPr>
            <a:xfrm>
              <a:off x="1684738" y="3401103"/>
              <a:ext cx="309549" cy="1100266"/>
            </a:xfrm>
            <a:prstGeom prst="rect">
              <a:avLst/>
            </a:prstGeom>
            <a:solidFill>
              <a:srgbClr val="70AD47">
                <a:alpha val="55636"/>
              </a:srgbClr>
            </a:solidFill>
            <a:ln w="6350">
              <a:solidFill>
                <a:srgbClr val="5B9BD5">
                  <a:alpha val="55636"/>
                </a:srgbClr>
              </a:solidFill>
              <a:miter lim="0"/>
            </a:ln>
          </p:spPr>
          <p:txBody>
            <a:bodyPr lIns="0" tIns="0" rIns="0" bIns="0" anchor="ctr"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  <a:uFillTx/>
                </a:defRPr>
              </a:pPr>
              <a:endParaRPr>
                <a:solidFill>
                  <a:srgbClr val="FFFFFF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555464" y="2590800"/>
            <a:ext cx="1143000" cy="303694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5641180" y="4843519"/>
            <a:ext cx="3350420" cy="41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1100" u="sng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QD thermometry</a:t>
            </a:r>
          </a:p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l-GR" sz="1100" i="1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ν</a:t>
            </a:r>
            <a:r>
              <a:rPr lang="el-GR" sz="1100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= </a:t>
            </a:r>
            <a:r>
              <a:rPr lang="en-US" sz="1100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2</a:t>
            </a:r>
            <a:r>
              <a:rPr lang="el-GR" sz="1100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/3</a:t>
            </a:r>
            <a:r>
              <a:rPr lang="en-US" sz="1100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edge at </a:t>
            </a:r>
            <a:r>
              <a:rPr lang="el-GR" sz="1100" i="1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ν</a:t>
            </a:r>
            <a:r>
              <a:rPr lang="el-GR" sz="1100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= 1</a:t>
            </a:r>
            <a:r>
              <a:rPr lang="en-US" sz="1100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+ bulk heat transport</a:t>
            </a:r>
          </a:p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1100" i="1" dirty="0">
                <a:solidFill>
                  <a:srgbClr val="70AD47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Venkatachalam,  Nature Physics (2012)</a:t>
            </a:r>
            <a:endParaRPr sz="1100" i="1" dirty="0">
              <a:solidFill>
                <a:srgbClr val="70AD47"/>
              </a:solidFill>
              <a:latin typeface="Calibri" panose="020F0502020204030204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81000" y="1046101"/>
            <a:ext cx="5349324" cy="24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itchFamily="34" charset="-128"/>
                <a:cs typeface="Tahoma" pitchFamily="34" charset="0"/>
                <a:sym typeface="Calibri Light"/>
              </a:rPr>
              <a:t>detecting </a:t>
            </a:r>
            <a:r>
              <a:rPr lang="en-US" sz="1400" i="1" dirty="0">
                <a:latin typeface="Calibri" panose="020F0502020204030204"/>
                <a:ea typeface="ＭＳ Ｐゴシック" pitchFamily="34" charset="-128"/>
                <a:cs typeface="Tahoma" pitchFamily="34" charset="0"/>
                <a:sym typeface="Calibri Light"/>
              </a:rPr>
              <a:t>topological  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itchFamily="34" charset="-128"/>
                <a:cs typeface="Tahoma" pitchFamily="34" charset="0"/>
                <a:sym typeface="Calibri Light"/>
              </a:rPr>
              <a:t>upstream neutral 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itchFamily="34" charset="-128"/>
                <a:cs typeface="Tahoma" pitchFamily="34" charset="0"/>
                <a:sym typeface="Calibri Light"/>
              </a:rPr>
              <a:t>edge modes</a:t>
            </a:r>
            <a:endParaRPr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5634034" y="5300719"/>
            <a:ext cx="2595565" cy="41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1100" u="sng" dirty="0">
                <a:solidFill>
                  <a:srgbClr val="0066FF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QD thermoelectric current</a:t>
            </a:r>
            <a:r>
              <a:rPr lang="en-US" sz="1100" dirty="0">
                <a:solidFill>
                  <a:srgbClr val="0066FF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</a:t>
            </a:r>
          </a:p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sz="1100" i="1" dirty="0">
                <a:solidFill>
                  <a:srgbClr val="0066FF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ν </a:t>
            </a:r>
            <a:r>
              <a:rPr lang="en-US" sz="1100" dirty="0">
                <a:solidFill>
                  <a:srgbClr val="0066FF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=</a:t>
            </a:r>
            <a:r>
              <a:rPr lang="en-US" sz="1100" i="1" dirty="0">
                <a:solidFill>
                  <a:srgbClr val="0066FF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</a:t>
            </a:r>
            <a:r>
              <a:rPr sz="1100" dirty="0">
                <a:solidFill>
                  <a:srgbClr val="0066FF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2/3</a:t>
            </a:r>
            <a:endParaRPr lang="en-US" sz="1100" dirty="0">
              <a:solidFill>
                <a:srgbClr val="0066FF"/>
              </a:solidFill>
              <a:latin typeface="Calibri" panose="020F0502020204030204"/>
              <a:ea typeface="ＭＳ Ｐゴシック" pitchFamily="34" charset="-128"/>
              <a:cs typeface="Tahoma" pitchFamily="34" charset="0"/>
            </a:endParaRPr>
          </a:p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1100" i="1" dirty="0">
                <a:solidFill>
                  <a:srgbClr val="0066FF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Gurman,  Nature Comm. (2012)</a:t>
            </a:r>
            <a:endParaRPr sz="1100" i="1" dirty="0">
              <a:solidFill>
                <a:srgbClr val="0066FF"/>
              </a:solidFill>
              <a:latin typeface="Calibri" panose="020F0502020204030204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5622726" y="5791200"/>
            <a:ext cx="2606873" cy="41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1100" u="sng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QD thermometry </a:t>
            </a:r>
          </a:p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l-GR" sz="1100" i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ν</a:t>
            </a:r>
            <a:r>
              <a:rPr lang="el-GR" sz="1100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=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1+1</a:t>
            </a:r>
            <a:r>
              <a:rPr lang="el-GR" sz="1100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/3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+ bulk heat transport</a:t>
            </a:r>
          </a:p>
          <a:p>
            <a:pPr algn="l" defTabSz="623728" rtl="0" fontAlgn="auto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en-US" sz="1100" i="1" dirty="0" err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Altimiras</a:t>
            </a:r>
            <a:r>
              <a:rPr lang="en-US" sz="1100" b="1" i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,</a:t>
            </a:r>
            <a:r>
              <a:rPr lang="en-US" sz="1100" i="1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Tahoma" pitchFamily="34" charset="0"/>
              </a:rPr>
              <a:t> PRL (2012)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43000" y="3955128"/>
            <a:ext cx="381000" cy="16653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1447800"/>
            <a:ext cx="2302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1400" dirty="0"/>
              <a:t>due to edge reconstruction</a:t>
            </a:r>
          </a:p>
          <a:p>
            <a:pPr algn="ctr" rtl="0"/>
            <a:r>
              <a:rPr lang="en-US" sz="1400" dirty="0"/>
              <a:t>in short distance</a:t>
            </a:r>
          </a:p>
        </p:txBody>
      </p:sp>
      <p:sp>
        <p:nvSpPr>
          <p:cNvPr id="5" name="Freeform 4"/>
          <p:cNvSpPr/>
          <p:nvPr/>
        </p:nvSpPr>
        <p:spPr>
          <a:xfrm rot="20903406">
            <a:off x="4892842" y="2024576"/>
            <a:ext cx="1401011" cy="659803"/>
          </a:xfrm>
          <a:custGeom>
            <a:avLst/>
            <a:gdLst>
              <a:gd name="connsiteX0" fmla="*/ 1401011 w 1401011"/>
              <a:gd name="connsiteY0" fmla="*/ 125066 h 659803"/>
              <a:gd name="connsiteX1" fmla="*/ 994611 w 1401011"/>
              <a:gd name="connsiteY1" fmla="*/ 296182 h 659803"/>
              <a:gd name="connsiteX2" fmla="*/ 780716 w 1401011"/>
              <a:gd name="connsiteY2" fmla="*/ 7424 h 659803"/>
              <a:gd name="connsiteX3" fmla="*/ 0 w 1401011"/>
              <a:gd name="connsiteY3" fmla="*/ 659803 h 65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1011" h="659803">
                <a:moveTo>
                  <a:pt x="1401011" y="125066"/>
                </a:moveTo>
                <a:cubicBezTo>
                  <a:pt x="1249502" y="220427"/>
                  <a:pt x="1097993" y="315789"/>
                  <a:pt x="994611" y="296182"/>
                </a:cubicBezTo>
                <a:cubicBezTo>
                  <a:pt x="891229" y="276575"/>
                  <a:pt x="946484" y="-53180"/>
                  <a:pt x="780716" y="7424"/>
                </a:cubicBezTo>
                <a:cubicBezTo>
                  <a:pt x="614947" y="68027"/>
                  <a:pt x="307473" y="363915"/>
                  <a:pt x="0" y="659803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5620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4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52600" y="2198132"/>
            <a:ext cx="609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752600" y="2140982"/>
            <a:ext cx="60960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02150" y="2140982"/>
            <a:ext cx="60960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239000" y="2140982"/>
            <a:ext cx="60960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endCxn id="42" idx="0"/>
          </p:cNvCxnSpPr>
          <p:nvPr/>
        </p:nvCxnSpPr>
        <p:spPr>
          <a:xfrm>
            <a:off x="4806950" y="1290083"/>
            <a:ext cx="0" cy="850899"/>
          </a:xfrm>
          <a:prstGeom prst="line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>
            <a:off x="5113440" y="2289431"/>
            <a:ext cx="2133600" cy="391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 flipH="1">
            <a:off x="2368550" y="2307922"/>
            <a:ext cx="2133600" cy="307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4892"/>
            <a:ext cx="1889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354718" y="22098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82280" y="221349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67214" y="2224612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prstClr val="white"/>
                </a:solidFill>
              </a:rPr>
              <a:t>T</a:t>
            </a:r>
            <a:r>
              <a:rPr lang="en-US" b="1" i="1" baseline="-25000" dirty="0">
                <a:solidFill>
                  <a:prstClr val="white"/>
                </a:solidFill>
              </a:rPr>
              <a:t>m</a:t>
            </a:r>
            <a:endParaRPr lang="en-US" b="1" i="1" dirty="0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105400" y="2496582"/>
            <a:ext cx="2133600" cy="231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rgbClr val="0066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362200" y="2502932"/>
            <a:ext cx="2133600" cy="39103"/>
          </a:xfrm>
          <a:prstGeom prst="righ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5892" y="1551801"/>
            <a:ext cx="2555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200" dirty="0">
                <a:solidFill>
                  <a:srgbClr val="FF0000"/>
                </a:solidFill>
              </a:rPr>
              <a:t>hot </a:t>
            </a:r>
            <a:r>
              <a:rPr lang="en-US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n-US" sz="1200" dirty="0">
                <a:solidFill>
                  <a:srgbClr val="FF0000"/>
                </a:solidFill>
              </a:rPr>
              <a:t> 2</a:t>
            </a:r>
            <a:r>
              <a:rPr lang="en-US" sz="1200" i="1" dirty="0">
                <a:solidFill>
                  <a:srgbClr val="FF0000"/>
                </a:solidFill>
              </a:rPr>
              <a:t>e</a:t>
            </a:r>
            <a:r>
              <a:rPr lang="en-US" sz="1200" dirty="0">
                <a:solidFill>
                  <a:srgbClr val="FF0000"/>
                </a:solidFill>
              </a:rPr>
              <a:t>/3 charge mode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90606" y="2852182"/>
            <a:ext cx="2281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200" dirty="0">
                <a:solidFill>
                  <a:srgbClr val="0066FF"/>
                </a:solidFill>
              </a:rPr>
              <a:t>cold </a:t>
            </a:r>
            <a:r>
              <a:rPr lang="en-US" sz="1200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n-US" sz="1200" dirty="0">
                <a:solidFill>
                  <a:srgbClr val="0066FF"/>
                </a:solidFill>
              </a:rPr>
              <a:t> charge mode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0" y="1551801"/>
            <a:ext cx="2362201" cy="276999"/>
            <a:chOff x="2362200" y="1778000"/>
            <a:chExt cx="2362201" cy="276999"/>
          </a:xfrm>
        </p:grpSpPr>
        <p:sp>
          <p:nvSpPr>
            <p:cNvPr id="3" name="Rounded Rectangle 2"/>
            <p:cNvSpPr/>
            <p:nvPr/>
          </p:nvSpPr>
          <p:spPr>
            <a:xfrm>
              <a:off x="2362200" y="1803400"/>
              <a:ext cx="2362201" cy="228600"/>
            </a:xfrm>
            <a:prstGeom prst="roundRect">
              <a:avLst/>
            </a:prstGeom>
            <a:gradFill flip="none"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8900000" scaled="0"/>
              <a:tileRect/>
            </a:gradFill>
            <a:ln>
              <a:noFill/>
            </a:ln>
            <a:effectLst>
              <a:glow rad="241300">
                <a:srgbClr val="FEC3A8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43870" y="1778000"/>
              <a:ext cx="2018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hot </a:t>
              </a:r>
              <a:r>
                <a:rPr lang="en-US" sz="12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upstream</a:t>
              </a:r>
              <a:r>
                <a:rPr lang="en-US" sz="1200" dirty="0">
                  <a:solidFill>
                    <a:prstClr val="black"/>
                  </a:solidFill>
                </a:rPr>
                <a:t> neutral mode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05399" y="2852182"/>
            <a:ext cx="2362201" cy="278130"/>
            <a:chOff x="5105399" y="3168650"/>
            <a:chExt cx="2362201" cy="278130"/>
          </a:xfrm>
        </p:grpSpPr>
        <p:sp>
          <p:nvSpPr>
            <p:cNvPr id="22" name="Rounded Rectangle 21"/>
            <p:cNvSpPr/>
            <p:nvPr/>
          </p:nvSpPr>
          <p:spPr>
            <a:xfrm>
              <a:off x="5105399" y="3195320"/>
              <a:ext cx="2362201" cy="251460"/>
            </a:xfrm>
            <a:prstGeom prst="roundRect">
              <a:avLst/>
            </a:prstGeom>
            <a:gradFill flip="none" rotWithShape="1">
              <a:gsLst>
                <a:gs pos="0">
                  <a:srgbClr val="5E9EFF"/>
                </a:gs>
                <a:gs pos="52000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8900000" scaled="0"/>
              <a:tileRect/>
            </a:gra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1123" y="3168650"/>
              <a:ext cx="2085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1200" dirty="0">
                  <a:solidFill>
                    <a:prstClr val="black"/>
                  </a:solidFill>
                </a:rPr>
                <a:t>cold </a:t>
              </a:r>
              <a:r>
                <a:rPr lang="en-US" sz="12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upstream</a:t>
              </a:r>
              <a:r>
                <a:rPr lang="en-US" sz="1200" dirty="0">
                  <a:solidFill>
                    <a:prstClr val="black"/>
                  </a:solidFill>
                </a:rPr>
                <a:t> neutral mode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63334" y="1143000"/>
            <a:ext cx="38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i="1" dirty="0">
                <a:solidFill>
                  <a:srgbClr val="FF0000"/>
                </a:solidFill>
              </a:rPr>
              <a:t>I</a:t>
            </a:r>
            <a:r>
              <a:rPr lang="en-US" b="1" i="1" baseline="-25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2200" y="304800"/>
            <a:ext cx="4613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b="1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en-US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=2/3 </a:t>
            </a:r>
            <a:r>
              <a:rPr lang="en-US" sz="28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why  </a:t>
            </a:r>
            <a:r>
              <a:rPr lang="en-US" sz="28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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= 0 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? </a:t>
            </a:r>
            <a:endParaRPr lang="en-US" sz="2800" b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Curved Left Arrow 57"/>
          <p:cNvSpPr/>
          <p:nvPr/>
        </p:nvSpPr>
        <p:spPr>
          <a:xfrm>
            <a:off x="8305800" y="1752600"/>
            <a:ext cx="304800" cy="457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736852" y="2305050"/>
            <a:ext cx="663948" cy="171212"/>
          </a:xfrm>
          <a:custGeom>
            <a:avLst/>
            <a:gdLst>
              <a:gd name="connsiteX0" fmla="*/ 268605 w 657502"/>
              <a:gd name="connsiteY0" fmla="*/ 0 h 34290"/>
              <a:gd name="connsiteX1" fmla="*/ 651510 w 657502"/>
              <a:gd name="connsiteY1" fmla="*/ 28575 h 34290"/>
              <a:gd name="connsiteX2" fmla="*/ 0 w 657502"/>
              <a:gd name="connsiteY2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502" h="34290">
                <a:moveTo>
                  <a:pt x="268605" y="0"/>
                </a:moveTo>
                <a:cubicBezTo>
                  <a:pt x="482441" y="11430"/>
                  <a:pt x="696278" y="22860"/>
                  <a:pt x="651510" y="28575"/>
                </a:cubicBezTo>
                <a:cubicBezTo>
                  <a:pt x="606742" y="34290"/>
                  <a:pt x="303371" y="34290"/>
                  <a:pt x="0" y="3429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 flipH="1">
            <a:off x="3124200" y="2311400"/>
            <a:ext cx="663948" cy="171212"/>
          </a:xfrm>
          <a:custGeom>
            <a:avLst/>
            <a:gdLst>
              <a:gd name="connsiteX0" fmla="*/ 268605 w 657502"/>
              <a:gd name="connsiteY0" fmla="*/ 0 h 34290"/>
              <a:gd name="connsiteX1" fmla="*/ 651510 w 657502"/>
              <a:gd name="connsiteY1" fmla="*/ 28575 h 34290"/>
              <a:gd name="connsiteX2" fmla="*/ 0 w 657502"/>
              <a:gd name="connsiteY2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502" h="34290">
                <a:moveTo>
                  <a:pt x="268605" y="0"/>
                </a:moveTo>
                <a:cubicBezTo>
                  <a:pt x="482441" y="11430"/>
                  <a:pt x="696278" y="22860"/>
                  <a:pt x="651510" y="28575"/>
                </a:cubicBezTo>
                <a:cubicBezTo>
                  <a:pt x="606742" y="34290"/>
                  <a:pt x="303371" y="34290"/>
                  <a:pt x="0" y="3429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8200" y="2667000"/>
            <a:ext cx="13115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FF0000"/>
                </a:solidFill>
                <a:latin typeface="Calibri"/>
              </a:rPr>
              <a:t>neutral heat returns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67600" y="2667000"/>
            <a:ext cx="1279517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charge heat returns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9891" y="4486870"/>
            <a:ext cx="61606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u="sng" dirty="0"/>
              <a:t>equal</a:t>
            </a:r>
            <a:r>
              <a:rPr lang="en-US" dirty="0"/>
              <a:t>  number of </a:t>
            </a:r>
            <a:r>
              <a:rPr lang="en-US" b="1" dirty="0"/>
              <a:t>down</a:t>
            </a:r>
            <a:r>
              <a:rPr lang="en-US" dirty="0"/>
              <a:t> and </a:t>
            </a:r>
            <a:r>
              <a:rPr lang="en-US" b="1" dirty="0"/>
              <a:t>up</a:t>
            </a:r>
            <a:r>
              <a:rPr lang="en-US" dirty="0"/>
              <a:t> modes</a:t>
            </a:r>
          </a:p>
          <a:p>
            <a:pPr algn="ctr" rtl="0"/>
            <a:endParaRPr lang="en-US" dirty="0"/>
          </a:p>
          <a:p>
            <a:pPr algn="ctr" rtl="0"/>
            <a:r>
              <a:rPr lang="en-US" dirty="0"/>
              <a:t>full equilibration at large length…..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/>
              <a:t> emitted heat </a:t>
            </a:r>
            <a:r>
              <a:rPr lang="en-US" b="1" dirty="0">
                <a:solidFill>
                  <a:srgbClr val="FF0000"/>
                </a:solidFill>
              </a:rPr>
              <a:t>returns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7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8" grpId="0" animBg="1"/>
      <p:bldP spid="13" grpId="0" animBg="1"/>
      <p:bldP spid="14" grpId="0" animBg="1"/>
      <p:bldP spid="2" grpId="0"/>
      <p:bldP spid="18" grpId="0"/>
      <p:bldP spid="59" grpId="0" animBg="1"/>
      <p:bldP spid="60" grpId="0" animBg="1"/>
      <p:bldP spid="64" grpId="0"/>
      <p:bldP spid="65" grpId="0"/>
      <p:bldP spid="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2743200" y="4337032"/>
            <a:ext cx="3352800" cy="228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0066FF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3029020" lon="19311304" rev="18947287"/>
            </a:camera>
            <a:lightRig rig="threePt" dir="t"/>
          </a:scene3d>
          <a:sp3d extrusionH="12700">
            <a:bevelT w="127000" h="127000"/>
            <a:bevelB w="127000" h="127000"/>
          </a:sp3d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667000" y="4641832"/>
            <a:ext cx="3352800" cy="228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7C80"/>
              </a:gs>
              <a:gs pos="100000">
                <a:srgbClr val="000099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3029020" lon="19311304" rev="18947287"/>
            </a:camera>
            <a:lightRig rig="threePt" dir="t"/>
          </a:scene3d>
          <a:sp3d extrusionH="12700">
            <a:bevelT w="127000" h="127000"/>
            <a:bevelB w="127000" h="127000"/>
          </a:sp3d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720442">
            <a:off x="3516051" y="4123407"/>
            <a:ext cx="457200" cy="152400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 rot="11575269">
            <a:off x="4865549" y="4736304"/>
            <a:ext cx="457200" cy="152400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2538" y="3886200"/>
            <a:ext cx="344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kern="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lang="en-US" sz="1100" i="1" kern="0" baseline="-2500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endParaRPr lang="en-US" sz="1400" i="1" kern="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5733" y="4806506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kern="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lang="en-US" sz="1100" kern="0" baseline="-25000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lang="en-US" sz="1400" kern="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67000" y="1905000"/>
            <a:ext cx="3352800" cy="381000"/>
            <a:chOff x="2667000" y="1905000"/>
            <a:chExt cx="3352800" cy="3810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667000" y="20574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74634" y="1905000"/>
              <a:ext cx="3449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i="1" kern="0" dirty="0">
                  <a:solidFill>
                    <a:srgbClr val="FFFFFF"/>
                  </a:solidFill>
                  <a:latin typeface="Tahoma"/>
                  <a:cs typeface="Tahoma"/>
                </a:rPr>
                <a:t>T</a:t>
              </a:r>
              <a:r>
                <a:rPr lang="en-US" sz="1100" i="1" kern="0" baseline="-25000" dirty="0">
                  <a:solidFill>
                    <a:srgbClr val="FFFFFF"/>
                  </a:solidFill>
                  <a:latin typeface="Tahoma"/>
                  <a:cs typeface="Tahoma"/>
                </a:rPr>
                <a:t>m</a:t>
              </a:r>
              <a:endParaRPr lang="en-US" sz="1400" i="1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  <p:sp>
          <p:nvSpPr>
            <p:cNvPr id="25" name="Notched Right Arrow 24"/>
            <p:cNvSpPr/>
            <p:nvPr/>
          </p:nvSpPr>
          <p:spPr bwMode="auto">
            <a:xfrm rot="720442">
              <a:off x="4484949" y="2084880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76951" y="2938790"/>
            <a:ext cx="3352800" cy="337810"/>
            <a:chOff x="2676951" y="2938790"/>
            <a:chExt cx="3352800" cy="33781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2676951" y="30480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rgbClr val="000099"/>
                </a:gs>
                <a:gs pos="100000">
                  <a:srgbClr val="000099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54284" y="293879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i="1" kern="0" dirty="0">
                  <a:solidFill>
                    <a:srgbClr val="FFFFFF"/>
                  </a:solidFill>
                  <a:latin typeface="Tahoma"/>
                  <a:cs typeface="Tahoma"/>
                </a:rPr>
                <a:t>T</a:t>
              </a:r>
              <a:r>
                <a:rPr lang="en-US" sz="1100" kern="0" baseline="-25000" dirty="0">
                  <a:solidFill>
                    <a:srgbClr val="FFFFFF"/>
                  </a:solidFill>
                  <a:latin typeface="Tahoma"/>
                  <a:cs typeface="Tahoma"/>
                </a:rPr>
                <a:t>0</a:t>
              </a:r>
              <a:endParaRPr lang="en-US" sz="1400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  <p:sp>
          <p:nvSpPr>
            <p:cNvPr id="26" name="Notched Right Arrow 25"/>
            <p:cNvSpPr/>
            <p:nvPr/>
          </p:nvSpPr>
          <p:spPr bwMode="auto">
            <a:xfrm rot="11575269">
              <a:off x="4560749" y="3097188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62003" y="2095755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01937" y="3033354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4474" y="2689176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non-interacting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54682" y="4343400"/>
            <a:ext cx="24432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interacting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kern="0" dirty="0">
              <a:solidFill>
                <a:sysClr val="windowText" lastClr="000000"/>
              </a:solidFill>
              <a:latin typeface="+mn-lt"/>
              <a:cs typeface="+mn-cs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kern="0" dirty="0">
                <a:solidFill>
                  <a:sysClr val="windowText" lastClr="000000"/>
                </a:solidFill>
                <a:latin typeface="+mn-lt"/>
                <a:cs typeface="+mn-cs"/>
              </a:rPr>
              <a:t>long</a:t>
            </a:r>
            <a:r>
              <a:rPr lang="en-US" sz="1400" kern="0" dirty="0">
                <a:solidFill>
                  <a:sysClr val="windowText" lastClr="000000"/>
                </a:solidFill>
                <a:latin typeface="+mn-lt"/>
                <a:cs typeface="+mn-cs"/>
              </a:rPr>
              <a:t> equilibration length,  </a:t>
            </a:r>
            <a:r>
              <a:rPr lang="en-US" sz="1400" b="1" kern="0" dirty="0">
                <a:solidFill>
                  <a:sysClr val="windowText" lastClr="000000"/>
                </a:solidFill>
                <a:latin typeface="+mn-lt"/>
                <a:cs typeface="+mn-cs"/>
                <a:sym typeface="Symbol"/>
              </a:rPr>
              <a:t>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  <a:sym typeface="Symbol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kern="0" dirty="0">
                <a:solidFill>
                  <a:srgbClr val="0066FF"/>
                </a:solidFill>
                <a:latin typeface="+mn-lt"/>
                <a:cs typeface="+mn-cs"/>
                <a:sym typeface="Symbol"/>
              </a:rPr>
              <a:t>modes do not equilibrate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685800"/>
            <a:ext cx="185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i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en-US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=2/3</a:t>
            </a:r>
            <a:r>
              <a:rPr lang="en-US" sz="2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599" y="5280162"/>
            <a:ext cx="2953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200" dirty="0"/>
              <a:t>equal number of </a:t>
            </a:r>
            <a:r>
              <a:rPr lang="en-US" sz="1200" b="1" dirty="0"/>
              <a:t>down</a:t>
            </a:r>
            <a:r>
              <a:rPr lang="en-US" sz="1200" dirty="0"/>
              <a:t> and </a:t>
            </a:r>
            <a:r>
              <a:rPr lang="en-US" sz="1200" b="1" dirty="0"/>
              <a:t>up</a:t>
            </a:r>
            <a:r>
              <a:rPr lang="en-US" sz="1200" dirty="0"/>
              <a:t> modes</a:t>
            </a:r>
          </a:p>
          <a:p>
            <a:pPr algn="ctr" rtl="0">
              <a:lnSpc>
                <a:spcPct val="150000"/>
              </a:lnSpc>
            </a:pPr>
            <a:r>
              <a:rPr lang="en-US" sz="1200" dirty="0">
                <a:solidFill>
                  <a:srgbClr val="FF0000"/>
                </a:solidFill>
              </a:rPr>
              <a:t>heat diffuses in </a:t>
            </a:r>
            <a:r>
              <a:rPr lang="en-US" sz="1200" i="1" dirty="0">
                <a:solidFill>
                  <a:srgbClr val="FF0000"/>
                </a:solidFill>
              </a:rPr>
              <a:t>v </a:t>
            </a:r>
            <a:r>
              <a:rPr lang="en-US" sz="1200" dirty="0">
                <a:solidFill>
                  <a:srgbClr val="FF0000"/>
                </a:solidFill>
              </a:rPr>
              <a:t>=2/3</a:t>
            </a:r>
          </a:p>
          <a:p>
            <a:pPr algn="ctr" rtl="0">
              <a:lnSpc>
                <a:spcPct val="150000"/>
              </a:lnSpc>
            </a:pPr>
            <a:r>
              <a:rPr lang="en-US" sz="1200" dirty="0"/>
              <a:t>length dependence thermal conductance</a:t>
            </a:r>
            <a:endParaRPr lang="en-US" sz="1200" dirty="0">
              <a:solidFill>
                <a:srgbClr val="FF0000"/>
              </a:solidFill>
            </a:endParaRPr>
          </a:p>
          <a:p>
            <a:pPr algn="ctr" rtl="0">
              <a:lnSpc>
                <a:spcPct val="150000"/>
              </a:lnSpc>
            </a:pPr>
            <a:r>
              <a:rPr lang="en-US" sz="1200" b="1" dirty="0">
                <a:solidFill>
                  <a:srgbClr val="FF0000"/>
                </a:solidFill>
              </a:rPr>
              <a:t>‘thermal conductivity’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971800" y="3505200"/>
            <a:ext cx="3057951" cy="762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>
            <a:off x="4114800" y="3631101"/>
            <a:ext cx="609600" cy="432047"/>
            <a:chOff x="1447800" y="2996953"/>
            <a:chExt cx="609600" cy="432047"/>
          </a:xfrm>
        </p:grpSpPr>
        <p:sp>
          <p:nvSpPr>
            <p:cNvPr id="9" name="Rectangle 8"/>
            <p:cNvSpPr/>
            <p:nvPr/>
          </p:nvSpPr>
          <p:spPr bwMode="auto">
            <a:xfrm>
              <a:off x="1447800" y="2996953"/>
              <a:ext cx="609600" cy="43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53579" y="307952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L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>
            <a:off x="2819400" y="4648200"/>
            <a:ext cx="2362200" cy="533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" name="Group 30"/>
          <p:cNvGrpSpPr/>
          <p:nvPr/>
        </p:nvGrpSpPr>
        <p:grpSpPr>
          <a:xfrm>
            <a:off x="3705165" y="4740255"/>
            <a:ext cx="457200" cy="369330"/>
            <a:chOff x="1447800" y="2910544"/>
            <a:chExt cx="609600" cy="518456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447800" y="2996953"/>
              <a:ext cx="609600" cy="43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53579" y="2910544"/>
              <a:ext cx="380875" cy="475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b="1" kern="0" dirty="0">
                  <a:solidFill>
                    <a:sysClr val="windowText" lastClr="000000"/>
                  </a:solidFill>
                  <a:sym typeface="Symbol"/>
                </a:rPr>
                <a:t></a:t>
              </a:r>
              <a:endPara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60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/>
      <p:bldP spid="17" grpId="0"/>
      <p:bldP spid="28" grpId="0"/>
      <p:bldP spid="2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H="1" flipV="1">
            <a:off x="1218918" y="2057400"/>
            <a:ext cx="282" cy="381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" y="5334000"/>
            <a:ext cx="7848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974330" y="52597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21780" y="52597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273040" y="5257800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12870" y="52597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62225" y="52597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" y="438150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199" y="340995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198" y="244602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63" y="5419467"/>
            <a:ext cx="222857" cy="1752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6" y="5417613"/>
            <a:ext cx="106667" cy="1752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15" y="5422647"/>
            <a:ext cx="106667" cy="1752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46" y="5397865"/>
            <a:ext cx="114286" cy="1752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96" y="5423276"/>
            <a:ext cx="102857" cy="1714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30" y="3316683"/>
            <a:ext cx="102857" cy="1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53" y="5583355"/>
            <a:ext cx="401905" cy="2552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92" y="4295785"/>
            <a:ext cx="85714" cy="171429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 flipH="1" flipV="1">
            <a:off x="1245021" y="3430206"/>
            <a:ext cx="6750032" cy="1757015"/>
          </a:xfrm>
          <a:custGeom>
            <a:avLst/>
            <a:gdLst>
              <a:gd name="connsiteX0" fmla="*/ 6759145 w 6759145"/>
              <a:gd name="connsiteY0" fmla="*/ 2897659 h 2897659"/>
              <a:gd name="connsiteX1" fmla="*/ 5090983 w 6759145"/>
              <a:gd name="connsiteY1" fmla="*/ 846437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5412259 w 6759145"/>
              <a:gd name="connsiteY1" fmla="*/ 1143000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6174812 w 6759145"/>
              <a:gd name="connsiteY1" fmla="*/ 1576063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6174812 w 6759145"/>
              <a:gd name="connsiteY1" fmla="*/ 1576063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4669035 w 6759145"/>
              <a:gd name="connsiteY1" fmla="*/ 347059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69035 w 6759145"/>
              <a:gd name="connsiteY1" fmla="*/ 347059 h 2897659"/>
              <a:gd name="connsiteX2" fmla="*/ 0 w 6759145"/>
              <a:gd name="connsiteY2" fmla="*/ 0 h 2897659"/>
              <a:gd name="connsiteX0" fmla="*/ 6721597 w 6721597"/>
              <a:gd name="connsiteY0" fmla="*/ 1757015 h 1757015"/>
              <a:gd name="connsiteX1" fmla="*/ 4669035 w 6721597"/>
              <a:gd name="connsiteY1" fmla="*/ 347059 h 1757015"/>
              <a:gd name="connsiteX2" fmla="*/ 0 w 6721597"/>
              <a:gd name="connsiteY2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21597" h="1757015">
                <a:moveTo>
                  <a:pt x="6721597" y="1757015"/>
                </a:moveTo>
                <a:cubicBezTo>
                  <a:pt x="6170742" y="-138983"/>
                  <a:pt x="3047822" y="18032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4" y="2352144"/>
            <a:ext cx="106667" cy="175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9" y="3278971"/>
            <a:ext cx="1115429" cy="2514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8200" y="6959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b="1" i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en-US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=2/3,  heat conductance   </a:t>
            </a:r>
            <a:r>
              <a:rPr lang="en-US" sz="2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w/length</a:t>
            </a:r>
            <a:endParaRPr lang="en-US" sz="2800" b="1" i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181600" y="3657600"/>
            <a:ext cx="1669876" cy="1371600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338013" y="3791213"/>
          <a:ext cx="1392959" cy="114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74360" imgH="622080" progId="Equation.DSMT4">
                  <p:embed/>
                </p:oleObj>
              </mc:Choice>
              <mc:Fallback>
                <p:oleObj name="Equation" r:id="rId22" imgW="774360" imgH="62208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013" y="3791213"/>
                        <a:ext cx="1392959" cy="1148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67061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656" y="619798"/>
            <a:ext cx="6662363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>
                <a:solidFill>
                  <a:srgbClr val="FF0000"/>
                </a:solidFill>
                <a:sym typeface="Symbol"/>
              </a:rPr>
              <a:t></a:t>
            </a:r>
            <a:r>
              <a:rPr lang="en-US" sz="2800" b="1" kern="0">
                <a:solidFill>
                  <a:srgbClr val="2D2D8A"/>
                </a:solidFill>
                <a:sym typeface="Symbol"/>
              </a:rPr>
              <a:t>  hole – conjugate states</a:t>
            </a:r>
            <a:r>
              <a:rPr lang="en-US" sz="2800" b="1" kern="0">
                <a:solidFill>
                  <a:srgbClr val="2D2D8A"/>
                </a:solidFill>
              </a:rPr>
              <a:t>…</a:t>
            </a:r>
            <a:r>
              <a:rPr lang="en-US" sz="1400" i="1" kern="0">
                <a:solidFill>
                  <a:srgbClr val="2D2D8A"/>
                </a:solidFill>
              </a:rPr>
              <a:t>Kane </a:t>
            </a:r>
            <a:r>
              <a:rPr lang="en-US" sz="1400" i="1" kern="0" dirty="0">
                <a:solidFill>
                  <a:srgbClr val="2D2D8A"/>
                </a:solidFill>
              </a:rPr>
              <a:t>&amp; Fisher </a:t>
            </a:r>
            <a:r>
              <a:rPr lang="en-US" sz="1400" kern="0" dirty="0">
                <a:solidFill>
                  <a:srgbClr val="2D2D8A"/>
                </a:solidFill>
              </a:rPr>
              <a:t>1997</a:t>
            </a:r>
            <a:endParaRPr lang="en-US" sz="2800" b="1" kern="0" dirty="0">
              <a:solidFill>
                <a:srgbClr val="2D2D8A"/>
              </a:solidFill>
            </a:endParaRPr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12" y="1268700"/>
            <a:ext cx="3231616" cy="37763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Rectangle 3"/>
          <p:cNvSpPr/>
          <p:nvPr/>
        </p:nvSpPr>
        <p:spPr bwMode="auto">
          <a:xfrm>
            <a:off x="1978935" y="1878300"/>
            <a:ext cx="184537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212" rtl="0"/>
            <a:r>
              <a:rPr lang="en-US" i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v </a:t>
            </a:r>
            <a:r>
              <a:rPr lang="en-US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=2/5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/>
              </a:rPr>
              <a:t> 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2</a:t>
            </a:r>
            <a:r>
              <a:rPr lang="en-US" sz="3200" b="1" i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</a:t>
            </a:r>
            <a:r>
              <a:rPr lang="en-US" sz="2400" b="1" baseline="-25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0</a:t>
            </a:r>
            <a:endParaRPr lang="en-US" sz="20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38312" y="3114604"/>
            <a:ext cx="2590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212" rtl="0"/>
            <a:r>
              <a:rPr lang="en-US" i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v </a:t>
            </a:r>
            <a:r>
              <a:rPr lang="en-US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=2/3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/>
              </a:rPr>
              <a:t> </a:t>
            </a:r>
            <a:r>
              <a:rPr lang="en-US" b="1" i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</a:t>
            </a: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=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447800" y="4391025"/>
            <a:ext cx="2667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212" rtl="0"/>
            <a:r>
              <a:rPr lang="en-US" i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v </a:t>
            </a:r>
            <a:r>
              <a:rPr lang="en-US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=3/5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/>
              </a:rPr>
              <a:t> </a:t>
            </a:r>
            <a:r>
              <a:rPr lang="en-US" sz="2000" b="1" i="1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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=-</a:t>
            </a:r>
            <a:r>
              <a:rPr lang="en-US" sz="2400" b="1" i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</a:t>
            </a:r>
            <a:r>
              <a:rPr lang="en-US" b="1" baseline="-25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0</a:t>
            </a:r>
            <a:endParaRPr lang="en-US" sz="14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2855" y="2023050"/>
            <a:ext cx="1343599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00B050"/>
                </a:solidFill>
              </a:rPr>
              <a:t>2</a:t>
            </a:r>
            <a:r>
              <a:rPr lang="en-US" sz="2000" kern="0" dirty="0">
                <a:solidFill>
                  <a:srgbClr val="00B050"/>
                </a:solidFill>
              </a:rPr>
              <a:t> </a:t>
            </a:r>
            <a:r>
              <a:rPr lang="en-US" sz="1600" kern="0" dirty="0">
                <a:solidFill>
                  <a:srgbClr val="00B050"/>
                </a:solidFill>
              </a:rPr>
              <a:t>CF modes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2465" y="3146959"/>
            <a:ext cx="3021943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00B050"/>
                </a:solidFill>
              </a:rPr>
              <a:t>1</a:t>
            </a:r>
            <a:r>
              <a:rPr lang="en-US" sz="1600" kern="0" dirty="0">
                <a:solidFill>
                  <a:srgbClr val="00B050"/>
                </a:solidFill>
              </a:rPr>
              <a:t> charge down  +  </a:t>
            </a:r>
            <a:r>
              <a:rPr lang="en-US" sz="2000" b="1" kern="0" dirty="0">
                <a:solidFill>
                  <a:srgbClr val="00B050"/>
                </a:solidFill>
              </a:rPr>
              <a:t>1</a:t>
            </a:r>
            <a:r>
              <a:rPr lang="en-US" sz="1600" kern="0" dirty="0">
                <a:solidFill>
                  <a:srgbClr val="00B050"/>
                </a:solidFill>
              </a:rPr>
              <a:t> neutral up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2465" y="4503896"/>
            <a:ext cx="3021943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00B050"/>
                </a:solidFill>
              </a:rPr>
              <a:t>1</a:t>
            </a:r>
            <a:r>
              <a:rPr lang="en-US" sz="1600" kern="0" dirty="0">
                <a:solidFill>
                  <a:srgbClr val="00B050"/>
                </a:solidFill>
              </a:rPr>
              <a:t> charge down  +  </a:t>
            </a:r>
            <a:r>
              <a:rPr lang="en-US" sz="2000" b="1" kern="0" dirty="0">
                <a:solidFill>
                  <a:srgbClr val="00B050"/>
                </a:solidFill>
              </a:rPr>
              <a:t>2</a:t>
            </a:r>
            <a:r>
              <a:rPr lang="en-US" sz="1600" kern="0" dirty="0">
                <a:solidFill>
                  <a:srgbClr val="00B050"/>
                </a:solidFill>
              </a:rPr>
              <a:t> neutral up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605112" y="3442295"/>
            <a:ext cx="381000" cy="257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1062" y="5222300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i="1" kern="0" dirty="0">
                <a:solidFill>
                  <a:srgbClr val="00B050"/>
                </a:solidFill>
                <a:latin typeface="Tahoma"/>
              </a:rPr>
              <a:t>v </a:t>
            </a:r>
            <a:r>
              <a:rPr lang="en-US" kern="0" dirty="0">
                <a:solidFill>
                  <a:srgbClr val="00B050"/>
                </a:solidFill>
                <a:latin typeface="Tahoma"/>
              </a:rPr>
              <a:t>=4/7 </a:t>
            </a:r>
            <a:r>
              <a:rPr lang="en-US" kern="0">
                <a:solidFill>
                  <a:sysClr val="windowText" lastClr="000000"/>
                </a:solidFill>
                <a:latin typeface="Tahoma"/>
                <a:sym typeface="Symbol"/>
              </a:rPr>
              <a:t> </a:t>
            </a:r>
            <a:r>
              <a:rPr lang="en-US" b="1" i="1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</a:t>
            </a:r>
            <a:r>
              <a:rPr lang="en-US" b="1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=</a:t>
            </a:r>
            <a:r>
              <a:rPr lang="en-US" b="1" kern="0">
                <a:solidFill>
                  <a:srgbClr val="FF0000"/>
                </a:solidFill>
                <a:latin typeface="Tahoma"/>
                <a:sym typeface="Symbol"/>
              </a:rPr>
              <a:t>-</a:t>
            </a:r>
            <a:r>
              <a:rPr lang="en-US" b="1" kern="0" dirty="0">
                <a:solidFill>
                  <a:srgbClr val="FF0000"/>
                </a:solidFill>
                <a:latin typeface="Tahoma"/>
                <a:sym typeface="Symbol"/>
              </a:rPr>
              <a:t>2</a:t>
            </a:r>
            <a:r>
              <a:rPr lang="en-US" sz="2400" b="1" i="1" kern="0" dirty="0">
                <a:solidFill>
                  <a:srgbClr val="FF0000"/>
                </a:solidFill>
                <a:latin typeface="Tahoma"/>
                <a:sym typeface="Symbol"/>
              </a:rPr>
              <a:t></a:t>
            </a:r>
            <a:r>
              <a:rPr lang="en-US" sz="2400" b="1" kern="0" baseline="-25000" dirty="0">
                <a:solidFill>
                  <a:srgbClr val="FF0000"/>
                </a:solidFill>
                <a:latin typeface="Tahoma"/>
                <a:sym typeface="Symbol"/>
              </a:rPr>
              <a:t>0</a:t>
            </a:r>
            <a:endParaRPr lang="en-US" sz="2400" b="1" i="1" kern="0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1336" y="5333144"/>
            <a:ext cx="3124200" cy="400091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00B050"/>
                </a:solidFill>
              </a:rPr>
              <a:t>1</a:t>
            </a:r>
            <a:r>
              <a:rPr lang="en-US" sz="1600" kern="0" dirty="0">
                <a:solidFill>
                  <a:srgbClr val="00B050"/>
                </a:solidFill>
              </a:rPr>
              <a:t> down charge  +  </a:t>
            </a:r>
            <a:r>
              <a:rPr lang="en-US" b="1" kern="0" dirty="0">
                <a:solidFill>
                  <a:srgbClr val="00B050"/>
                </a:solidFill>
              </a:rPr>
              <a:t>3</a:t>
            </a:r>
            <a:r>
              <a:rPr lang="en-US" sz="1600" kern="0" dirty="0">
                <a:solidFill>
                  <a:srgbClr val="00B050"/>
                </a:solidFill>
              </a:rPr>
              <a:t> neutrals up</a:t>
            </a:r>
            <a:endParaRPr lang="en-US" sz="1200" kern="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605112" y="4808886"/>
            <a:ext cx="442888" cy="20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57200" y="1268700"/>
            <a:ext cx="8229600" cy="124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3677" y="2016798"/>
            <a:ext cx="3291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predicted….’bulk-edge’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8281584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685800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i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en-US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=3/5</a:t>
            </a:r>
            <a:r>
              <a:rPr lang="en-US" sz="2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494" y="3604736"/>
            <a:ext cx="34419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un</a:t>
            </a:r>
            <a:r>
              <a:rPr lang="en-US" sz="1400" b="1" dirty="0"/>
              <a:t>equal</a:t>
            </a:r>
            <a:r>
              <a:rPr lang="en-US" sz="1400" dirty="0"/>
              <a:t> number of </a:t>
            </a:r>
            <a:r>
              <a:rPr lang="en-US" sz="1400" b="1" dirty="0"/>
              <a:t>down</a:t>
            </a:r>
            <a:r>
              <a:rPr lang="en-US" sz="1400" dirty="0"/>
              <a:t> and </a:t>
            </a:r>
            <a:r>
              <a:rPr lang="en-US" sz="1400" b="1" dirty="0"/>
              <a:t>up</a:t>
            </a:r>
            <a:r>
              <a:rPr lang="en-US" sz="1400" dirty="0"/>
              <a:t> modes</a:t>
            </a:r>
          </a:p>
          <a:p>
            <a:pPr algn="ctr" rtl="0"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thermal conductance</a:t>
            </a: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30750"/>
            <a:ext cx="329882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/>
          <p:nvPr/>
        </p:nvCxnSpPr>
        <p:spPr bwMode="auto">
          <a:xfrm>
            <a:off x="3011061" y="4495800"/>
            <a:ext cx="3057951" cy="762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" name="Group 30"/>
          <p:cNvGrpSpPr/>
          <p:nvPr/>
        </p:nvGrpSpPr>
        <p:grpSpPr>
          <a:xfrm>
            <a:off x="4154061" y="4572000"/>
            <a:ext cx="609600" cy="432047"/>
            <a:chOff x="1447800" y="2996953"/>
            <a:chExt cx="609600" cy="432047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447800" y="2996953"/>
              <a:ext cx="609600" cy="43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53579" y="307952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L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633875" y="1905000"/>
            <a:ext cx="3352800" cy="381000"/>
            <a:chOff x="2667000" y="1905000"/>
            <a:chExt cx="3352800" cy="381000"/>
          </a:xfrm>
        </p:grpSpPr>
        <p:sp>
          <p:nvSpPr>
            <p:cNvPr id="35" name="Rounded Rectangle 34"/>
            <p:cNvSpPr/>
            <p:nvPr/>
          </p:nvSpPr>
          <p:spPr bwMode="auto">
            <a:xfrm>
              <a:off x="2667000" y="20574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74634" y="1905000"/>
              <a:ext cx="3449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i="1" kern="0" dirty="0">
                  <a:solidFill>
                    <a:srgbClr val="FFFFFF"/>
                  </a:solidFill>
                  <a:latin typeface="Tahoma"/>
                  <a:cs typeface="Tahoma"/>
                </a:rPr>
                <a:t>T</a:t>
              </a:r>
              <a:r>
                <a:rPr lang="en-US" sz="1100" i="1" kern="0" baseline="-25000" dirty="0">
                  <a:solidFill>
                    <a:srgbClr val="FFFFFF"/>
                  </a:solidFill>
                  <a:latin typeface="Tahoma"/>
                  <a:cs typeface="Tahoma"/>
                </a:rPr>
                <a:t>m</a:t>
              </a:r>
              <a:endParaRPr lang="en-US" sz="1400" i="1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  <p:sp>
          <p:nvSpPr>
            <p:cNvPr id="37" name="Notched Right Arrow 36"/>
            <p:cNvSpPr/>
            <p:nvPr/>
          </p:nvSpPr>
          <p:spPr bwMode="auto">
            <a:xfrm rot="720442">
              <a:off x="4484949" y="2084880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33875" y="2743200"/>
            <a:ext cx="3352800" cy="337810"/>
            <a:chOff x="2676951" y="2938790"/>
            <a:chExt cx="3352800" cy="337810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2676951" y="30480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rgbClr val="000099"/>
                </a:gs>
                <a:gs pos="100000">
                  <a:srgbClr val="000099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54284" y="293879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i="1" kern="0" dirty="0">
                  <a:solidFill>
                    <a:srgbClr val="FFFFFF"/>
                  </a:solidFill>
                  <a:latin typeface="Tahoma"/>
                  <a:cs typeface="Tahoma"/>
                </a:rPr>
                <a:t>T</a:t>
              </a:r>
              <a:r>
                <a:rPr lang="en-US" sz="1100" kern="0" baseline="-25000" dirty="0">
                  <a:solidFill>
                    <a:srgbClr val="FFFFFF"/>
                  </a:solidFill>
                  <a:latin typeface="Tahoma"/>
                  <a:cs typeface="Tahoma"/>
                </a:rPr>
                <a:t>0</a:t>
              </a:r>
              <a:endParaRPr lang="en-US" sz="1400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  <p:sp>
          <p:nvSpPr>
            <p:cNvPr id="41" name="Notched Right Arrow 40"/>
            <p:cNvSpPr/>
            <p:nvPr/>
          </p:nvSpPr>
          <p:spPr bwMode="auto">
            <a:xfrm rot="11575269">
              <a:off x="4560749" y="3097188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762003" y="2095755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84474" y="2968823"/>
            <a:ext cx="138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non-interacting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633875" y="3472190"/>
            <a:ext cx="3352800" cy="337810"/>
            <a:chOff x="2676951" y="2938790"/>
            <a:chExt cx="3352800" cy="337810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2676951" y="30480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rgbClr val="000099"/>
                </a:gs>
                <a:gs pos="100000">
                  <a:srgbClr val="000099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54284" y="293879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i="1" kern="0" dirty="0">
                  <a:solidFill>
                    <a:srgbClr val="FFFFFF"/>
                  </a:solidFill>
                  <a:latin typeface="Tahoma"/>
                  <a:cs typeface="Tahoma"/>
                </a:rPr>
                <a:t>T</a:t>
              </a:r>
              <a:r>
                <a:rPr lang="en-US" sz="1100" kern="0" baseline="-25000" dirty="0">
                  <a:solidFill>
                    <a:srgbClr val="FFFFFF"/>
                  </a:solidFill>
                  <a:latin typeface="Tahoma"/>
                  <a:cs typeface="Tahoma"/>
                </a:rPr>
                <a:t>0</a:t>
              </a:r>
              <a:endParaRPr lang="en-US" sz="1400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  <p:sp>
          <p:nvSpPr>
            <p:cNvPr id="48" name="Notched Right Arrow 47"/>
            <p:cNvSpPr/>
            <p:nvPr/>
          </p:nvSpPr>
          <p:spPr bwMode="auto">
            <a:xfrm rot="11575269">
              <a:off x="4560749" y="3097188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497724" y="5204936"/>
            <a:ext cx="17572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interacting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kern="0" dirty="0">
              <a:solidFill>
                <a:sysClr val="windowText" lastClr="000000"/>
              </a:solidFill>
              <a:latin typeface="+mn-lt"/>
              <a:cs typeface="+mn-cs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kern="0" dirty="0">
                <a:solidFill>
                  <a:sysClr val="windowText" lastClr="000000"/>
                </a:solidFill>
                <a:latin typeface="+mn-lt"/>
                <a:cs typeface="+mn-cs"/>
              </a:rPr>
              <a:t>short  </a:t>
            </a:r>
            <a:r>
              <a:rPr lang="en-US" sz="1400" b="1" kern="0" dirty="0">
                <a:solidFill>
                  <a:sysClr val="windowText" lastClr="000000"/>
                </a:solidFill>
                <a:latin typeface="+mn-lt"/>
                <a:cs typeface="+mn-cs"/>
                <a:sym typeface="Symbol"/>
              </a:rPr>
              <a:t>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  <a:sym typeface="Symbol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kern="0" dirty="0">
                <a:solidFill>
                  <a:sysClr val="windowText" lastClr="000000"/>
                </a:solidFill>
                <a:latin typeface="+mn-lt"/>
                <a:cs typeface="+mn-cs"/>
                <a:sym typeface="Symbol"/>
              </a:rPr>
              <a:t>nodes equilibrate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2667000" y="5867400"/>
            <a:ext cx="990600" cy="228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1" name="Group 50"/>
          <p:cNvGrpSpPr/>
          <p:nvPr/>
        </p:nvGrpSpPr>
        <p:grpSpPr>
          <a:xfrm>
            <a:off x="2895600" y="5791200"/>
            <a:ext cx="457200" cy="369330"/>
            <a:chOff x="1447800" y="2910544"/>
            <a:chExt cx="609600" cy="518456"/>
          </a:xfrm>
        </p:grpSpPr>
        <p:sp>
          <p:nvSpPr>
            <p:cNvPr id="52" name="Rectangle 51"/>
            <p:cNvSpPr/>
            <p:nvPr/>
          </p:nvSpPr>
          <p:spPr bwMode="auto">
            <a:xfrm>
              <a:off x="1447800" y="2996953"/>
              <a:ext cx="609600" cy="43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53579" y="2910544"/>
              <a:ext cx="380875" cy="475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b="1" kern="0" dirty="0">
                  <a:solidFill>
                    <a:sysClr val="windowText" lastClr="000000"/>
                  </a:solidFill>
                  <a:sym typeface="Symbol"/>
                </a:rPr>
                <a:t></a:t>
              </a:r>
              <a:endPara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85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7200" y="381000"/>
          <a:ext cx="7315200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15200" imgH="5600700" progId="AcroExch.Document.DC">
                  <p:embed/>
                </p:oleObj>
              </mc:Choice>
              <mc:Fallback>
                <p:oleObj name="Acrobat Document" r:id="rId2" imgW="7315200" imgH="5600700" progId="AcroExch.Document.DC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381000"/>
                        <a:ext cx="7315200" cy="5600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16131" y="2819400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v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=3/5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sym typeface="Symbol"/>
              </a:rPr>
              <a:t> </a:t>
            </a:r>
            <a:r>
              <a:rPr lang="en-US" sz="2000" b="1" kern="0" dirty="0">
                <a:solidFill>
                  <a:srgbClr val="0070C0"/>
                </a:solidFill>
                <a:latin typeface="+mj-lt"/>
                <a:sym typeface="Symbol"/>
              </a:rPr>
              <a:t>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sym typeface="Symbol"/>
              </a:rPr>
              <a:t>-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sym typeface="Symbol"/>
              </a:rPr>
              <a:t></a:t>
            </a:r>
            <a:r>
              <a:rPr kumimoji="0" lang="en-US" sz="2000" u="none" strike="noStrike" kern="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sym typeface="Symbol"/>
              </a:rPr>
              <a:t>0</a:t>
            </a:r>
            <a:r>
              <a:rPr lang="en-US" kern="0" dirty="0">
                <a:solidFill>
                  <a:srgbClr val="0070C0"/>
                </a:solidFill>
                <a:sym typeface="Symbol"/>
              </a:rPr>
              <a:t> </a:t>
            </a:r>
            <a:r>
              <a:rPr lang="en-US" b="1" kern="0" dirty="0">
                <a:solidFill>
                  <a:srgbClr val="0070C0"/>
                </a:solidFill>
                <a:sym typeface="Symbol"/>
              </a:rPr>
              <a:t></a:t>
            </a:r>
            <a:endParaRPr kumimoji="0" lang="en-US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799" y="4140140"/>
            <a:ext cx="192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v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=2/3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sym typeface="Symbol"/>
              </a:rPr>
              <a:t> </a:t>
            </a:r>
            <a:r>
              <a:rPr lang="en-US" sz="2800" b="1" i="1" kern="0" dirty="0">
                <a:solidFill>
                  <a:srgbClr val="00B050"/>
                </a:solidFill>
                <a:sym typeface="Symbol"/>
              </a:rPr>
              <a:t> </a:t>
            </a:r>
            <a:r>
              <a:rPr lang="en-US" b="1" kern="0" dirty="0">
                <a:solidFill>
                  <a:srgbClr val="00B050"/>
                </a:solidFill>
                <a:sym typeface="Symbol"/>
              </a:rPr>
              <a:t>&gt;0</a:t>
            </a:r>
            <a:endParaRPr kumimoji="0" lang="en-US" b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3400" y="55372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64350" y="381000"/>
            <a:ext cx="1828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7200" y="457200"/>
            <a:ext cx="6553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5471" y="1098550"/>
            <a:ext cx="2100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v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=4/7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Symbol"/>
              </a:rPr>
              <a:t> </a:t>
            </a:r>
            <a:r>
              <a:rPr lang="en-US" sz="1600" b="1" kern="0" dirty="0">
                <a:solidFill>
                  <a:srgbClr val="FF0000"/>
                </a:solidFill>
                <a:sym typeface="Symbol"/>
              </a:rPr>
              <a:t>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Symbol"/>
              </a:rPr>
              <a:t>-2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Symbol"/>
              </a:rPr>
              <a:t></a:t>
            </a:r>
            <a:r>
              <a:rPr kumimoji="0" lang="en-US" sz="200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Symbol"/>
              </a:rPr>
              <a:t>0</a:t>
            </a:r>
            <a:r>
              <a:rPr lang="en-US" sz="1600" b="1" kern="0" dirty="0">
                <a:solidFill>
                  <a:srgbClr val="FF0000"/>
                </a:solidFill>
                <a:sym typeface="Symbol"/>
              </a:rPr>
              <a:t> 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5867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hole-conjugate states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863850" y="1885950"/>
            <a:ext cx="1117600" cy="228600"/>
          </a:xfrm>
          <a:prstGeom prst="roundRect">
            <a:avLst/>
          </a:prstGeom>
          <a:solidFill>
            <a:srgbClr val="0066FF">
              <a:alpha val="14118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63850" y="2387600"/>
            <a:ext cx="1117600" cy="228600"/>
          </a:xfrm>
          <a:prstGeom prst="roundRect">
            <a:avLst/>
          </a:prstGeom>
          <a:solidFill>
            <a:srgbClr val="FF0000">
              <a:alpha val="14118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863850" y="1357015"/>
            <a:ext cx="1117600" cy="228600"/>
          </a:xfrm>
          <a:prstGeom prst="roundRect">
            <a:avLst/>
          </a:prstGeom>
          <a:solidFill>
            <a:srgbClr val="00B050">
              <a:alpha val="14118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041367" y="2286000"/>
            <a:ext cx="330233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73193" y="2630527"/>
            <a:ext cx="3127519" cy="7620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49590" y="1686580"/>
            <a:ext cx="47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  <a:sym typeface="Symbol"/>
              </a:rPr>
              <a:t></a:t>
            </a:r>
            <a:r>
              <a:rPr kumimoji="0" lang="en-US" sz="200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  <a:sym typeface="Symbol"/>
              </a:rPr>
              <a:t>0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4114800" y="1357015"/>
            <a:ext cx="152400" cy="1259185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5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74473" y="179852"/>
            <a:ext cx="4853198" cy="1571878"/>
            <a:chOff x="1622590" y="205562"/>
            <a:chExt cx="8946700" cy="23487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91C9AA-E889-4972-B269-115A4C08E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2590" y="205562"/>
              <a:ext cx="8946700" cy="23487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963793-B9D9-4EF7-8522-F6FA8A22FA7F}"/>
                </a:ext>
              </a:extLst>
            </p:cNvPr>
            <p:cNvSpPr/>
            <p:nvPr/>
          </p:nvSpPr>
          <p:spPr>
            <a:xfrm>
              <a:off x="5039932" y="884349"/>
              <a:ext cx="1858851" cy="313386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26E1F1-1E38-4C04-B2B7-2CD50CE5923B}"/>
                </a:ext>
              </a:extLst>
            </p:cNvPr>
            <p:cNvSpPr/>
            <p:nvPr/>
          </p:nvSpPr>
          <p:spPr>
            <a:xfrm>
              <a:off x="8497942" y="470073"/>
              <a:ext cx="1858851" cy="313386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3BDE7D2-BD40-7CB3-9B88-3FEC8F5F5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22" y="76740"/>
            <a:ext cx="3455469" cy="281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A33E2-B54F-1D6D-3813-0405038BD871}"/>
              </a:ext>
            </a:extLst>
          </p:cNvPr>
          <p:cNvSpPr txBox="1"/>
          <p:nvPr/>
        </p:nvSpPr>
        <p:spPr>
          <a:xfrm>
            <a:off x="4153985" y="3033252"/>
            <a:ext cx="320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fundamental charge measured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Fano = </a:t>
            </a:r>
            <a:r>
              <a:rPr lang="en-US" sz="2000" b="1" i="1" dirty="0">
                <a:solidFill>
                  <a:srgbClr val="FF0000"/>
                </a:solidFill>
              </a:rPr>
              <a:t>e</a:t>
            </a:r>
            <a:r>
              <a:rPr lang="en-US" sz="2000" b="1" i="1" baseline="30000" dirty="0">
                <a:solidFill>
                  <a:srgbClr val="FF0000"/>
                </a:solidFill>
              </a:rPr>
              <a:t>*</a:t>
            </a:r>
          </a:p>
          <a:p>
            <a:pPr algn="ctr"/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=25-50 mK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9E22B6-FA6C-57BF-5B6F-87146772EC82}"/>
              </a:ext>
            </a:extLst>
          </p:cNvPr>
          <p:cNvGrpSpPr/>
          <p:nvPr/>
        </p:nvGrpSpPr>
        <p:grpSpPr>
          <a:xfrm>
            <a:off x="2608541" y="3839406"/>
            <a:ext cx="6180586" cy="2912483"/>
            <a:chOff x="1344284" y="3839406"/>
            <a:chExt cx="6180586" cy="29124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9B8A45-D20E-0A35-B6E2-5C71E659FAB6}"/>
                </a:ext>
              </a:extLst>
            </p:cNvPr>
            <p:cNvGrpSpPr/>
            <p:nvPr/>
          </p:nvGrpSpPr>
          <p:grpSpPr>
            <a:xfrm>
              <a:off x="1344284" y="3839406"/>
              <a:ext cx="6180586" cy="2912483"/>
              <a:chOff x="132522" y="3322443"/>
              <a:chExt cx="6180586" cy="291248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86CFC3B-EA0F-B4BF-3F3C-31C4F6CA2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522" y="3322443"/>
                <a:ext cx="6180586" cy="258743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B30E97-6B5A-4336-4174-29BB2188633A}"/>
                  </a:ext>
                </a:extLst>
              </p:cNvPr>
              <p:cNvSpPr txBox="1"/>
              <p:nvPr/>
            </p:nvSpPr>
            <p:spPr>
              <a:xfrm>
                <a:off x="1836766" y="5865594"/>
                <a:ext cx="35924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1997-2000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FA557A-854B-2965-D8F1-DCCB24A0B1F2}"/>
                </a:ext>
              </a:extLst>
            </p:cNvPr>
            <p:cNvSpPr txBox="1"/>
            <p:nvPr/>
          </p:nvSpPr>
          <p:spPr>
            <a:xfrm>
              <a:off x="6618152" y="4181288"/>
              <a:ext cx="6629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latin typeface="+mj-lt"/>
                  <a:sym typeface="Symbol" panose="05050102010706020507" pitchFamily="18" charset="2"/>
                </a:rPr>
                <a:t>=1/3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34490F-62A7-85E3-5F33-C6B47762EFE2}"/>
              </a:ext>
            </a:extLst>
          </p:cNvPr>
          <p:cNvSpPr txBox="1"/>
          <p:nvPr/>
        </p:nvSpPr>
        <p:spPr>
          <a:xfrm>
            <a:off x="184107" y="5471836"/>
            <a:ext cx="2354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De-Picciotto, </a:t>
            </a:r>
            <a:r>
              <a:rPr lang="en-US" sz="1600" b="1" dirty="0"/>
              <a:t>Nature</a:t>
            </a:r>
            <a:r>
              <a:rPr lang="en-US" sz="1600" dirty="0"/>
              <a:t> 1997</a:t>
            </a:r>
          </a:p>
          <a:p>
            <a:pPr algn="l"/>
            <a:r>
              <a:rPr lang="en-US" sz="1600" dirty="0"/>
              <a:t>Reznikov,       </a:t>
            </a:r>
            <a:r>
              <a:rPr lang="en-US" sz="1600" b="1" dirty="0"/>
              <a:t>Nature</a:t>
            </a:r>
            <a:r>
              <a:rPr lang="en-US" sz="1600" dirty="0"/>
              <a:t> 1999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9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FED04EB-40D2-4C36-BD0A-E605DFAB3D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81915"/>
          <a:ext cx="7959261" cy="6090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50.Graph">
                  <p:embed/>
                </p:oleObj>
              </mc:Choice>
              <mc:Fallback>
                <p:oleObj name="Graph" r:id="rId2" imgW="3920760" imgH="300096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FED04EB-40D2-4C36-BD0A-E605DFAB3D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81915"/>
                        <a:ext cx="7959261" cy="6090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43200" y="6172200"/>
            <a:ext cx="3962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lang="en-US" baseline="-250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3/5</a:t>
            </a:r>
            <a:r>
              <a:rPr lang="en-US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…found temperature 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independent</a:t>
            </a:r>
            <a:endParaRPr kumimoji="0" lang="en-US" sz="18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38887333"/>
      </p:ext>
    </p:extLst>
  </p:cSld>
  <p:clrMapOvr>
    <a:masterClrMapping/>
  </p:clrMapOvr>
  <p:transition spd="slow">
    <p:wip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961173" y="2438166"/>
            <a:ext cx="3351234" cy="181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1D modes</a:t>
            </a:r>
            <a:endParaRPr lang="en-US" sz="28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+mj-ea"/>
              <a:cs typeface="Helvetica"/>
              <a:sym typeface="Helvetica"/>
            </a:endParaRPr>
          </a:p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fractional </a:t>
            </a:r>
            <a:r>
              <a:rPr lang="en-US" sz="2000">
                <a:solidFill>
                  <a:srgbClr val="0066FF"/>
                </a:solidFill>
                <a:latin typeface="Helvetica"/>
                <a:ea typeface="+mj-ea"/>
                <a:cs typeface="Helvetica"/>
                <a:sym typeface="Helvetica"/>
              </a:rPr>
              <a:t>and </a:t>
            </a:r>
            <a:r>
              <a:rPr lang="en-US" sz="280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neutral </a:t>
            </a:r>
          </a:p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K 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= </a:t>
            </a:r>
            <a:r>
              <a:rPr lang="en-US" sz="28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Symbol"/>
              </a:rPr>
              <a:t></a:t>
            </a:r>
            <a:r>
              <a:rPr lang="en-US" sz="28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Symbol"/>
              </a:rPr>
              <a:t>0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+mj-e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0889104"/>
      </p:ext>
    </p:extLst>
  </p:cSld>
  <p:clrMapOvr>
    <a:masterClrMapping/>
  </p:clrMapOvr>
  <p:transition spd="slow">
    <p:wip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048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877" b="15023"/>
          <a:stretch/>
        </p:blipFill>
        <p:spPr>
          <a:xfrm>
            <a:off x="1219199" y="322759"/>
            <a:ext cx="6706737" cy="61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9959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91998" y="1778680"/>
            <a:ext cx="7049362" cy="2677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fractional states in first excited Landau level</a:t>
            </a:r>
          </a:p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+mj-ea"/>
              <a:cs typeface="Helvetica"/>
              <a:sym typeface="Helvetica"/>
            </a:endParaRPr>
          </a:p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v 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= 2 + 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Symbol"/>
              </a:rPr>
              <a:t>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+mj-ea"/>
              <a:cs typeface="Helvetica"/>
              <a:sym typeface="Helvetica"/>
            </a:endParaRPr>
          </a:p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0099"/>
              </a:solidFill>
              <a:latin typeface="Helvetica"/>
              <a:ea typeface="+mj-ea"/>
              <a:cs typeface="Helvetica"/>
              <a:sym typeface="Helvetica"/>
            </a:endParaRPr>
          </a:p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+mj-ea"/>
              <a:cs typeface="Helvetica"/>
              <a:sym typeface="Helvetica"/>
            </a:endParaRPr>
          </a:p>
          <a:p>
            <a:pPr algn="ctr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v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+mj-ea"/>
                <a:cs typeface="Helvetica"/>
                <a:sym typeface="Helvetica"/>
              </a:rPr>
              <a:t>= 7/3,  5/2,  8/3</a:t>
            </a:r>
          </a:p>
        </p:txBody>
      </p:sp>
    </p:spTree>
    <p:extLst>
      <p:ext uri="{BB962C8B-B14F-4D97-AF65-F5344CB8AC3E}">
        <p14:creationId xmlns:p14="http://schemas.microsoft.com/office/powerpoint/2010/main" val="1358556918"/>
      </p:ext>
    </p:extLst>
  </p:cSld>
  <p:clrMapOvr>
    <a:masterClrMapping/>
  </p:clrMapOvr>
  <p:transition spd="slow">
    <p:wip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" y="6959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sz="2800" b="1" baseline="30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excited Landau level</a:t>
            </a:r>
            <a:endParaRPr lang="en-US" sz="2800" b="1" i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8400" y="773668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i="1" kern="0" dirty="0">
                <a:solidFill>
                  <a:sysClr val="windowText" lastClr="000000"/>
                </a:solidFill>
                <a:latin typeface="Tahoma"/>
                <a:cs typeface="Tahoma"/>
              </a:rPr>
              <a:t>µ </a:t>
            </a: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  <a:sym typeface="Symbol"/>
              </a:rPr>
              <a:t> 30 x 10</a:t>
            </a:r>
            <a:r>
              <a:rPr lang="en-US" sz="1400" kern="0" baseline="30000" dirty="0">
                <a:solidFill>
                  <a:sysClr val="windowText" lastClr="000000"/>
                </a:solidFill>
                <a:latin typeface="Tahoma"/>
                <a:cs typeface="Tahoma"/>
                <a:sym typeface="Symbol"/>
              </a:rPr>
              <a:t>6 </a:t>
            </a: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  <a:sym typeface="Symbol"/>
              </a:rPr>
              <a:t>cm</a:t>
            </a:r>
            <a:r>
              <a:rPr lang="en-US" sz="1400" kern="0" baseline="30000" dirty="0">
                <a:solidFill>
                  <a:sysClr val="windowText" lastClr="000000"/>
                </a:solidFill>
                <a:latin typeface="Tahoma"/>
                <a:cs typeface="Tahoma"/>
                <a:sym typeface="Symbol"/>
              </a:rPr>
              <a:t>2</a:t>
            </a: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  <a:sym typeface="Symbol"/>
              </a:rPr>
              <a:t>/v-s</a:t>
            </a:r>
            <a:endParaRPr lang="en-US" sz="1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1916" y="1295400"/>
            <a:ext cx="6693367" cy="5124864"/>
            <a:chOff x="685800" y="1169051"/>
            <a:chExt cx="6693367" cy="512486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/>
          </p:nvGraphicFramePr>
          <p:xfrm>
            <a:off x="685800" y="1169051"/>
            <a:ext cx="6693367" cy="5124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3901320" imgH="2986920" progId="Origin50.Graph">
                    <p:embed/>
                  </p:oleObj>
                </mc:Choice>
                <mc:Fallback>
                  <p:oleObj name="Graph" r:id="rId2" imgW="3901320" imgH="2986920" progId="Origin50.Graph">
                    <p:embed/>
                    <p:pic>
                      <p:nvPicPr>
                        <p:cNvPr id="2" name="Object 1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685800" y="1169051"/>
                          <a:ext cx="6693367" cy="51248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" name="Straight Connector 3"/>
            <p:cNvCxnSpPr/>
            <p:nvPr/>
          </p:nvCxnSpPr>
          <p:spPr bwMode="auto">
            <a:xfrm flipV="1">
              <a:off x="5506832" y="1798115"/>
              <a:ext cx="0" cy="359672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 flipV="1">
              <a:off x="4892124" y="1798115"/>
              <a:ext cx="0" cy="359672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 flipV="1">
              <a:off x="3368124" y="1798115"/>
              <a:ext cx="0" cy="359672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784064" y="1798115"/>
              <a:ext cx="0" cy="362142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4140340" y="1798115"/>
              <a:ext cx="0" cy="359672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2291507" y="1509839"/>
              <a:ext cx="41148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0" dirty="0">
                  <a:solidFill>
                    <a:sysClr val="windowText" lastClr="000000"/>
                  </a:solidFill>
                  <a:latin typeface="Tahoma"/>
                  <a:cs typeface="Tahoma"/>
                </a:rPr>
                <a:t>2    11/5	7/3 12/5     5/2            8/3        14/5     3       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3668616" y="1798115"/>
              <a:ext cx="0" cy="359672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" name="TextBox 4"/>
          <p:cNvSpPr txBox="1"/>
          <p:nvPr/>
        </p:nvSpPr>
        <p:spPr>
          <a:xfrm>
            <a:off x="1600200" y="5943600"/>
            <a:ext cx="5246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parallel bulk thermal conductance (via electrons in donor layers)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038600" y="5791200"/>
            <a:ext cx="381000" cy="225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5919052" y="1925967"/>
            <a:ext cx="0" cy="35967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2439346" y="1911137"/>
            <a:ext cx="0" cy="36214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492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128" y="1739205"/>
            <a:ext cx="8458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states are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affected by long-range scattering from ionized dopants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spatial correlation &amp; screening via 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excess free electrons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donor layers</a:t>
            </a:r>
          </a:p>
          <a:p>
            <a:pPr algn="ctr" rtl="0">
              <a:lnSpc>
                <a:spcPct val="200000"/>
              </a:lnSpc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                                           </a:t>
            </a:r>
            <a:r>
              <a:rPr lang="en-US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Pfeiffer  2000’s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" y="3286005"/>
            <a:ext cx="3457575" cy="2452688"/>
            <a:chOff x="2714625" y="3305055"/>
            <a:chExt cx="3457575" cy="2452688"/>
          </a:xfrm>
        </p:grpSpPr>
        <p:pic>
          <p:nvPicPr>
            <p:cNvPr id="3522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25" y="3305055"/>
              <a:ext cx="3457575" cy="245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4119562" y="3336804"/>
              <a:ext cx="496887" cy="301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22250" y="231775"/>
            <a:ext cx="0" cy="6731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4201180"/>
            <a:ext cx="3581400" cy="452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 period AlAs/GaAs super-lattice </a:t>
            </a:r>
            <a:r>
              <a:rPr lang="en-US" sz="1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(SPSL)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doping for X-high mobility 2DEG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963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114800" y="2743200"/>
            <a:ext cx="449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x(Al) in the doping layers </a:t>
            </a:r>
            <a:r>
              <a:rPr lang="en-US" sz="1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(shallow DX centers)</a:t>
            </a:r>
          </a:p>
          <a:p>
            <a:pPr algn="l" rtl="0">
              <a:lnSpc>
                <a:spcPct val="200000"/>
              </a:lnSpc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</a:rPr>
              <a:t>less proliferation of fractional states</a:t>
            </a:r>
          </a:p>
          <a:p>
            <a:pPr marL="171450" indent="-171450" algn="l" rtl="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66FF"/>
                </a:solidFill>
              </a:rPr>
              <a:t>  NO  bulk thermal conductance </a:t>
            </a:r>
          </a:p>
          <a:p>
            <a:pPr marL="171450" lvl="2" indent="-171450" algn="l" rtl="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</a:rPr>
              <a:t>  stable gates  (QPCs replaced by continuous gates)</a:t>
            </a:r>
          </a:p>
          <a:p>
            <a:pPr marL="171450" lvl="2" indent="-171450" algn="l" rtl="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</a:rPr>
              <a:t>  improved floating ohmic contact</a:t>
            </a:r>
          </a:p>
          <a:p>
            <a:pPr marL="171450" lvl="2" indent="-171450" algn="l" rtl="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222250" y="231775"/>
            <a:ext cx="0" cy="6731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17086" r="18753" b="26439"/>
          <a:stretch/>
        </p:blipFill>
        <p:spPr>
          <a:xfrm>
            <a:off x="682395" y="2822380"/>
            <a:ext cx="2441805" cy="22068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non-standard MBE growth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1056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451123" y="49785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8/3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12004" y="49785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7/3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86200" y="4840069"/>
            <a:ext cx="12293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5/2</a:t>
            </a:r>
          </a:p>
          <a:p>
            <a:pPr algn="ctr" rtl="0"/>
            <a:r>
              <a:rPr lang="en-US" sz="1600" dirty="0">
                <a:solidFill>
                  <a:prstClr val="black"/>
                </a:solidFill>
              </a:rPr>
              <a:t>PH-Pfaffian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BCE617-0A49-4040-8FAD-30A0E438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381000"/>
            <a:ext cx="7528560" cy="53464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43400" y="5147845"/>
            <a:ext cx="533400" cy="262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762000"/>
            <a:ext cx="1889924" cy="49381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39695" y="5943600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 parallel bulk thermal conductance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21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048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868964" y="1124589"/>
            <a:ext cx="1802688" cy="1447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143000"/>
            <a:ext cx="7467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FF0000"/>
                </a:solidFill>
                <a:latin typeface="Tahoma"/>
                <a:cs typeface="Tahoma"/>
              </a:rPr>
              <a:t>   					         </a:t>
            </a:r>
            <a:r>
              <a:rPr lang="en-US" kern="0" dirty="0">
                <a:latin typeface="Tahoma"/>
                <a:cs typeface="Tahoma"/>
              </a:rPr>
              <a:t>measured</a:t>
            </a:r>
          </a:p>
          <a:p>
            <a:pPr marL="0" lvl="1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kern="0" dirty="0">
                <a:solidFill>
                  <a:srgbClr val="FF0000"/>
                </a:solidFill>
                <a:latin typeface="Tahoma"/>
                <a:cs typeface="Tahoma"/>
              </a:rPr>
              <a:t>   v </a:t>
            </a:r>
            <a:r>
              <a:rPr lang="en-US" kern="0" dirty="0">
                <a:solidFill>
                  <a:srgbClr val="FF0000"/>
                </a:solidFill>
                <a:latin typeface="Tahoma"/>
                <a:cs typeface="Tahoma"/>
              </a:rPr>
              <a:t>=7/3   </a:t>
            </a:r>
            <a:r>
              <a:rPr lang="en-US" i="1" kern="0" dirty="0">
                <a:solidFill>
                  <a:srgbClr val="000000"/>
                </a:solidFill>
                <a:latin typeface="Tahoma"/>
                <a:cs typeface="Tahoma"/>
              </a:rPr>
              <a:t>v </a:t>
            </a:r>
            <a:r>
              <a:rPr lang="en-US" kern="0" dirty="0">
                <a:solidFill>
                  <a:srgbClr val="000000"/>
                </a:solidFill>
                <a:latin typeface="Tahoma"/>
                <a:cs typeface="Tahoma"/>
              </a:rPr>
              <a:t>= 2 + 1/3      </a:t>
            </a: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</a:rPr>
              <a:t>particle like,  downstream </a:t>
            </a:r>
            <a:r>
              <a:rPr lang="en-US" kern="0" dirty="0">
                <a:solidFill>
                  <a:srgbClr val="000000"/>
                </a:solidFill>
                <a:latin typeface="Tahoma"/>
                <a:cs typeface="Tahoma"/>
              </a:rPr>
              <a:t>      </a:t>
            </a:r>
            <a:r>
              <a:rPr lang="en-US" b="1" i="1" kern="0" dirty="0">
                <a:solidFill>
                  <a:srgbClr val="FF0000"/>
                </a:solidFill>
                <a:latin typeface="Tahoma"/>
                <a:cs typeface="Tahoma"/>
              </a:rPr>
              <a:t>K </a:t>
            </a:r>
            <a:r>
              <a:rPr lang="en-US" b="1" kern="0" dirty="0">
                <a:solidFill>
                  <a:srgbClr val="FF0000"/>
                </a:solidFill>
                <a:latin typeface="Tahoma"/>
                <a:cs typeface="Tahoma"/>
              </a:rPr>
              <a:t>= 3</a:t>
            </a:r>
            <a:r>
              <a:rPr lang="en-US" b="1" i="1" kern="0" dirty="0">
                <a:solidFill>
                  <a:srgbClr val="FF0000"/>
                </a:solidFill>
                <a:latin typeface="Tahoma"/>
                <a:cs typeface="Tahoma"/>
                <a:sym typeface="Symbol"/>
              </a:rPr>
              <a:t></a:t>
            </a:r>
            <a:r>
              <a:rPr lang="en-US" b="1" kern="0" baseline="-25000" dirty="0">
                <a:solidFill>
                  <a:srgbClr val="FF0000"/>
                </a:solidFill>
                <a:latin typeface="Tahoma"/>
                <a:cs typeface="Tahoma"/>
                <a:sym typeface="Symbol"/>
              </a:rPr>
              <a:t>0</a:t>
            </a:r>
            <a:endParaRPr lang="en-US" b="1" kern="0" dirty="0">
              <a:solidFill>
                <a:srgbClr val="FF0000"/>
              </a:solidFill>
              <a:latin typeface="Tahoma"/>
              <a:cs typeface="Tahoma"/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latin typeface="Tahoma"/>
                <a:cs typeface="Tahoma"/>
              </a:rPr>
              <a:t>   </a:t>
            </a:r>
            <a:r>
              <a:rPr lang="en-US" i="1" kern="0" dirty="0">
                <a:solidFill>
                  <a:srgbClr val="FF0000"/>
                </a:solidFill>
                <a:latin typeface="Tahoma"/>
                <a:cs typeface="Tahoma"/>
              </a:rPr>
              <a:t>v </a:t>
            </a:r>
            <a:r>
              <a:rPr lang="en-US" kern="0" dirty="0">
                <a:solidFill>
                  <a:srgbClr val="FF0000"/>
                </a:solidFill>
                <a:latin typeface="Tahoma"/>
                <a:cs typeface="Tahoma"/>
              </a:rPr>
              <a:t>=8/3   </a:t>
            </a:r>
            <a:r>
              <a:rPr lang="en-US" i="1" kern="0" dirty="0">
                <a:solidFill>
                  <a:srgbClr val="000000"/>
                </a:solidFill>
                <a:latin typeface="Tahoma"/>
                <a:cs typeface="Tahoma"/>
              </a:rPr>
              <a:t>v </a:t>
            </a:r>
            <a:r>
              <a:rPr lang="en-US" kern="0" dirty="0">
                <a:solidFill>
                  <a:srgbClr val="000000"/>
                </a:solidFill>
                <a:latin typeface="Tahoma"/>
                <a:cs typeface="Tahoma"/>
              </a:rPr>
              <a:t>= 2 + 2/3   </a:t>
            </a: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</a:rPr>
              <a:t>    hole-like, down + up             </a:t>
            </a:r>
            <a:r>
              <a:rPr lang="en-US" sz="1400" kern="0" dirty="0">
                <a:solidFill>
                  <a:srgbClr val="000000"/>
                </a:solidFill>
                <a:latin typeface="Tahoma"/>
                <a:cs typeface="Tahoma"/>
              </a:rPr>
              <a:t>  </a:t>
            </a:r>
            <a:r>
              <a:rPr lang="en-US" b="1" i="1" kern="0" dirty="0">
                <a:solidFill>
                  <a:srgbClr val="FF0000"/>
                </a:solidFill>
                <a:latin typeface="Tahoma"/>
                <a:cs typeface="Tahoma"/>
              </a:rPr>
              <a:t>K </a:t>
            </a:r>
            <a:r>
              <a:rPr lang="en-US" b="1" kern="0" dirty="0">
                <a:solidFill>
                  <a:srgbClr val="FF0000"/>
                </a:solidFill>
                <a:latin typeface="Tahoma"/>
                <a:cs typeface="Tahoma"/>
              </a:rPr>
              <a:t>= (2+</a:t>
            </a:r>
            <a:r>
              <a:rPr lang="en-US" b="1" kern="0" dirty="0">
                <a:solidFill>
                  <a:srgbClr val="FF0000"/>
                </a:solidFill>
                <a:latin typeface="Tahoma"/>
                <a:cs typeface="Tahoma"/>
                <a:sym typeface="Symbol"/>
              </a:rPr>
              <a:t>)</a:t>
            </a:r>
            <a:r>
              <a:rPr lang="en-US" b="1" i="1" kern="0" dirty="0">
                <a:solidFill>
                  <a:srgbClr val="FF0000"/>
                </a:solidFill>
                <a:latin typeface="Tahoma"/>
                <a:cs typeface="Tahoma"/>
                <a:sym typeface="Symbol"/>
              </a:rPr>
              <a:t></a:t>
            </a:r>
            <a:r>
              <a:rPr lang="en-US" b="1" kern="0" baseline="-25000" dirty="0">
                <a:solidFill>
                  <a:srgbClr val="FF0000"/>
                </a:solidFill>
                <a:latin typeface="Tahoma"/>
                <a:cs typeface="Tahoma"/>
                <a:sym typeface="Symbol"/>
              </a:rPr>
              <a:t>0</a:t>
            </a:r>
            <a:endParaRPr lang="en-US" b="1" kern="0" dirty="0">
              <a:solidFill>
                <a:srgbClr val="FF0000"/>
              </a:solidFill>
              <a:latin typeface="Tahoma"/>
              <a:cs typeface="Tahoma"/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0" lvl="1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</a:p>
          <a:p>
            <a:pPr marL="285750" lvl="1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Tahoma"/>
                <a:cs typeface="Tahoma"/>
              </a:rPr>
              <a:t>what do we know ?……….</a:t>
            </a:r>
            <a:r>
              <a:rPr lang="en-US" i="1" kern="0" dirty="0">
                <a:solidFill>
                  <a:srgbClr val="FF0000"/>
                </a:solidFill>
                <a:latin typeface="Tahoma"/>
                <a:cs typeface="Tahoma"/>
              </a:rPr>
              <a:t>v</a:t>
            </a:r>
            <a:r>
              <a:rPr lang="en-US" kern="0" dirty="0">
                <a:solidFill>
                  <a:srgbClr val="FF0000"/>
                </a:solidFill>
                <a:latin typeface="Tahoma"/>
                <a:cs typeface="Tahoma"/>
              </a:rPr>
              <a:t> =5/2    </a:t>
            </a:r>
            <a:r>
              <a:rPr lang="en-US" i="1" kern="0" dirty="0">
                <a:solidFill>
                  <a:srgbClr val="000000"/>
                </a:solidFill>
                <a:latin typeface="Tahoma"/>
                <a:cs typeface="Tahoma"/>
              </a:rPr>
              <a:t>v </a:t>
            </a:r>
            <a:r>
              <a:rPr lang="en-US" kern="0" dirty="0">
                <a:solidFill>
                  <a:srgbClr val="000000"/>
                </a:solidFill>
                <a:latin typeface="Tahoma"/>
                <a:cs typeface="Tahoma"/>
              </a:rPr>
              <a:t>= 2 + ½</a:t>
            </a:r>
          </a:p>
          <a:p>
            <a:pPr marL="285750" lvl="1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742856" lvl="1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</a:rPr>
              <a:t>quasiparticle charge    </a:t>
            </a:r>
            <a:r>
              <a:rPr lang="en-US" sz="1400" i="1" kern="0" dirty="0">
                <a:solidFill>
                  <a:sysClr val="windowText" lastClr="000000"/>
                </a:solidFill>
                <a:latin typeface="Tahoma"/>
                <a:cs typeface="Tahoma"/>
              </a:rPr>
              <a:t>e</a:t>
            </a:r>
            <a:r>
              <a:rPr lang="en-US" sz="1400" kern="0" baseline="30000" dirty="0">
                <a:solidFill>
                  <a:sysClr val="windowText" lastClr="000000"/>
                </a:solidFill>
                <a:latin typeface="Tahoma"/>
                <a:cs typeface="Tahoma"/>
              </a:rPr>
              <a:t>*=</a:t>
            </a:r>
            <a:r>
              <a:rPr lang="en-US" sz="1400" i="1" kern="0" dirty="0">
                <a:solidFill>
                  <a:sysClr val="windowText" lastClr="000000"/>
                </a:solidFill>
                <a:latin typeface="Tahoma"/>
                <a:cs typeface="Tahoma"/>
              </a:rPr>
              <a:t>e </a:t>
            </a: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</a:rPr>
              <a:t>/4</a:t>
            </a:r>
          </a:p>
          <a:p>
            <a:pPr marL="742856" lvl="1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742856" lvl="1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</a:rPr>
              <a:t>upstream energy modes</a:t>
            </a:r>
          </a:p>
          <a:p>
            <a:pPr marL="742856" lvl="1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742856" lvl="1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Tahoma"/>
                <a:cs typeface="Tahoma"/>
              </a:rPr>
              <a:t>spin polarized</a:t>
            </a:r>
          </a:p>
        </p:txBody>
      </p:sp>
      <p:grpSp>
        <p:nvGrpSpPr>
          <p:cNvPr id="5" name="Group 4"/>
          <p:cNvGrpSpPr/>
          <p:nvPr/>
        </p:nvGrpSpPr>
        <p:grpSpPr>
          <a:xfrm rot="10800000">
            <a:off x="4724401" y="5738586"/>
            <a:ext cx="851033" cy="138993"/>
            <a:chOff x="3449947" y="3639027"/>
            <a:chExt cx="2718947" cy="361024"/>
          </a:xfrm>
        </p:grpSpPr>
        <p:sp>
          <p:nvSpPr>
            <p:cNvPr id="6" name="Freeform 5"/>
            <p:cNvSpPr/>
            <p:nvPr/>
          </p:nvSpPr>
          <p:spPr>
            <a:xfrm>
              <a:off x="3449947" y="3639027"/>
              <a:ext cx="2502761" cy="361024"/>
            </a:xfrm>
            <a:custGeom>
              <a:avLst/>
              <a:gdLst>
                <a:gd name="connsiteX0" fmla="*/ 0 w 2502761"/>
                <a:gd name="connsiteY0" fmla="*/ 200724 h 361024"/>
                <a:gd name="connsiteX1" fmla="*/ 131150 w 2502761"/>
                <a:gd name="connsiteY1" fmla="*/ 4000 h 361024"/>
                <a:gd name="connsiteX2" fmla="*/ 367946 w 2502761"/>
                <a:gd name="connsiteY2" fmla="*/ 361017 h 361024"/>
                <a:gd name="connsiteX3" fmla="*/ 575599 w 2502761"/>
                <a:gd name="connsiteY3" fmla="*/ 14930 h 361024"/>
                <a:gd name="connsiteX4" fmla="*/ 808753 w 2502761"/>
                <a:gd name="connsiteY4" fmla="*/ 361017 h 361024"/>
                <a:gd name="connsiteX5" fmla="*/ 1034620 w 2502761"/>
                <a:gd name="connsiteY5" fmla="*/ 4000 h 361024"/>
                <a:gd name="connsiteX6" fmla="*/ 1256845 w 2502761"/>
                <a:gd name="connsiteY6" fmla="*/ 357374 h 361024"/>
                <a:gd name="connsiteX7" fmla="*/ 1486356 w 2502761"/>
                <a:gd name="connsiteY7" fmla="*/ 4000 h 361024"/>
                <a:gd name="connsiteX8" fmla="*/ 1715867 w 2502761"/>
                <a:gd name="connsiteY8" fmla="*/ 353731 h 361024"/>
                <a:gd name="connsiteX9" fmla="*/ 1934448 w 2502761"/>
                <a:gd name="connsiteY9" fmla="*/ 4000 h 361024"/>
                <a:gd name="connsiteX10" fmla="*/ 2163959 w 2502761"/>
                <a:gd name="connsiteY10" fmla="*/ 357374 h 361024"/>
                <a:gd name="connsiteX11" fmla="*/ 2386184 w 2502761"/>
                <a:gd name="connsiteY11" fmla="*/ 4000 h 361024"/>
                <a:gd name="connsiteX12" fmla="*/ 2502761 w 2502761"/>
                <a:gd name="connsiteY12" fmla="*/ 186152 h 3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2761" h="361024">
                  <a:moveTo>
                    <a:pt x="0" y="200724"/>
                  </a:moveTo>
                  <a:cubicBezTo>
                    <a:pt x="34913" y="89004"/>
                    <a:pt x="69826" y="-22715"/>
                    <a:pt x="131150" y="4000"/>
                  </a:cubicBezTo>
                  <a:cubicBezTo>
                    <a:pt x="192474" y="30715"/>
                    <a:pt x="293871" y="359195"/>
                    <a:pt x="367946" y="361017"/>
                  </a:cubicBezTo>
                  <a:cubicBezTo>
                    <a:pt x="442021" y="362839"/>
                    <a:pt x="502131" y="14930"/>
                    <a:pt x="575599" y="14930"/>
                  </a:cubicBezTo>
                  <a:cubicBezTo>
                    <a:pt x="649067" y="14930"/>
                    <a:pt x="732250" y="362839"/>
                    <a:pt x="808753" y="361017"/>
                  </a:cubicBezTo>
                  <a:cubicBezTo>
                    <a:pt x="885256" y="359195"/>
                    <a:pt x="959938" y="4607"/>
                    <a:pt x="1034620" y="4000"/>
                  </a:cubicBezTo>
                  <a:cubicBezTo>
                    <a:pt x="1109302" y="3393"/>
                    <a:pt x="1181556" y="357374"/>
                    <a:pt x="1256845" y="357374"/>
                  </a:cubicBezTo>
                  <a:cubicBezTo>
                    <a:pt x="1332134" y="357374"/>
                    <a:pt x="1409852" y="4607"/>
                    <a:pt x="1486356" y="4000"/>
                  </a:cubicBezTo>
                  <a:cubicBezTo>
                    <a:pt x="1562860" y="3393"/>
                    <a:pt x="1641185" y="353731"/>
                    <a:pt x="1715867" y="353731"/>
                  </a:cubicBezTo>
                  <a:cubicBezTo>
                    <a:pt x="1790549" y="353731"/>
                    <a:pt x="1859766" y="3393"/>
                    <a:pt x="1934448" y="4000"/>
                  </a:cubicBezTo>
                  <a:cubicBezTo>
                    <a:pt x="2009130" y="4607"/>
                    <a:pt x="2088670" y="357374"/>
                    <a:pt x="2163959" y="357374"/>
                  </a:cubicBezTo>
                  <a:cubicBezTo>
                    <a:pt x="2239248" y="357374"/>
                    <a:pt x="2329717" y="32537"/>
                    <a:pt x="2386184" y="4000"/>
                  </a:cubicBezTo>
                  <a:cubicBezTo>
                    <a:pt x="2442651" y="-24537"/>
                    <a:pt x="2485153" y="155186"/>
                    <a:pt x="2502761" y="186152"/>
                  </a:cubicBezTo>
                </a:path>
              </a:pathLst>
            </a:custGeom>
            <a:noFill/>
            <a:ln w="2540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910508" y="3814484"/>
              <a:ext cx="258386" cy="10105"/>
            </a:xfrm>
            <a:prstGeom prst="straightConnector1">
              <a:avLst/>
            </a:prstGeom>
            <a:ln w="25400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>
            <a:off x="5893512" y="5811294"/>
            <a:ext cx="863628" cy="0"/>
          </a:xfrm>
          <a:prstGeom prst="straightConnector1">
            <a:avLst/>
          </a:prstGeom>
          <a:noFill/>
          <a:ln w="25400" cap="flat" cmpd="sng" algn="ctr">
            <a:solidFill>
              <a:srgbClr val="0066FF"/>
            </a:solidFill>
            <a:prstDash val="sysDash"/>
            <a:miter lim="800000"/>
            <a:headEnd type="stealth"/>
            <a:tailEnd type="non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741978" y="595378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neutral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fermionic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9071" y="5953780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upstream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Majorana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556260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latin typeface="Tahoma"/>
                <a:cs typeface="Tahoma"/>
              </a:rPr>
              <a:t>K </a:t>
            </a:r>
            <a:r>
              <a:rPr lang="en-US" sz="2800" b="1" kern="0" dirty="0">
                <a:solidFill>
                  <a:srgbClr val="FF0000"/>
                </a:solidFill>
                <a:latin typeface="Tahoma"/>
                <a:cs typeface="Tahoma"/>
              </a:rPr>
              <a:t>= ?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886200"/>
            <a:ext cx="2264329" cy="17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959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b="1" i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en-US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=5/2  state </a:t>
            </a:r>
            <a:r>
              <a:rPr lang="en-US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……..</a:t>
            </a:r>
            <a:r>
              <a:rPr lang="en-US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non-abelian  </a:t>
            </a:r>
            <a:r>
              <a:rPr lang="en-US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K/</a:t>
            </a:r>
            <a:r>
              <a:rPr lang="en-US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</a:t>
            </a:r>
            <a:r>
              <a:rPr lang="en-US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0</a:t>
            </a:r>
            <a:r>
              <a:rPr lang="en-US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1/2</a:t>
            </a:r>
            <a:endParaRPr lang="en-US" sz="28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752600"/>
            <a:ext cx="5864106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from electrons ….. to non-abelian quasiparticles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 half - filled LL on top of two filled LL’s………. 2</a:t>
            </a:r>
            <a:r>
              <a:rPr lang="en-US" sz="1400" kern="0" dirty="0">
                <a:solidFill>
                  <a:sysClr val="windowText" lastClr="000000"/>
                </a:solidFill>
              </a:rPr>
              <a:t> ½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= 2 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+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½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1400" kern="0" dirty="0">
              <a:solidFill>
                <a:sysClr val="windowText" lastClr="000000"/>
              </a:solidFill>
              <a:latin typeface="+mj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 flux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attachement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……spin polarized CFs </a:t>
            </a: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kern="0" dirty="0">
                <a:solidFill>
                  <a:sysClr val="windowText" lastClr="000000"/>
                </a:solidFill>
                <a:latin typeface="+mj-lt"/>
                <a:cs typeface="+mn-cs"/>
              </a:rPr>
              <a:t>			          </a:t>
            </a:r>
            <a:r>
              <a:rPr kumimoji="0" lang="en-US" sz="140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at zero average magnetic field</a:t>
            </a: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kern="0" dirty="0">
                <a:solidFill>
                  <a:sysClr val="windowText" lastClr="000000"/>
                </a:solidFill>
                <a:latin typeface="+mj-lt"/>
                <a:cs typeface="+mn-cs"/>
              </a:rPr>
              <a:t>			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 CFs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 pair into Cooper pairs</a:t>
            </a: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	</a:t>
            </a:r>
            <a:r>
              <a:rPr lang="en-US" sz="1400" kern="0" dirty="0">
                <a:solidFill>
                  <a:sysClr val="windowText" lastClr="000000"/>
                </a:solidFill>
                <a:latin typeface="+mj-lt"/>
                <a:cs typeface="+mn-cs"/>
              </a:rPr>
              <a:t>	         </a:t>
            </a:r>
            <a:r>
              <a:rPr kumimoji="0" lang="en-US" sz="140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p-wave superconductor</a:t>
            </a: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400" kern="0" baseline="0" dirty="0">
              <a:solidFill>
                <a:sysClr val="windowText" lastClr="000000"/>
              </a:solidFill>
              <a:latin typeface="+mj-lt"/>
              <a:cs typeface="+mn-cs"/>
            </a:endParaRPr>
          </a:p>
          <a:p>
            <a:pPr marL="285750" indent="-285750" algn="l" rtl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 vortices are charged…..</a:t>
            </a:r>
            <a:r>
              <a:rPr kumimoji="0" lang="en-US" sz="140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e</a:t>
            </a:r>
            <a:r>
              <a:rPr kumimoji="0" lang="en-US" sz="1400" i="1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*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=</a:t>
            </a:r>
            <a:r>
              <a:rPr kumimoji="0" lang="en-US" sz="140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e 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/4 + </a:t>
            </a:r>
            <a:r>
              <a:rPr lang="en-US" sz="1400" kern="0" dirty="0">
                <a:solidFill>
                  <a:srgbClr val="FF0000"/>
                </a:solidFill>
              </a:rPr>
              <a:t>Majorana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sz="140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1400" kern="0" baseline="0" dirty="0">
              <a:solidFill>
                <a:sysClr val="windowText" lastClr="000000"/>
              </a:solidFill>
              <a:latin typeface="+mj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400" kern="0" dirty="0">
                <a:solidFill>
                  <a:sysClr val="windowText" lastClr="000000"/>
                </a:solidFill>
                <a:latin typeface="+mj-lt"/>
                <a:cs typeface="+mn-cs"/>
              </a:rPr>
              <a:t> chiral edge modes:  charged + </a:t>
            </a:r>
            <a:r>
              <a:rPr lang="en-US" sz="1400" kern="0" dirty="0">
                <a:solidFill>
                  <a:srgbClr val="FF0000"/>
                </a:solidFill>
                <a:latin typeface="+mj-lt"/>
                <a:cs typeface="+mn-cs"/>
              </a:rPr>
              <a:t>Majorana  </a:t>
            </a:r>
            <a:endParaRPr lang="en-US" sz="1400" kern="0" dirty="0">
              <a:solidFill>
                <a:srgbClr val="0066FF"/>
              </a:solidFill>
              <a:latin typeface="+mj-lt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kern="0" dirty="0">
                <a:solidFill>
                  <a:sysClr val="windowText" lastClr="000000"/>
                </a:solidFill>
                <a:latin typeface="+mj-lt"/>
                <a:cs typeface="+mn-cs"/>
              </a:rPr>
              <a:t> </a:t>
            </a:r>
            <a:endParaRPr kumimoji="0" lang="en-US" sz="140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1400" kern="0" baseline="0" dirty="0">
              <a:solidFill>
                <a:sysClr val="windowText" lastClr="000000"/>
              </a:solidFill>
              <a:latin typeface="+mj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+mn-cs"/>
              </a:rPr>
              <a:t> ground state degeneracy (braiding is non-abelian) 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6400800" y="3227387"/>
            <a:ext cx="1905000" cy="354013"/>
            <a:chOff x="4224" y="926"/>
            <a:chExt cx="1452" cy="432"/>
          </a:xfrm>
        </p:grpSpPr>
        <p:sp>
          <p:nvSpPr>
            <p:cNvPr id="9" name="Line 3"/>
            <p:cNvSpPr>
              <a:spLocks noChangeShapeType="1"/>
            </p:cNvSpPr>
            <p:nvPr/>
          </p:nvSpPr>
          <p:spPr bwMode="auto">
            <a:xfrm flipV="1">
              <a:off x="4272" y="926"/>
              <a:ext cx="0" cy="28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5064" y="1010"/>
              <a:ext cx="612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ahoma" pitchFamily="34" charset="0"/>
                  <a:cs typeface="+mn-cs"/>
                  <a:sym typeface="Symbol" panose="05050102010706020507" pitchFamily="18" charset="2"/>
                </a:rPr>
                <a:t></a:t>
              </a:r>
              <a:r>
                <a:rPr kumimoji="0" lang="en-US" alt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B</a:t>
              </a:r>
              <a:r>
                <a:rPr kumimoji="0" lang="en-US" altLang="en-US" sz="1200" b="0" u="none" strike="noStrike" kern="0" cap="none" spc="0" normalizeH="0" baseline="-2500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1/2</a:t>
              </a:r>
              <a:r>
                <a:rPr kumimoji="0" lang="en-US" alt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 </a:t>
              </a:r>
              <a:r>
                <a:rPr kumimoji="0" lang="en-US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=0</a:t>
              </a:r>
              <a:endParaRPr kumimoji="0" lang="en-US" alt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V="1">
              <a:off x="4368" y="926"/>
              <a:ext cx="0" cy="28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4848" y="926"/>
              <a:ext cx="0" cy="28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4944" y="926"/>
              <a:ext cx="0" cy="28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4224" y="116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117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4800" y="116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117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80880" y="3818204"/>
            <a:ext cx="1491520" cy="677596"/>
            <a:chOff x="6814280" y="4287632"/>
            <a:chExt cx="1491520" cy="677596"/>
          </a:xfrm>
        </p:grpSpPr>
        <p:grpSp>
          <p:nvGrpSpPr>
            <p:cNvPr id="16" name="Group 19"/>
            <p:cNvGrpSpPr>
              <a:grpSpLocks/>
            </p:cNvGrpSpPr>
            <p:nvPr/>
          </p:nvGrpSpPr>
          <p:grpSpPr bwMode="auto">
            <a:xfrm>
              <a:off x="6814280" y="4287632"/>
              <a:ext cx="1491520" cy="660400"/>
              <a:chOff x="3312" y="1584"/>
              <a:chExt cx="1488" cy="720"/>
            </a:xfrm>
          </p:grpSpPr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 flipV="1">
                <a:off x="3744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 flipV="1">
                <a:off x="3840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flipV="1">
                <a:off x="4320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 flipV="1">
                <a:off x="4416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Oval 24"/>
              <p:cNvSpPr>
                <a:spLocks noChangeArrowheads="1"/>
              </p:cNvSpPr>
              <p:nvPr/>
            </p:nvSpPr>
            <p:spPr bwMode="auto">
              <a:xfrm>
                <a:off x="3696" y="1920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25"/>
              <p:cNvSpPr>
                <a:spLocks noChangeArrowheads="1"/>
              </p:cNvSpPr>
              <p:nvPr/>
            </p:nvSpPr>
            <p:spPr bwMode="auto">
              <a:xfrm>
                <a:off x="4272" y="1920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Oval 26"/>
              <p:cNvSpPr>
                <a:spLocks noChangeArrowheads="1"/>
              </p:cNvSpPr>
              <p:nvPr/>
            </p:nvSpPr>
            <p:spPr bwMode="auto">
              <a:xfrm>
                <a:off x="3312" y="1584"/>
                <a:ext cx="1488" cy="7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161151" y="4703618"/>
              <a:ext cx="9076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Cooper</a:t>
              </a:r>
              <a:r>
                <a:rPr kumimoji="0" lang="en-US" sz="1100" i="0" u="none" strike="noStrike" kern="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 pair</a:t>
              </a:r>
              <a:endPara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7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">
            <a:extLst>
              <a:ext uri="{FF2B5EF4-FFF2-40B4-BE49-F238E27FC236}">
                <a16:creationId xmlns:a16="http://schemas.microsoft.com/office/drawing/2014/main" id="{3C3C33FB-5CE3-44A9-8E23-9BC64D20D2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7518" y="1697634"/>
          <a:ext cx="2302618" cy="2903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039840" imgH="3849120" progId="Origin50.Graph">
                  <p:embed/>
                </p:oleObj>
              </mc:Choice>
              <mc:Fallback>
                <p:oleObj name="Graph" r:id="rId3" imgW="3039840" imgH="3849120" progId="Origin50.Graph">
                  <p:embed/>
                  <p:pic>
                    <p:nvPicPr>
                      <p:cNvPr id="24" name="Object 2">
                        <a:extLst>
                          <a:ext uri="{FF2B5EF4-FFF2-40B4-BE49-F238E27FC236}">
                            <a16:creationId xmlns:a16="http://schemas.microsoft.com/office/drawing/2014/main" id="{3C3C33FB-5CE3-44A9-8E23-9BC64D20D2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518" y="1697634"/>
                        <a:ext cx="2302618" cy="2903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">
            <a:extLst>
              <a:ext uri="{FF2B5EF4-FFF2-40B4-BE49-F238E27FC236}">
                <a16:creationId xmlns:a16="http://schemas.microsoft.com/office/drawing/2014/main" id="{49EFC22C-920E-4664-99D0-396FC7B254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7858" y="1697634"/>
          <a:ext cx="2532278" cy="3002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343680" imgH="3981600" progId="Origin50.Graph">
                  <p:embed/>
                </p:oleObj>
              </mc:Choice>
              <mc:Fallback>
                <p:oleObj name="Graph" r:id="rId5" imgW="3343680" imgH="3981600" progId="Origin50.Graph">
                  <p:embed/>
                  <p:pic>
                    <p:nvPicPr>
                      <p:cNvPr id="25" name="Object 3">
                        <a:extLst>
                          <a:ext uri="{FF2B5EF4-FFF2-40B4-BE49-F238E27FC236}">
                            <a16:creationId xmlns:a16="http://schemas.microsoft.com/office/drawing/2014/main" id="{49EFC22C-920E-4664-99D0-396FC7B254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858" y="1697634"/>
                        <a:ext cx="2532278" cy="3002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57" y="391196"/>
            <a:ext cx="509210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fractional charges in </a:t>
            </a:r>
            <a:r>
              <a:rPr lang="en-US" sz="2700" b="1" dirty="0">
                <a:solidFill>
                  <a:srgbClr val="FF0000"/>
                </a:solidFill>
              </a:rPr>
              <a:t>higher fillings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1406" y="2042179"/>
            <a:ext cx="581577" cy="24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3240207" y="2019319"/>
            <a:ext cx="5989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sym typeface="Symbol" panose="05050102010706020507" pitchFamily="18" charset="2"/>
              </a:rPr>
              <a:t>=2/5</a:t>
            </a:r>
            <a:endParaRPr lang="en-US" sz="135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297924" y="2152025"/>
            <a:ext cx="2938520" cy="2275579"/>
            <a:chOff x="7871592" y="2499517"/>
            <a:chExt cx="3918026" cy="3034105"/>
          </a:xfrm>
        </p:grpSpPr>
        <p:grpSp>
          <p:nvGrpSpPr>
            <p:cNvPr id="9" name="Group 8"/>
            <p:cNvGrpSpPr/>
            <p:nvPr/>
          </p:nvGrpSpPr>
          <p:grpSpPr>
            <a:xfrm>
              <a:off x="7871592" y="2499517"/>
              <a:ext cx="3918026" cy="3034105"/>
              <a:chOff x="7871592" y="2499517"/>
              <a:chExt cx="3918026" cy="3034105"/>
            </a:xfrm>
          </p:grpSpPr>
          <p:graphicFrame>
            <p:nvGraphicFramePr>
              <p:cNvPr id="27" name="Object 4">
                <a:extLst>
                  <a:ext uri="{FF2B5EF4-FFF2-40B4-BE49-F238E27FC236}">
                    <a16:creationId xmlns:a16="http://schemas.microsoft.com/office/drawing/2014/main" id="{89F8C898-8D54-4A5E-B8D2-1956F3094BC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871592" y="2499517"/>
              <a:ext cx="3918026" cy="30341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7" imgW="4001760" imgH="3097440" progId="Origin50.Graph">
                      <p:embed/>
                    </p:oleObj>
                  </mc:Choice>
                  <mc:Fallback>
                    <p:oleObj name="Graph" r:id="rId7" imgW="4001760" imgH="3097440" progId="Origin50.Graph">
                      <p:embed/>
                      <p:pic>
                        <p:nvPicPr>
                          <p:cNvPr id="27" name="Object 4">
                            <a:extLst>
                              <a:ext uri="{FF2B5EF4-FFF2-40B4-BE49-F238E27FC236}">
                                <a16:creationId xmlns:a16="http://schemas.microsoft.com/office/drawing/2014/main" id="{89F8C898-8D54-4A5E-B8D2-1956F3094BC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71592" y="2499517"/>
                            <a:ext cx="3918026" cy="30341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" name="Group 6"/>
              <p:cNvGrpSpPr/>
              <p:nvPr/>
            </p:nvGrpSpPr>
            <p:grpSpPr>
              <a:xfrm>
                <a:off x="7962900" y="2790825"/>
                <a:ext cx="3180130" cy="2066925"/>
                <a:chOff x="7962900" y="2790825"/>
                <a:chExt cx="3180130" cy="2066925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0344454" y="2938272"/>
                  <a:ext cx="79857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>
                      <a:solidFill>
                        <a:srgbClr val="FF0000"/>
                      </a:solidFill>
                      <a:sym typeface="Symbol" panose="05050102010706020507" pitchFamily="18" charset="2"/>
                    </a:rPr>
                    <a:t>=2/5</a:t>
                  </a:r>
                  <a:endParaRPr lang="en-US" sz="135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7962900" y="2790825"/>
                  <a:ext cx="400050" cy="20669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15" name="Group 14"/>
            <p:cNvGrpSpPr/>
            <p:nvPr/>
          </p:nvGrpSpPr>
          <p:grpSpPr>
            <a:xfrm>
              <a:off x="8362950" y="2630948"/>
              <a:ext cx="2970580" cy="2474452"/>
              <a:chOff x="8362950" y="2630948"/>
              <a:chExt cx="2970580" cy="247445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362950" y="2630948"/>
                <a:ext cx="333375" cy="24744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0060870" y="4224845"/>
                <a:ext cx="127266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srgbClr val="FF0000"/>
                    </a:solidFill>
                  </a:rPr>
                  <a:t>F=</a:t>
                </a:r>
                <a:r>
                  <a:rPr lang="en-US" sz="1350" i="1" dirty="0">
                    <a:solidFill>
                      <a:srgbClr val="FF0000"/>
                    </a:solidFill>
                  </a:rPr>
                  <a:t>e</a:t>
                </a:r>
                <a:r>
                  <a:rPr lang="en-US" sz="1350" dirty="0">
                    <a:solidFill>
                      <a:srgbClr val="FF0000"/>
                    </a:solidFill>
                  </a:rPr>
                  <a:t>*=</a:t>
                </a:r>
                <a:r>
                  <a:rPr lang="en-US" sz="1350" i="1" dirty="0">
                    <a:solidFill>
                      <a:srgbClr val="FF0000"/>
                    </a:solidFill>
                  </a:rPr>
                  <a:t>e</a:t>
                </a:r>
                <a:r>
                  <a:rPr lang="en-US" sz="1350" dirty="0">
                    <a:solidFill>
                      <a:srgbClr val="FF0000"/>
                    </a:solidFill>
                  </a:rPr>
                  <a:t>/5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275833" y="3224720"/>
                <a:ext cx="960592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>
                    <a:solidFill>
                      <a:srgbClr val="0070C0"/>
                    </a:solidFill>
                  </a:rPr>
                  <a:t>F=2/5</a:t>
                </a: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3278459" y="5164991"/>
            <a:ext cx="284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Fano </a:t>
            </a:r>
            <a:r>
              <a:rPr lang="en-US" sz="2400" b="1" dirty="0">
                <a:solidFill>
                  <a:schemeClr val="accent1"/>
                </a:solidFill>
                <a:sym typeface="Symbol" panose="05050102010706020507" pitchFamily="18" charset="2"/>
              </a:rPr>
              <a:t>=</a:t>
            </a:r>
            <a:r>
              <a:rPr lang="en-US" sz="2400" b="1" dirty="0">
                <a:solidFill>
                  <a:schemeClr val="accent1"/>
                </a:solidFill>
              </a:rPr>
              <a:t> filling = 2/5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48EB4-743B-E8F2-0ACB-76CF9C826647}"/>
              </a:ext>
            </a:extLst>
          </p:cNvPr>
          <p:cNvSpPr txBox="1"/>
          <p:nvPr/>
        </p:nvSpPr>
        <p:spPr>
          <a:xfrm>
            <a:off x="2752725" y="5680602"/>
            <a:ext cx="399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fundamental (elementary) charge </a:t>
            </a:r>
            <a:r>
              <a:rPr lang="en-US" b="1" i="1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FF0000"/>
                </a:solidFill>
              </a:rPr>
              <a:t>/5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9AE17-509C-8931-C219-42491E62179E}"/>
              </a:ext>
            </a:extLst>
          </p:cNvPr>
          <p:cNvSpPr txBox="1"/>
          <p:nvPr/>
        </p:nvSpPr>
        <p:spPr>
          <a:xfrm>
            <a:off x="556592" y="6049934"/>
            <a:ext cx="1593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Chung, </a:t>
            </a:r>
            <a:r>
              <a:rPr lang="en-US" sz="1600" b="1" dirty="0" err="1"/>
              <a:t>PRL</a:t>
            </a:r>
            <a:r>
              <a:rPr lang="en-US" sz="1600" dirty="0"/>
              <a:t> 2003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8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19" grpId="0"/>
      <p:bldP spid="1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53997" y="1349709"/>
          <a:ext cx="2933935" cy="4159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1258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r>
                        <a:rPr lang="en-US" sz="1000" b="0" dirty="0">
                          <a:solidFill>
                            <a:srgbClr val="5B9BD5"/>
                          </a:solidFill>
                        </a:rPr>
                        <a:t>331</a:t>
                      </a: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4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036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K =8</a:t>
                      </a: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3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113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2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258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Anti-331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1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042244" y="1561425"/>
            <a:ext cx="863628" cy="613315"/>
            <a:chOff x="1271878" y="1047880"/>
            <a:chExt cx="1143000" cy="811715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271878" y="1047880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271878" y="1303384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271878" y="1537932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288547" y="1675640"/>
              <a:ext cx="1126331" cy="183955"/>
              <a:chOff x="3449947" y="3639027"/>
              <a:chExt cx="2718947" cy="361024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3054746" y="2702255"/>
            <a:ext cx="863627" cy="370273"/>
            <a:chOff x="1288547" y="2479695"/>
            <a:chExt cx="1143000" cy="49005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288547" y="2479695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288547" y="2735199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88547" y="2969747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54722" y="4602656"/>
            <a:ext cx="867006" cy="807544"/>
            <a:chOff x="1288547" y="3634552"/>
            <a:chExt cx="1147472" cy="1068775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293019" y="3634552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293019" y="3890056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293019" y="4124604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 rot="10800000">
              <a:off x="1288547" y="4254653"/>
              <a:ext cx="1126331" cy="183955"/>
              <a:chOff x="3449947" y="3639027"/>
              <a:chExt cx="2718947" cy="361024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10800000">
              <a:off x="1288547" y="4519372"/>
              <a:ext cx="1126331" cy="183955"/>
              <a:chOff x="3449947" y="3639027"/>
              <a:chExt cx="2718947" cy="361024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/>
          <p:cNvGrpSpPr/>
          <p:nvPr/>
        </p:nvGrpSpPr>
        <p:grpSpPr>
          <a:xfrm>
            <a:off x="3042218" y="3627921"/>
            <a:ext cx="867007" cy="607529"/>
            <a:chOff x="1262934" y="5412832"/>
            <a:chExt cx="1147472" cy="804056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267406" y="5412832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267406" y="5668336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267406" y="5902884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 rot="10800000">
              <a:off x="1262934" y="6032933"/>
              <a:ext cx="1126331" cy="183955"/>
              <a:chOff x="3449947" y="3639027"/>
              <a:chExt cx="2718947" cy="361024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5232400" y="914400"/>
          <a:ext cx="3612843" cy="5292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5547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SU(2)</a:t>
                      </a:r>
                      <a:r>
                        <a:rPr lang="en-US" sz="1000" baseline="-25000" dirty="0">
                          <a:solidFill>
                            <a:srgbClr val="5B9BD5"/>
                          </a:solidFill>
                        </a:rPr>
                        <a:t>2</a:t>
                      </a:r>
                      <a:r>
                        <a:rPr lang="en-US" sz="1000" baseline="0" dirty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100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4.5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4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Pfaffian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FF0000"/>
                          </a:solidFill>
                        </a:rPr>
                        <a:t> = 3.5</a:t>
                      </a:r>
                      <a:endParaRPr lang="en-US" sz="1000" b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</a:rPr>
                        <a:t>     PH - Pfaffian</a:t>
                      </a: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2.5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 - Pfaffian</a:t>
                      </a: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1.5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Anti - SU(2)</a:t>
                      </a:r>
                      <a:r>
                        <a:rPr lang="en-US" sz="1000" baseline="-25000" dirty="0">
                          <a:solidFill>
                            <a:srgbClr val="5B9BD5"/>
                          </a:solidFill>
                        </a:rPr>
                        <a:t>2</a:t>
                      </a:r>
                      <a:r>
                        <a:rPr lang="en-US" sz="1000" baseline="0" dirty="0">
                          <a:solidFill>
                            <a:srgbClr val="5B9BD5"/>
                          </a:solidFill>
                        </a:rPr>
                        <a:t> </a:t>
                      </a: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0.5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6617158" y="2224580"/>
            <a:ext cx="863628" cy="518620"/>
            <a:chOff x="7463128" y="733425"/>
            <a:chExt cx="1143000" cy="686386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7463128" y="733425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463128" y="988929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463128" y="1223477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463128" y="1419811"/>
              <a:ext cx="1143000" cy="0"/>
            </a:xfrm>
            <a:prstGeom prst="straightConnector1">
              <a:avLst/>
            </a:prstGeom>
            <a:ln w="25400" cmpd="sng"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98405" y="3124200"/>
            <a:ext cx="863628" cy="518620"/>
            <a:chOff x="7463128" y="5507179"/>
            <a:chExt cx="1143000" cy="686386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7463128" y="5507179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463128" y="5762683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463128" y="5997231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463128" y="6193565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617159" y="1112703"/>
            <a:ext cx="863628" cy="697047"/>
            <a:chOff x="5548603" y="2250009"/>
            <a:chExt cx="1143000" cy="922532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5548603" y="2250009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548603" y="2505513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548603" y="2740061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5565272" y="2877769"/>
              <a:ext cx="1126331" cy="183955"/>
              <a:chOff x="3449947" y="3639027"/>
              <a:chExt cx="2718947" cy="361024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Arrow Connector 52"/>
            <p:cNvCxnSpPr/>
            <p:nvPr/>
          </p:nvCxnSpPr>
          <p:spPr>
            <a:xfrm>
              <a:off x="5548603" y="3172541"/>
              <a:ext cx="1143000" cy="0"/>
            </a:xfrm>
            <a:prstGeom prst="straightConnector1">
              <a:avLst/>
            </a:prstGeom>
            <a:ln w="25400" cmpd="sng"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610816" y="4111105"/>
            <a:ext cx="876222" cy="689495"/>
            <a:chOff x="5548603" y="3706478"/>
            <a:chExt cx="1159669" cy="912539"/>
          </a:xfrm>
        </p:grpSpPr>
        <p:cxnSp>
          <p:nvCxnSpPr>
            <p:cNvPr id="57" name="Straight Arrow Connector 56"/>
            <p:cNvCxnSpPr/>
            <p:nvPr/>
          </p:nvCxnSpPr>
          <p:spPr>
            <a:xfrm>
              <a:off x="5553075" y="3706478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5553075" y="3961982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5553075" y="4196530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 rot="10800000">
              <a:off x="5548603" y="4326579"/>
              <a:ext cx="1126331" cy="183955"/>
              <a:chOff x="3449947" y="3639027"/>
              <a:chExt cx="2718947" cy="361024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/>
            <p:nvPr/>
          </p:nvCxnSpPr>
          <p:spPr>
            <a:xfrm>
              <a:off x="5565272" y="4619017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6610882" y="5150011"/>
            <a:ext cx="867007" cy="869789"/>
            <a:chOff x="5565272" y="5053014"/>
            <a:chExt cx="1147472" cy="1163874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5569744" y="5053014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569744" y="5308518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5569744" y="5543066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0800000">
              <a:off x="5565272" y="5673115"/>
              <a:ext cx="1126331" cy="183955"/>
              <a:chOff x="3449947" y="3639027"/>
              <a:chExt cx="2718947" cy="361024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 rot="10800000">
              <a:off x="5565272" y="5937834"/>
              <a:ext cx="1126331" cy="183955"/>
              <a:chOff x="3449947" y="3639027"/>
              <a:chExt cx="2718947" cy="361024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Arrow Connector 69"/>
            <p:cNvCxnSpPr/>
            <p:nvPr/>
          </p:nvCxnSpPr>
          <p:spPr>
            <a:xfrm>
              <a:off x="5565272" y="6216888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flipV="1">
            <a:off x="623750" y="2647151"/>
            <a:ext cx="850365" cy="1"/>
          </a:xfrm>
          <a:prstGeom prst="straightConnector1">
            <a:avLst/>
          </a:prstGeom>
          <a:ln w="63500" cmpd="dbl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36252" y="3186685"/>
            <a:ext cx="850365" cy="1"/>
          </a:xfrm>
          <a:prstGeom prst="straightConnector1">
            <a:avLst/>
          </a:prstGeom>
          <a:ln w="25400" cmpd="sng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623086" y="3724648"/>
            <a:ext cx="851030" cy="138992"/>
            <a:chOff x="3449947" y="3639027"/>
            <a:chExt cx="2718947" cy="361024"/>
          </a:xfrm>
        </p:grpSpPr>
        <p:sp>
          <p:nvSpPr>
            <p:cNvPr id="79" name="Freeform 78"/>
            <p:cNvSpPr/>
            <p:nvPr/>
          </p:nvSpPr>
          <p:spPr>
            <a:xfrm>
              <a:off x="3449947" y="3639027"/>
              <a:ext cx="2502761" cy="361024"/>
            </a:xfrm>
            <a:custGeom>
              <a:avLst/>
              <a:gdLst>
                <a:gd name="connsiteX0" fmla="*/ 0 w 2502761"/>
                <a:gd name="connsiteY0" fmla="*/ 200724 h 361024"/>
                <a:gd name="connsiteX1" fmla="*/ 131150 w 2502761"/>
                <a:gd name="connsiteY1" fmla="*/ 4000 h 361024"/>
                <a:gd name="connsiteX2" fmla="*/ 367946 w 2502761"/>
                <a:gd name="connsiteY2" fmla="*/ 361017 h 361024"/>
                <a:gd name="connsiteX3" fmla="*/ 575599 w 2502761"/>
                <a:gd name="connsiteY3" fmla="*/ 14930 h 361024"/>
                <a:gd name="connsiteX4" fmla="*/ 808753 w 2502761"/>
                <a:gd name="connsiteY4" fmla="*/ 361017 h 361024"/>
                <a:gd name="connsiteX5" fmla="*/ 1034620 w 2502761"/>
                <a:gd name="connsiteY5" fmla="*/ 4000 h 361024"/>
                <a:gd name="connsiteX6" fmla="*/ 1256845 w 2502761"/>
                <a:gd name="connsiteY6" fmla="*/ 357374 h 361024"/>
                <a:gd name="connsiteX7" fmla="*/ 1486356 w 2502761"/>
                <a:gd name="connsiteY7" fmla="*/ 4000 h 361024"/>
                <a:gd name="connsiteX8" fmla="*/ 1715867 w 2502761"/>
                <a:gd name="connsiteY8" fmla="*/ 353731 h 361024"/>
                <a:gd name="connsiteX9" fmla="*/ 1934448 w 2502761"/>
                <a:gd name="connsiteY9" fmla="*/ 4000 h 361024"/>
                <a:gd name="connsiteX10" fmla="*/ 2163959 w 2502761"/>
                <a:gd name="connsiteY10" fmla="*/ 357374 h 361024"/>
                <a:gd name="connsiteX11" fmla="*/ 2386184 w 2502761"/>
                <a:gd name="connsiteY11" fmla="*/ 4000 h 361024"/>
                <a:gd name="connsiteX12" fmla="*/ 2502761 w 2502761"/>
                <a:gd name="connsiteY12" fmla="*/ 186152 h 3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2761" h="361024">
                  <a:moveTo>
                    <a:pt x="0" y="200724"/>
                  </a:moveTo>
                  <a:cubicBezTo>
                    <a:pt x="34913" y="89004"/>
                    <a:pt x="69826" y="-22715"/>
                    <a:pt x="131150" y="4000"/>
                  </a:cubicBezTo>
                  <a:cubicBezTo>
                    <a:pt x="192474" y="30715"/>
                    <a:pt x="293871" y="359195"/>
                    <a:pt x="367946" y="361017"/>
                  </a:cubicBezTo>
                  <a:cubicBezTo>
                    <a:pt x="442021" y="362839"/>
                    <a:pt x="502131" y="14930"/>
                    <a:pt x="575599" y="14930"/>
                  </a:cubicBezTo>
                  <a:cubicBezTo>
                    <a:pt x="649067" y="14930"/>
                    <a:pt x="732250" y="362839"/>
                    <a:pt x="808753" y="361017"/>
                  </a:cubicBezTo>
                  <a:cubicBezTo>
                    <a:pt x="885256" y="359195"/>
                    <a:pt x="959938" y="4607"/>
                    <a:pt x="1034620" y="4000"/>
                  </a:cubicBezTo>
                  <a:cubicBezTo>
                    <a:pt x="1109302" y="3393"/>
                    <a:pt x="1181556" y="357374"/>
                    <a:pt x="1256845" y="357374"/>
                  </a:cubicBezTo>
                  <a:cubicBezTo>
                    <a:pt x="1332134" y="357374"/>
                    <a:pt x="1409852" y="4607"/>
                    <a:pt x="1486356" y="4000"/>
                  </a:cubicBezTo>
                  <a:cubicBezTo>
                    <a:pt x="1562860" y="3393"/>
                    <a:pt x="1641185" y="353731"/>
                    <a:pt x="1715867" y="353731"/>
                  </a:cubicBezTo>
                  <a:cubicBezTo>
                    <a:pt x="1790549" y="353731"/>
                    <a:pt x="1859766" y="3393"/>
                    <a:pt x="1934448" y="4000"/>
                  </a:cubicBezTo>
                  <a:cubicBezTo>
                    <a:pt x="2009130" y="4607"/>
                    <a:pt x="2088670" y="357374"/>
                    <a:pt x="2163959" y="357374"/>
                  </a:cubicBezTo>
                  <a:cubicBezTo>
                    <a:pt x="2239248" y="357374"/>
                    <a:pt x="2329717" y="32537"/>
                    <a:pt x="2386184" y="4000"/>
                  </a:cubicBezTo>
                  <a:cubicBezTo>
                    <a:pt x="2442651" y="-24537"/>
                    <a:pt x="2485153" y="155186"/>
                    <a:pt x="2502761" y="186152"/>
                  </a:cubicBezTo>
                </a:path>
              </a:pathLst>
            </a:custGeom>
            <a:noFill/>
            <a:ln w="2540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5910508" y="3814484"/>
              <a:ext cx="258386" cy="10105"/>
            </a:xfrm>
            <a:prstGeom prst="straightConnector1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/>
          <p:cNvCxnSpPr/>
          <p:nvPr/>
        </p:nvCxnSpPr>
        <p:spPr>
          <a:xfrm flipV="1">
            <a:off x="636252" y="4394172"/>
            <a:ext cx="850365" cy="1"/>
          </a:xfrm>
          <a:prstGeom prst="straightConnector1">
            <a:avLst/>
          </a:prstGeom>
          <a:ln w="25400" cmpd="sng"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61229" y="2307267"/>
            <a:ext cx="1203704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integer, 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9286" y="2866775"/>
            <a:ext cx="1382703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fraction,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/4,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18286" y="3395124"/>
            <a:ext cx="1217980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neutral, 0,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79037" y="4064646"/>
            <a:ext cx="1497363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Majorana, 0,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4792" y="27356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abelian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324600" y="27356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- abelian</a:t>
            </a:r>
          </a:p>
        </p:txBody>
      </p:sp>
      <p:sp>
        <p:nvSpPr>
          <p:cNvPr id="88" name="Oval 87"/>
          <p:cNvSpPr/>
          <p:nvPr/>
        </p:nvSpPr>
        <p:spPr>
          <a:xfrm>
            <a:off x="723544" y="5974766"/>
            <a:ext cx="196082" cy="166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09492" y="5446940"/>
            <a:ext cx="1224186" cy="2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 neutral</a:t>
            </a:r>
          </a:p>
        </p:txBody>
      </p:sp>
      <p:sp>
        <p:nvSpPr>
          <p:cNvPr id="90" name="Oval 89"/>
          <p:cNvSpPr/>
          <p:nvPr/>
        </p:nvSpPr>
        <p:spPr>
          <a:xfrm>
            <a:off x="5715000" y="4633692"/>
            <a:ext cx="196082" cy="166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5718944" y="3581400"/>
            <a:ext cx="196082" cy="166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5742682" y="5794617"/>
            <a:ext cx="196082" cy="166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395054" y="5123004"/>
            <a:ext cx="196082" cy="166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405940" y="4082505"/>
            <a:ext cx="196082" cy="166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81000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2249031"/>
            <a:ext cx="396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ysClr val="windowText" lastClr="000000"/>
                </a:solidFill>
                <a:latin typeface="Tahoma"/>
                <a:cs typeface="Tahoma"/>
              </a:rPr>
              <a:t>three thermal cycling 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lang="en-US" sz="20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ysClr val="windowText" lastClr="000000"/>
                </a:solidFill>
                <a:latin typeface="Tahoma"/>
                <a:cs typeface="Tahoma"/>
              </a:rPr>
              <a:t>17 measurements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lang="en-US" sz="20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ysClr val="windowText" lastClr="000000"/>
                </a:solidFill>
                <a:latin typeface="Tahoma"/>
                <a:cs typeface="Tahoma"/>
              </a:rPr>
              <a:t>different temperatures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lang="en-US" sz="20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ysClr val="windowText" lastClr="000000"/>
                </a:solidFill>
                <a:latin typeface="Tahoma"/>
                <a:cs typeface="Tahoma"/>
              </a:rPr>
              <a:t>three location of the 5/2 plateau</a:t>
            </a:r>
          </a:p>
        </p:txBody>
      </p:sp>
    </p:spTree>
    <p:extLst>
      <p:ext uri="{BB962C8B-B14F-4D97-AF65-F5344CB8AC3E}">
        <p14:creationId xmlns:p14="http://schemas.microsoft.com/office/powerpoint/2010/main" val="41697727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" y="0"/>
            <a:ext cx="89601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1194708"/>
            <a:ext cx="1223282" cy="381000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3844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6" y="0"/>
            <a:ext cx="89601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3352800"/>
            <a:ext cx="1600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598405" y="3443780"/>
            <a:ext cx="863628" cy="518620"/>
            <a:chOff x="7463128" y="5507179"/>
            <a:chExt cx="1143000" cy="686386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7463128" y="5507179"/>
              <a:ext cx="1143000" cy="0"/>
            </a:xfrm>
            <a:prstGeom prst="straightConnector1">
              <a:avLst/>
            </a:prstGeom>
            <a:noFill/>
            <a:ln w="63500" cap="flat" cmpd="dbl" algn="ctr">
              <a:solidFill>
                <a:srgbClr val="5B9BD5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>
            <a:xfrm>
              <a:off x="7463128" y="5762683"/>
              <a:ext cx="1143000" cy="3888"/>
            </a:xfrm>
            <a:prstGeom prst="straightConnector1">
              <a:avLst/>
            </a:prstGeom>
            <a:noFill/>
            <a:ln w="63500" cap="flat" cmpd="dbl" algn="ctr">
              <a:solidFill>
                <a:srgbClr val="5B9BD5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7463128" y="5997231"/>
              <a:ext cx="1143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5B9BD5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7463128" y="6193565"/>
              <a:ext cx="1143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5B9BD5"/>
              </a:solidFill>
              <a:prstDash val="sysDash"/>
              <a:miter lim="800000"/>
              <a:headEnd type="stealth"/>
              <a:tailEnd type="none"/>
            </a:ln>
            <a:effectLst/>
          </p:spPr>
        </p:cxnSp>
      </p:grpSp>
      <p:sp>
        <p:nvSpPr>
          <p:cNvPr id="11" name="Rounded Rectangle 10"/>
          <p:cNvSpPr/>
          <p:nvPr/>
        </p:nvSpPr>
        <p:spPr>
          <a:xfrm>
            <a:off x="2971800" y="1701800"/>
            <a:ext cx="1295400" cy="508000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19400" y="1701800"/>
            <a:ext cx="1447800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962400" y="628650"/>
            <a:ext cx="1828800" cy="1149350"/>
          </a:xfrm>
          <a:prstGeom prst="roundRect">
            <a:avLst/>
          </a:prstGeom>
          <a:solidFill>
            <a:schemeClr val="bg1">
              <a:lumMod val="75000"/>
              <a:alpha val="3000"/>
            </a:schemeClr>
          </a:solidFill>
          <a:ln>
            <a:noFill/>
          </a:ln>
          <a:effectLst>
            <a:glow rad="190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85833" y="1905000"/>
            <a:ext cx="408156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conductance determination </a:t>
            </a:r>
            <a:r>
              <a:rPr lang="en-US" sz="1400" i="1" dirty="0">
                <a:solidFill>
                  <a:srgbClr val="FF0000"/>
                </a:solidFill>
              </a:rPr>
              <a:t>via</a:t>
            </a:r>
            <a:endParaRPr lang="en-US" i="1" dirty="0">
              <a:solidFill>
                <a:srgbClr val="FF0000"/>
              </a:solidFill>
            </a:endParaRPr>
          </a:p>
          <a:p>
            <a:pPr algn="ctr" rtl="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‘subtraction procedure</a:t>
            </a:r>
          </a:p>
          <a:p>
            <a:pPr algn="ctr" rtl="0"/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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= 4 - 2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1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06566" y="2901950"/>
            <a:ext cx="1568669" cy="533400"/>
          </a:xfrm>
          <a:prstGeom prst="roundRect">
            <a:avLst/>
          </a:prstGeom>
          <a:solidFill>
            <a:schemeClr val="accent1">
              <a:alpha val="16000"/>
            </a:schemeClr>
          </a:solidFill>
          <a:ln>
            <a:noFill/>
          </a:ln>
          <a:effectLst>
            <a:glow rad="190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07579" y="1905000"/>
            <a:ext cx="3337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conductance determination </a:t>
            </a:r>
            <a:r>
              <a:rPr lang="en-US" sz="1400" i="1" dirty="0">
                <a:solidFill>
                  <a:srgbClr val="FF0000"/>
                </a:solidFill>
              </a:rPr>
              <a:t>with</a:t>
            </a:r>
            <a:endParaRPr lang="en-US" i="1" dirty="0">
              <a:solidFill>
                <a:srgbClr val="FF0000"/>
              </a:solidFill>
            </a:endParaRPr>
          </a:p>
          <a:p>
            <a:pPr algn="ctr" rtl="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phonons contribution</a:t>
            </a:r>
          </a:p>
        </p:txBody>
      </p:sp>
    </p:spTree>
    <p:extLst>
      <p:ext uri="{BB962C8B-B14F-4D97-AF65-F5344CB8AC3E}">
        <p14:creationId xmlns:p14="http://schemas.microsoft.com/office/powerpoint/2010/main" val="8426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3" y="1347"/>
            <a:ext cx="895191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40903" y="1403908"/>
            <a:ext cx="1864492" cy="3553480"/>
            <a:chOff x="201863" y="1403908"/>
            <a:chExt cx="1864492" cy="3553480"/>
          </a:xfrm>
        </p:grpSpPr>
        <p:sp>
          <p:nvSpPr>
            <p:cNvPr id="27" name="Rectangle 26"/>
            <p:cNvSpPr/>
            <p:nvPr/>
          </p:nvSpPr>
          <p:spPr>
            <a:xfrm>
              <a:off x="241960" y="4680389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5B9BD5"/>
                  </a:solidFill>
                </a:rPr>
                <a:t>Anti - SU(2)</a:t>
              </a:r>
              <a:r>
                <a:rPr lang="en-US" sz="1200" b="1" baseline="-25000" dirty="0">
                  <a:solidFill>
                    <a:srgbClr val="5B9BD5"/>
                  </a:solidFill>
                </a:rPr>
                <a:t>2</a:t>
              </a:r>
              <a:r>
                <a:rPr lang="en-US" sz="1200" b="1" dirty="0">
                  <a:solidFill>
                    <a:srgbClr val="5B9BD5"/>
                  </a:solidFill>
                </a:rPr>
                <a:t> 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755735" y="4842448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731004" y="2785688"/>
              <a:ext cx="609600" cy="811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1863" y="3863129"/>
              <a:ext cx="12298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5B9BD5"/>
                  </a:solidFill>
                </a:rPr>
                <a:t>Anti - Pfaffian 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760786" y="4018208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412531" y="2221168"/>
              <a:ext cx="7922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5B9BD5"/>
                  </a:solidFill>
                </a:rPr>
                <a:t>Pfaffian 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760395" y="2376247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66590" y="1403908"/>
              <a:ext cx="6864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5B9BD5"/>
                  </a:solidFill>
                </a:rPr>
                <a:t>SU(2)</a:t>
              </a:r>
              <a:r>
                <a:rPr lang="en-US" sz="1200" b="1" baseline="-25000" dirty="0">
                  <a:solidFill>
                    <a:srgbClr val="5B9BD5"/>
                  </a:solidFill>
                </a:rPr>
                <a:t>2</a:t>
              </a:r>
              <a:r>
                <a:rPr lang="en-US" sz="1200" b="1" dirty="0">
                  <a:solidFill>
                    <a:srgbClr val="5B9BD5"/>
                  </a:solidFill>
                </a:rPr>
                <a:t> 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761555" y="1558987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259804" y="3032028"/>
              <a:ext cx="10999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0000"/>
                  </a:solidFill>
                </a:rPr>
                <a:t>PH - Pfaffian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761555" y="3187737"/>
              <a:ext cx="304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1999575" y="2785688"/>
            <a:ext cx="225465" cy="109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2516177" y="2959259"/>
            <a:ext cx="3656023" cy="215777"/>
          </a:xfrm>
          <a:custGeom>
            <a:avLst/>
            <a:gdLst>
              <a:gd name="connsiteX0" fmla="*/ 0 w 5385501"/>
              <a:gd name="connsiteY0" fmla="*/ 0 h 353148"/>
              <a:gd name="connsiteX1" fmla="*/ 454047 w 5385501"/>
              <a:gd name="connsiteY1" fmla="*/ 189186 h 353148"/>
              <a:gd name="connsiteX2" fmla="*/ 1563939 w 5385501"/>
              <a:gd name="connsiteY2" fmla="*/ 296392 h 353148"/>
              <a:gd name="connsiteX3" fmla="*/ 2717975 w 5385501"/>
              <a:gd name="connsiteY3" fmla="*/ 327923 h 353148"/>
              <a:gd name="connsiteX4" fmla="*/ 5385501 w 5385501"/>
              <a:gd name="connsiteY4" fmla="*/ 353148 h 35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501" h="353148">
                <a:moveTo>
                  <a:pt x="0" y="0"/>
                </a:moveTo>
                <a:cubicBezTo>
                  <a:pt x="96695" y="69893"/>
                  <a:pt x="193391" y="139787"/>
                  <a:pt x="454047" y="189186"/>
                </a:cubicBezTo>
                <a:cubicBezTo>
                  <a:pt x="714703" y="238585"/>
                  <a:pt x="1186618" y="273269"/>
                  <a:pt x="1563939" y="296392"/>
                </a:cubicBezTo>
                <a:cubicBezTo>
                  <a:pt x="1941260" y="319515"/>
                  <a:pt x="2717975" y="327923"/>
                  <a:pt x="2717975" y="327923"/>
                </a:cubicBezTo>
                <a:lnTo>
                  <a:pt x="5385501" y="353148"/>
                </a:lnTo>
              </a:path>
            </a:pathLst>
          </a:cu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248400" y="1206500"/>
            <a:ext cx="14478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708150" y="3183758"/>
            <a:ext cx="6096000" cy="1032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727200" y="3602821"/>
            <a:ext cx="2692400" cy="1032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2516177" y="3429553"/>
            <a:ext cx="1751023" cy="71880"/>
          </a:xfrm>
          <a:custGeom>
            <a:avLst/>
            <a:gdLst>
              <a:gd name="connsiteX0" fmla="*/ 0 w 2295459"/>
              <a:gd name="connsiteY0" fmla="*/ 0 h 56756"/>
              <a:gd name="connsiteX1" fmla="*/ 2295459 w 2295459"/>
              <a:gd name="connsiteY1" fmla="*/ 56756 h 5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95459" h="56756">
                <a:moveTo>
                  <a:pt x="0" y="0"/>
                </a:moveTo>
                <a:lnTo>
                  <a:pt x="2295459" y="56756"/>
                </a:lnTo>
              </a:path>
            </a:pathLst>
          </a:cu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999575" y="4957388"/>
            <a:ext cx="5544225" cy="71812"/>
          </a:xfrm>
          <a:prstGeom prst="line">
            <a:avLst/>
          </a:prstGeom>
          <a:ln w="952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458139" y="3602821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400" i="1" dirty="0"/>
              <a:t>v</a:t>
            </a:r>
            <a:r>
              <a:rPr lang="en-US" sz="1400" dirty="0"/>
              <a:t>=8/3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495800" y="4572000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400" i="1" dirty="0"/>
              <a:t>v</a:t>
            </a:r>
            <a:r>
              <a:rPr lang="en-US" sz="1400" dirty="0"/>
              <a:t>=2/3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191931" y="3581400"/>
            <a:ext cx="597943" cy="362705"/>
            <a:chOff x="5191931" y="3581400"/>
            <a:chExt cx="597943" cy="362705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5191931" y="3581400"/>
              <a:ext cx="597943" cy="0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5191931" y="3690993"/>
              <a:ext cx="597943" cy="1668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5191931" y="3791598"/>
              <a:ext cx="597943" cy="0"/>
            </a:xfrm>
            <a:prstGeom prst="straightConnector1">
              <a:avLst/>
            </a:prstGeom>
            <a:ln w="25400" cmpd="sng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5196959" y="3865201"/>
              <a:ext cx="587887" cy="78904"/>
              <a:chOff x="6304525" y="6064602"/>
              <a:chExt cx="849104" cy="138993"/>
            </a:xfrm>
          </p:grpSpPr>
          <p:sp>
            <p:nvSpPr>
              <p:cNvPr id="64" name="Freeform 63"/>
              <p:cNvSpPr/>
              <p:nvPr/>
            </p:nvSpPr>
            <p:spPr>
              <a:xfrm rot="10800000">
                <a:off x="6370261" y="6064602"/>
                <a:ext cx="783368" cy="138993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rot="10800000" flipV="1">
                <a:off x="6304525" y="6176899"/>
                <a:ext cx="80875" cy="3889"/>
              </a:xfrm>
              <a:prstGeom prst="straightConnector1">
                <a:avLst/>
              </a:prstGeom>
              <a:ln w="25400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/>
          <p:cNvGrpSpPr/>
          <p:nvPr/>
        </p:nvGrpSpPr>
        <p:grpSpPr>
          <a:xfrm>
            <a:off x="5851731" y="2600551"/>
            <a:ext cx="640938" cy="370274"/>
            <a:chOff x="7463128" y="5507179"/>
            <a:chExt cx="1143000" cy="686386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7463128" y="5507179"/>
              <a:ext cx="1143000" cy="0"/>
            </a:xfrm>
            <a:prstGeom prst="straightConnector1">
              <a:avLst/>
            </a:prstGeom>
            <a:noFill/>
            <a:ln w="63500" cap="flat" cmpd="dbl" algn="ctr">
              <a:solidFill>
                <a:srgbClr val="0066FF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>
            <a:xfrm>
              <a:off x="7463128" y="5762683"/>
              <a:ext cx="1143000" cy="3888"/>
            </a:xfrm>
            <a:prstGeom prst="straightConnector1">
              <a:avLst/>
            </a:prstGeom>
            <a:noFill/>
            <a:ln w="63500" cap="flat" cmpd="dbl" algn="ctr">
              <a:solidFill>
                <a:srgbClr val="0066FF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>
            <a:xfrm>
              <a:off x="7463128" y="5997231"/>
              <a:ext cx="1143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66FF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>
            <a:xfrm>
              <a:off x="7463128" y="6193565"/>
              <a:ext cx="1143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66FF"/>
              </a:solidFill>
              <a:prstDash val="sysDash"/>
              <a:miter lim="800000"/>
              <a:headEnd type="stealth"/>
              <a:tailEnd type="none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5175595" y="4602999"/>
            <a:ext cx="611965" cy="197601"/>
            <a:chOff x="5442295" y="4374399"/>
            <a:chExt cx="611965" cy="197601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5456317" y="4374399"/>
              <a:ext cx="597943" cy="0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5442295" y="4493097"/>
              <a:ext cx="594236" cy="78903"/>
              <a:chOff x="6277010" y="5773764"/>
              <a:chExt cx="858275" cy="138991"/>
            </a:xfrm>
          </p:grpSpPr>
          <p:sp>
            <p:nvSpPr>
              <p:cNvPr id="79" name="Freeform 78"/>
              <p:cNvSpPr/>
              <p:nvPr/>
            </p:nvSpPr>
            <p:spPr>
              <a:xfrm rot="10800000">
                <a:off x="6351918" y="5773764"/>
                <a:ext cx="783367" cy="138991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rot="10800000" flipV="1">
                <a:off x="6277010" y="5895104"/>
                <a:ext cx="80875" cy="3889"/>
              </a:xfrm>
              <a:prstGeom prst="straightConnector1">
                <a:avLst/>
              </a:prstGeom>
              <a:ln w="25400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1905000" y="3309027"/>
            <a:ext cx="5715000" cy="1872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688510" y="2161401"/>
            <a:ext cx="967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PH-Pfaffian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141106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/>
              <a:t>increasing equilibration length at lower temperature</a:t>
            </a:r>
          </a:p>
        </p:txBody>
      </p:sp>
      <p:sp>
        <p:nvSpPr>
          <p:cNvPr id="8" name="Freeform 7"/>
          <p:cNvSpPr/>
          <p:nvPr/>
        </p:nvSpPr>
        <p:spPr>
          <a:xfrm>
            <a:off x="2901565" y="2136710"/>
            <a:ext cx="527435" cy="774441"/>
          </a:xfrm>
          <a:custGeom>
            <a:avLst/>
            <a:gdLst>
              <a:gd name="connsiteX0" fmla="*/ 527435 w 527435"/>
              <a:gd name="connsiteY0" fmla="*/ 0 h 774441"/>
              <a:gd name="connsiteX1" fmla="*/ 255 w 527435"/>
              <a:gd name="connsiteY1" fmla="*/ 261257 h 774441"/>
              <a:gd name="connsiteX2" fmla="*/ 452790 w 527435"/>
              <a:gd name="connsiteY2" fmla="*/ 293914 h 774441"/>
              <a:gd name="connsiteX3" fmla="*/ 116888 w 527435"/>
              <a:gd name="connsiteY3" fmla="*/ 774441 h 77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35" h="774441">
                <a:moveTo>
                  <a:pt x="527435" y="0"/>
                </a:moveTo>
                <a:cubicBezTo>
                  <a:pt x="270065" y="106135"/>
                  <a:pt x="12696" y="212271"/>
                  <a:pt x="255" y="261257"/>
                </a:cubicBezTo>
                <a:cubicBezTo>
                  <a:pt x="-12186" y="310243"/>
                  <a:pt x="433351" y="208383"/>
                  <a:pt x="452790" y="293914"/>
                </a:cubicBezTo>
                <a:cubicBezTo>
                  <a:pt x="472229" y="379445"/>
                  <a:pt x="294558" y="576943"/>
                  <a:pt x="116888" y="77444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451123" y="49785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8/3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12004" y="49785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86200" y="4840069"/>
            <a:ext cx="12293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5/2</a:t>
            </a:r>
          </a:p>
          <a:p>
            <a:pPr algn="ctr" rtl="0"/>
            <a:r>
              <a:rPr lang="en-US" sz="1600" dirty="0"/>
              <a:t>PH-Pfaffian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BCE617-0A49-4040-8FAD-30A0E438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63744"/>
            <a:ext cx="7528560" cy="53464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80676" y="5332041"/>
            <a:ext cx="886487" cy="990600"/>
            <a:chOff x="2509964" y="5683299"/>
            <a:chExt cx="886487" cy="990600"/>
          </a:xfrm>
        </p:grpSpPr>
        <p:grpSp>
          <p:nvGrpSpPr>
            <p:cNvPr id="6" name="Group 5"/>
            <p:cNvGrpSpPr/>
            <p:nvPr/>
          </p:nvGrpSpPr>
          <p:grpSpPr>
            <a:xfrm>
              <a:off x="2509964" y="5683299"/>
              <a:ext cx="886487" cy="370273"/>
              <a:chOff x="1258292" y="2479695"/>
              <a:chExt cx="1173255" cy="490052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1288547" y="2479695"/>
                <a:ext cx="1143000" cy="0"/>
              </a:xfrm>
              <a:prstGeom prst="straightConnector1">
                <a:avLst/>
              </a:prstGeom>
              <a:ln w="63500" cmpd="dbl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1288547" y="2735199"/>
                <a:ext cx="1143000" cy="3888"/>
              </a:xfrm>
              <a:prstGeom prst="straightConnector1">
                <a:avLst/>
              </a:prstGeom>
              <a:ln w="63500" cmpd="dbl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1258292" y="2969747"/>
                <a:ext cx="1143000" cy="0"/>
              </a:xfrm>
              <a:prstGeom prst="straightConnector1">
                <a:avLst/>
              </a:prstGeom>
              <a:ln w="25400" cmpd="sng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2702386" y="6304567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b="1" dirty="0">
                  <a:solidFill>
                    <a:srgbClr val="FF0000"/>
                  </a:solidFill>
                </a:rPr>
                <a:t>3</a:t>
              </a:r>
              <a:r>
                <a:rPr lang="en-US" b="1" i="1" dirty="0">
                  <a:solidFill>
                    <a:srgbClr val="FF0000"/>
                  </a:solidFill>
                  <a:sym typeface="Symbol"/>
                </a:rPr>
                <a:t></a:t>
              </a:r>
              <a:r>
                <a:rPr lang="en-US" b="1" baseline="-25000" dirty="0">
                  <a:solidFill>
                    <a:srgbClr val="FF0000"/>
                  </a:solidFill>
                  <a:sym typeface="Symbol"/>
                </a:rPr>
                <a:t>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43400" y="5147845"/>
            <a:ext cx="533400" cy="262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094730" y="5332041"/>
            <a:ext cx="863628" cy="980891"/>
            <a:chOff x="4256459" y="5577380"/>
            <a:chExt cx="863628" cy="980891"/>
          </a:xfrm>
        </p:grpSpPr>
        <p:grpSp>
          <p:nvGrpSpPr>
            <p:cNvPr id="17" name="Group 16"/>
            <p:cNvGrpSpPr/>
            <p:nvPr/>
          </p:nvGrpSpPr>
          <p:grpSpPr>
            <a:xfrm>
              <a:off x="4256459" y="5577380"/>
              <a:ext cx="863628" cy="518620"/>
              <a:chOff x="7463128" y="5507179"/>
              <a:chExt cx="1143000" cy="68638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7463128" y="5507179"/>
                <a:ext cx="1143000" cy="0"/>
              </a:xfrm>
              <a:prstGeom prst="straightConnector1">
                <a:avLst/>
              </a:prstGeom>
              <a:noFill/>
              <a:ln w="63500" cap="flat" cmpd="dbl" algn="ctr">
                <a:solidFill>
                  <a:srgbClr val="0066FF"/>
                </a:solidFill>
                <a:prstDash val="solid"/>
                <a:miter lim="800000"/>
                <a:tailEnd type="stealth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7463128" y="5762683"/>
                <a:ext cx="1143000" cy="3888"/>
              </a:xfrm>
              <a:prstGeom prst="straightConnector1">
                <a:avLst/>
              </a:prstGeom>
              <a:noFill/>
              <a:ln w="63500" cap="flat" cmpd="dbl" algn="ctr">
                <a:solidFill>
                  <a:srgbClr val="0066FF"/>
                </a:solidFill>
                <a:prstDash val="solid"/>
                <a:miter lim="800000"/>
                <a:tailEnd type="stealth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7463128" y="5997231"/>
                <a:ext cx="1143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66FF"/>
                </a:solidFill>
                <a:prstDash val="solid"/>
                <a:miter lim="800000"/>
                <a:tailEnd type="stealth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7463128" y="6193565"/>
                <a:ext cx="1143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66FF"/>
                </a:solidFill>
                <a:prstDash val="sysDash"/>
                <a:miter lim="800000"/>
                <a:headEnd type="stealth"/>
                <a:tailEnd type="none"/>
              </a:ln>
              <a:effectLst/>
            </p:spPr>
          </p:cxnSp>
        </p:grpSp>
        <p:sp>
          <p:nvSpPr>
            <p:cNvPr id="31" name="TextBox 30"/>
            <p:cNvSpPr txBox="1"/>
            <p:nvPr/>
          </p:nvSpPr>
          <p:spPr>
            <a:xfrm>
              <a:off x="4329841" y="6188939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n-US" b="1" dirty="0">
                  <a:solidFill>
                    <a:srgbClr val="FF0000"/>
                  </a:solidFill>
                  <a:sym typeface="Symbol"/>
                </a:rPr>
                <a:t>2.5</a:t>
              </a:r>
              <a:r>
                <a:rPr lang="en-US" b="1" i="1" dirty="0">
                  <a:solidFill>
                    <a:srgbClr val="FF0000"/>
                  </a:solidFill>
                  <a:sym typeface="Symbol"/>
                </a:rPr>
                <a:t></a:t>
              </a:r>
              <a:r>
                <a:rPr lang="en-US" b="1" baseline="-25000" dirty="0">
                  <a:solidFill>
                    <a:srgbClr val="FF0000"/>
                  </a:solidFill>
                  <a:sym typeface="Symbol"/>
                </a:rPr>
                <a:t>0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54793" y="5332041"/>
            <a:ext cx="867446" cy="1006291"/>
            <a:chOff x="6270033" y="5564671"/>
            <a:chExt cx="867446" cy="100629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271942" y="5564671"/>
              <a:ext cx="863628" cy="0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271942" y="5757725"/>
              <a:ext cx="863628" cy="2938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271942" y="5934945"/>
              <a:ext cx="863628" cy="0"/>
            </a:xfrm>
            <a:prstGeom prst="straightConnector1">
              <a:avLst/>
            </a:prstGeom>
            <a:ln w="25400" cmpd="sng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6270033" y="6064602"/>
              <a:ext cx="867446" cy="138993"/>
              <a:chOff x="6295354" y="6064602"/>
              <a:chExt cx="867446" cy="138993"/>
            </a:xfrm>
          </p:grpSpPr>
          <p:sp>
            <p:nvSpPr>
              <p:cNvPr id="15" name="Freeform 14"/>
              <p:cNvSpPr/>
              <p:nvPr/>
            </p:nvSpPr>
            <p:spPr>
              <a:xfrm rot="10800000">
                <a:off x="6379433" y="6064602"/>
                <a:ext cx="783367" cy="138993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6295354" y="6132156"/>
                <a:ext cx="80875" cy="3890"/>
              </a:xfrm>
              <a:prstGeom prst="straightConnector1">
                <a:avLst/>
              </a:prstGeom>
              <a:ln w="25400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6281204" y="6201630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n-US" b="1" dirty="0">
                  <a:solidFill>
                    <a:srgbClr val="FF0000"/>
                  </a:solidFill>
                  <a:sym typeface="Symbol"/>
                </a:rPr>
                <a:t>2.15</a:t>
              </a:r>
              <a:r>
                <a:rPr lang="en-US" b="1" i="1" dirty="0">
                  <a:solidFill>
                    <a:srgbClr val="FF0000"/>
                  </a:solidFill>
                  <a:sym typeface="Symbol"/>
                </a:rPr>
                <a:t></a:t>
              </a:r>
              <a:r>
                <a:rPr lang="en-US" b="1" baseline="-25000" dirty="0">
                  <a:solidFill>
                    <a:srgbClr val="FF0000"/>
                  </a:solidFill>
                  <a:sym typeface="Symbol"/>
                </a:rPr>
                <a:t>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5486400" y="4840069"/>
            <a:ext cx="670560" cy="68796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967163" y="4831378"/>
            <a:ext cx="614238" cy="62424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61420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53997" y="1349709"/>
          <a:ext cx="2933935" cy="4159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1258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r>
                        <a:rPr lang="en-US" sz="1000" b="0" dirty="0">
                          <a:solidFill>
                            <a:srgbClr val="5B9BD5"/>
                          </a:solidFill>
                        </a:rPr>
                        <a:t>331</a:t>
                      </a: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4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036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K =8</a:t>
                      </a: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3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113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2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258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Anti-331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1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042244" y="1561425"/>
            <a:ext cx="863628" cy="613315"/>
            <a:chOff x="1271878" y="1047880"/>
            <a:chExt cx="1143000" cy="811715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271878" y="1047880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271878" y="1303384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271878" y="1537932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288547" y="1675640"/>
              <a:ext cx="1126331" cy="183955"/>
              <a:chOff x="3449947" y="3639027"/>
              <a:chExt cx="2718947" cy="361024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3054746" y="2702255"/>
            <a:ext cx="863627" cy="370273"/>
            <a:chOff x="1288547" y="2479695"/>
            <a:chExt cx="1143000" cy="49005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288547" y="2479695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288547" y="2735199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88547" y="2969747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54722" y="4602656"/>
            <a:ext cx="867006" cy="807544"/>
            <a:chOff x="1288547" y="3634552"/>
            <a:chExt cx="1147472" cy="1068775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293019" y="3634552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293019" y="3890056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293019" y="4124604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 rot="10800000">
              <a:off x="1288547" y="4254653"/>
              <a:ext cx="1126331" cy="183955"/>
              <a:chOff x="3449947" y="3639027"/>
              <a:chExt cx="2718947" cy="361024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10800000">
              <a:off x="1288547" y="4519372"/>
              <a:ext cx="1126331" cy="183955"/>
              <a:chOff x="3449947" y="3639027"/>
              <a:chExt cx="2718947" cy="361024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/>
          <p:cNvGrpSpPr/>
          <p:nvPr/>
        </p:nvGrpSpPr>
        <p:grpSpPr>
          <a:xfrm>
            <a:off x="3042218" y="3627921"/>
            <a:ext cx="867007" cy="607529"/>
            <a:chOff x="1262934" y="5412832"/>
            <a:chExt cx="1147472" cy="804056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267406" y="5412832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267406" y="5668336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267406" y="5902884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 rot="10800000">
              <a:off x="1262934" y="6032933"/>
              <a:ext cx="1126331" cy="183955"/>
              <a:chOff x="3449947" y="3639027"/>
              <a:chExt cx="2718947" cy="361024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5232400" y="914400"/>
          <a:ext cx="3612843" cy="5292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5547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SU(2)</a:t>
                      </a:r>
                      <a:r>
                        <a:rPr lang="en-US" sz="1000" baseline="-25000" dirty="0">
                          <a:solidFill>
                            <a:srgbClr val="5B9BD5"/>
                          </a:solidFill>
                        </a:rPr>
                        <a:t>2</a:t>
                      </a:r>
                      <a:r>
                        <a:rPr lang="en-US" sz="1000" baseline="0" dirty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100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4.5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4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Pfaffian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FF0000"/>
                          </a:solidFill>
                        </a:rPr>
                        <a:t> = 3.5</a:t>
                      </a:r>
                      <a:endParaRPr lang="en-US" sz="1000" b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</a:rPr>
                        <a:t>   PH - Pfaffian</a:t>
                      </a: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2.5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 - Pfaffian</a:t>
                      </a: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1.5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5B9BD5"/>
                          </a:solidFill>
                        </a:rPr>
                        <a:t>Anti - SU(2)</a:t>
                      </a:r>
                      <a:r>
                        <a:rPr lang="en-US" sz="1000" baseline="-25000" dirty="0">
                          <a:solidFill>
                            <a:srgbClr val="5B9BD5"/>
                          </a:solidFill>
                        </a:rPr>
                        <a:t>2</a:t>
                      </a:r>
                      <a:r>
                        <a:rPr lang="en-US" sz="1000" baseline="0" dirty="0">
                          <a:solidFill>
                            <a:srgbClr val="5B9BD5"/>
                          </a:solidFill>
                        </a:rPr>
                        <a:t> </a:t>
                      </a: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>
                          <a:solidFill>
                            <a:srgbClr val="5B9BD5"/>
                          </a:solidFill>
                        </a:rPr>
                        <a:t> = 0.5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6617158" y="2224580"/>
            <a:ext cx="863628" cy="518620"/>
            <a:chOff x="7463128" y="733425"/>
            <a:chExt cx="1143000" cy="686386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7463128" y="733425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463128" y="988929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463128" y="1223477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463128" y="1419811"/>
              <a:ext cx="1143000" cy="0"/>
            </a:xfrm>
            <a:prstGeom prst="straightConnector1">
              <a:avLst/>
            </a:prstGeom>
            <a:ln w="25400" cmpd="sng"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98405" y="3124200"/>
            <a:ext cx="863628" cy="518620"/>
            <a:chOff x="7463128" y="5507179"/>
            <a:chExt cx="1143000" cy="686386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7463128" y="5507179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463128" y="5762683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463128" y="5997231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463128" y="6193565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617159" y="1112703"/>
            <a:ext cx="863628" cy="697047"/>
            <a:chOff x="5548603" y="2250009"/>
            <a:chExt cx="1143000" cy="922532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5548603" y="2250009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548603" y="2505513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548603" y="2740061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5565272" y="2877769"/>
              <a:ext cx="1126331" cy="183955"/>
              <a:chOff x="3449947" y="3639027"/>
              <a:chExt cx="2718947" cy="361024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Arrow Connector 52"/>
            <p:cNvCxnSpPr/>
            <p:nvPr/>
          </p:nvCxnSpPr>
          <p:spPr>
            <a:xfrm>
              <a:off x="5548603" y="3172541"/>
              <a:ext cx="1143000" cy="0"/>
            </a:xfrm>
            <a:prstGeom prst="straightConnector1">
              <a:avLst/>
            </a:prstGeom>
            <a:ln w="25400" cmpd="sng"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610816" y="4111105"/>
            <a:ext cx="876222" cy="689495"/>
            <a:chOff x="5548603" y="3706478"/>
            <a:chExt cx="1159669" cy="912539"/>
          </a:xfrm>
        </p:grpSpPr>
        <p:cxnSp>
          <p:nvCxnSpPr>
            <p:cNvPr id="57" name="Straight Arrow Connector 56"/>
            <p:cNvCxnSpPr/>
            <p:nvPr/>
          </p:nvCxnSpPr>
          <p:spPr>
            <a:xfrm>
              <a:off x="5553075" y="3706478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5553075" y="3961982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5553075" y="4196530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 rot="10800000">
              <a:off x="5548603" y="4326579"/>
              <a:ext cx="1126331" cy="183955"/>
              <a:chOff x="3449947" y="3639027"/>
              <a:chExt cx="2718947" cy="361024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/>
            <p:nvPr/>
          </p:nvCxnSpPr>
          <p:spPr>
            <a:xfrm>
              <a:off x="5565272" y="4619017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6610882" y="5150011"/>
            <a:ext cx="867007" cy="869789"/>
            <a:chOff x="5565272" y="5053014"/>
            <a:chExt cx="1147472" cy="1163874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5569744" y="5053014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569744" y="5308518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5569744" y="5543066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0800000">
              <a:off x="5565272" y="5673115"/>
              <a:ext cx="1126331" cy="183955"/>
              <a:chOff x="3449947" y="3639027"/>
              <a:chExt cx="2718947" cy="361024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 rot="10800000">
              <a:off x="5565272" y="5937834"/>
              <a:ext cx="1126331" cy="183955"/>
              <a:chOff x="3449947" y="3639027"/>
              <a:chExt cx="2718947" cy="361024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Arrow Connector 69"/>
            <p:cNvCxnSpPr/>
            <p:nvPr/>
          </p:nvCxnSpPr>
          <p:spPr>
            <a:xfrm>
              <a:off x="5565272" y="6216888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flipV="1">
            <a:off x="623750" y="2647151"/>
            <a:ext cx="850365" cy="1"/>
          </a:xfrm>
          <a:prstGeom prst="straightConnector1">
            <a:avLst/>
          </a:prstGeom>
          <a:ln w="63500" cmpd="dbl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36252" y="3186685"/>
            <a:ext cx="850365" cy="1"/>
          </a:xfrm>
          <a:prstGeom prst="straightConnector1">
            <a:avLst/>
          </a:prstGeom>
          <a:ln w="25400" cmpd="sng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623086" y="3724648"/>
            <a:ext cx="851030" cy="138992"/>
            <a:chOff x="3449947" y="3639027"/>
            <a:chExt cx="2718947" cy="361024"/>
          </a:xfrm>
        </p:grpSpPr>
        <p:sp>
          <p:nvSpPr>
            <p:cNvPr id="79" name="Freeform 78"/>
            <p:cNvSpPr/>
            <p:nvPr/>
          </p:nvSpPr>
          <p:spPr>
            <a:xfrm>
              <a:off x="3449947" y="3639027"/>
              <a:ext cx="2502761" cy="361024"/>
            </a:xfrm>
            <a:custGeom>
              <a:avLst/>
              <a:gdLst>
                <a:gd name="connsiteX0" fmla="*/ 0 w 2502761"/>
                <a:gd name="connsiteY0" fmla="*/ 200724 h 361024"/>
                <a:gd name="connsiteX1" fmla="*/ 131150 w 2502761"/>
                <a:gd name="connsiteY1" fmla="*/ 4000 h 361024"/>
                <a:gd name="connsiteX2" fmla="*/ 367946 w 2502761"/>
                <a:gd name="connsiteY2" fmla="*/ 361017 h 361024"/>
                <a:gd name="connsiteX3" fmla="*/ 575599 w 2502761"/>
                <a:gd name="connsiteY3" fmla="*/ 14930 h 361024"/>
                <a:gd name="connsiteX4" fmla="*/ 808753 w 2502761"/>
                <a:gd name="connsiteY4" fmla="*/ 361017 h 361024"/>
                <a:gd name="connsiteX5" fmla="*/ 1034620 w 2502761"/>
                <a:gd name="connsiteY5" fmla="*/ 4000 h 361024"/>
                <a:gd name="connsiteX6" fmla="*/ 1256845 w 2502761"/>
                <a:gd name="connsiteY6" fmla="*/ 357374 h 361024"/>
                <a:gd name="connsiteX7" fmla="*/ 1486356 w 2502761"/>
                <a:gd name="connsiteY7" fmla="*/ 4000 h 361024"/>
                <a:gd name="connsiteX8" fmla="*/ 1715867 w 2502761"/>
                <a:gd name="connsiteY8" fmla="*/ 353731 h 361024"/>
                <a:gd name="connsiteX9" fmla="*/ 1934448 w 2502761"/>
                <a:gd name="connsiteY9" fmla="*/ 4000 h 361024"/>
                <a:gd name="connsiteX10" fmla="*/ 2163959 w 2502761"/>
                <a:gd name="connsiteY10" fmla="*/ 357374 h 361024"/>
                <a:gd name="connsiteX11" fmla="*/ 2386184 w 2502761"/>
                <a:gd name="connsiteY11" fmla="*/ 4000 h 361024"/>
                <a:gd name="connsiteX12" fmla="*/ 2502761 w 2502761"/>
                <a:gd name="connsiteY12" fmla="*/ 186152 h 3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2761" h="361024">
                  <a:moveTo>
                    <a:pt x="0" y="200724"/>
                  </a:moveTo>
                  <a:cubicBezTo>
                    <a:pt x="34913" y="89004"/>
                    <a:pt x="69826" y="-22715"/>
                    <a:pt x="131150" y="4000"/>
                  </a:cubicBezTo>
                  <a:cubicBezTo>
                    <a:pt x="192474" y="30715"/>
                    <a:pt x="293871" y="359195"/>
                    <a:pt x="367946" y="361017"/>
                  </a:cubicBezTo>
                  <a:cubicBezTo>
                    <a:pt x="442021" y="362839"/>
                    <a:pt x="502131" y="14930"/>
                    <a:pt x="575599" y="14930"/>
                  </a:cubicBezTo>
                  <a:cubicBezTo>
                    <a:pt x="649067" y="14930"/>
                    <a:pt x="732250" y="362839"/>
                    <a:pt x="808753" y="361017"/>
                  </a:cubicBezTo>
                  <a:cubicBezTo>
                    <a:pt x="885256" y="359195"/>
                    <a:pt x="959938" y="4607"/>
                    <a:pt x="1034620" y="4000"/>
                  </a:cubicBezTo>
                  <a:cubicBezTo>
                    <a:pt x="1109302" y="3393"/>
                    <a:pt x="1181556" y="357374"/>
                    <a:pt x="1256845" y="357374"/>
                  </a:cubicBezTo>
                  <a:cubicBezTo>
                    <a:pt x="1332134" y="357374"/>
                    <a:pt x="1409852" y="4607"/>
                    <a:pt x="1486356" y="4000"/>
                  </a:cubicBezTo>
                  <a:cubicBezTo>
                    <a:pt x="1562860" y="3393"/>
                    <a:pt x="1641185" y="353731"/>
                    <a:pt x="1715867" y="353731"/>
                  </a:cubicBezTo>
                  <a:cubicBezTo>
                    <a:pt x="1790549" y="353731"/>
                    <a:pt x="1859766" y="3393"/>
                    <a:pt x="1934448" y="4000"/>
                  </a:cubicBezTo>
                  <a:cubicBezTo>
                    <a:pt x="2009130" y="4607"/>
                    <a:pt x="2088670" y="357374"/>
                    <a:pt x="2163959" y="357374"/>
                  </a:cubicBezTo>
                  <a:cubicBezTo>
                    <a:pt x="2239248" y="357374"/>
                    <a:pt x="2329717" y="32537"/>
                    <a:pt x="2386184" y="4000"/>
                  </a:cubicBezTo>
                  <a:cubicBezTo>
                    <a:pt x="2442651" y="-24537"/>
                    <a:pt x="2485153" y="155186"/>
                    <a:pt x="2502761" y="186152"/>
                  </a:cubicBezTo>
                </a:path>
              </a:pathLst>
            </a:custGeom>
            <a:noFill/>
            <a:ln w="2540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5910508" y="3814484"/>
              <a:ext cx="258386" cy="10105"/>
            </a:xfrm>
            <a:prstGeom prst="straightConnector1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/>
          <p:cNvCxnSpPr/>
          <p:nvPr/>
        </p:nvCxnSpPr>
        <p:spPr>
          <a:xfrm flipV="1">
            <a:off x="636252" y="4394172"/>
            <a:ext cx="850365" cy="1"/>
          </a:xfrm>
          <a:prstGeom prst="straightConnector1">
            <a:avLst/>
          </a:prstGeom>
          <a:ln w="25400" cmpd="sng"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61229" y="2307267"/>
            <a:ext cx="1203704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integer, 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9286" y="2866775"/>
            <a:ext cx="1382703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fraction,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/4,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18286" y="3395124"/>
            <a:ext cx="1217980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neutral, 0,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79037" y="4064646"/>
            <a:ext cx="1497363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Majorana, 0,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4792" y="27356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abelian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324600" y="27356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- abelian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440262" y="3031672"/>
            <a:ext cx="2362200" cy="772975"/>
          </a:xfrm>
          <a:prstGeom prst="round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699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1676400"/>
            <a:ext cx="6019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5/2……..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likely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non-abelian</a:t>
            </a:r>
          </a:p>
          <a:p>
            <a:pPr algn="ctr" rtl="0"/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thermal conductance</a:t>
            </a:r>
          </a:p>
          <a:p>
            <a:pPr algn="ctr" rtl="0"/>
            <a:endParaRPr lang="en-US" sz="24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reveals hidden information</a:t>
            </a:r>
          </a:p>
        </p:txBody>
      </p:sp>
    </p:spTree>
    <p:extLst>
      <p:ext uri="{BB962C8B-B14F-4D97-AF65-F5344CB8AC3E}">
        <p14:creationId xmlns:p14="http://schemas.microsoft.com/office/powerpoint/2010/main" val="12319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425304" y="2115741"/>
          <a:ext cx="2495550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327840" imgH="3981600" progId="Origin50.Graph">
                  <p:embed/>
                </p:oleObj>
              </mc:Choice>
              <mc:Fallback>
                <p:oleObj name="Graph" r:id="rId2" imgW="3327840" imgH="3981600" progId="Origin50.Graph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304" y="2115741"/>
                        <a:ext cx="2495550" cy="298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9955" name="Object 3"/>
          <p:cNvGraphicFramePr>
            <a:graphicFrameLocks noChangeAspect="1"/>
          </p:cNvGraphicFramePr>
          <p:nvPr/>
        </p:nvGraphicFramePr>
        <p:xfrm>
          <a:off x="2870597" y="2255045"/>
          <a:ext cx="1927622" cy="242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570400" imgH="3237120" progId="Origin50.Graph">
                  <p:embed/>
                </p:oleObj>
              </mc:Choice>
              <mc:Fallback>
                <p:oleObj name="Graph" r:id="rId4" imgW="2570400" imgH="3237120" progId="Origin50.Graph">
                  <p:embed/>
                  <p:pic>
                    <p:nvPicPr>
                      <p:cNvPr id="509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597" y="2255045"/>
                        <a:ext cx="1927622" cy="2427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092303" y="3583782"/>
            <a:ext cx="30691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rtl="0" eaLnBrk="1" hangingPunct="1"/>
            <a:r>
              <a:rPr lang="en-US" altLang="en-US" sz="1500" dirty="0"/>
              <a:t>likely lower temperature needed…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68623" y="1189675"/>
            <a:ext cx="41150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…..3/7</a:t>
            </a:r>
          </a:p>
        </p:txBody>
      </p:sp>
      <p:sp>
        <p:nvSpPr>
          <p:cNvPr id="2" name="Freeform 1"/>
          <p:cNvSpPr/>
          <p:nvPr/>
        </p:nvSpPr>
        <p:spPr>
          <a:xfrm>
            <a:off x="3182676" y="3342129"/>
            <a:ext cx="758115" cy="770112"/>
          </a:xfrm>
          <a:custGeom>
            <a:avLst/>
            <a:gdLst>
              <a:gd name="connsiteX0" fmla="*/ 1010820 w 1010820"/>
              <a:gd name="connsiteY0" fmla="*/ 1026816 h 1026816"/>
              <a:gd name="connsiteX1" fmla="*/ 853871 w 1010820"/>
              <a:gd name="connsiteY1" fmla="*/ 712918 h 1026816"/>
              <a:gd name="connsiteX2" fmla="*/ 69125 w 1010820"/>
              <a:gd name="connsiteY2" fmla="*/ 64649 h 1026816"/>
              <a:gd name="connsiteX3" fmla="*/ 89596 w 1010820"/>
              <a:gd name="connsiteY3" fmla="*/ 57825 h 102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0820" h="1026816">
                <a:moveTo>
                  <a:pt x="1010820" y="1026816"/>
                </a:moveTo>
                <a:cubicBezTo>
                  <a:pt x="1010820" y="950047"/>
                  <a:pt x="1010820" y="873279"/>
                  <a:pt x="853871" y="712918"/>
                </a:cubicBezTo>
                <a:cubicBezTo>
                  <a:pt x="696922" y="552557"/>
                  <a:pt x="69125" y="64649"/>
                  <a:pt x="69125" y="64649"/>
                </a:cubicBezTo>
                <a:cubicBezTo>
                  <a:pt x="-58254" y="-44533"/>
                  <a:pt x="15671" y="6646"/>
                  <a:pt x="89596" y="5782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reeform 3"/>
          <p:cNvSpPr/>
          <p:nvPr/>
        </p:nvSpPr>
        <p:spPr>
          <a:xfrm>
            <a:off x="3106572" y="3523681"/>
            <a:ext cx="803512" cy="598796"/>
          </a:xfrm>
          <a:custGeom>
            <a:avLst/>
            <a:gdLst>
              <a:gd name="connsiteX0" fmla="*/ 1071349 w 1071349"/>
              <a:gd name="connsiteY0" fmla="*/ 798394 h 798394"/>
              <a:gd name="connsiteX1" fmla="*/ 716507 w 1071349"/>
              <a:gd name="connsiteY1" fmla="*/ 395785 h 798394"/>
              <a:gd name="connsiteX2" fmla="*/ 0 w 1071349"/>
              <a:gd name="connsiteY2" fmla="*/ 0 h 79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1349" h="798394">
                <a:moveTo>
                  <a:pt x="1071349" y="798394"/>
                </a:moveTo>
                <a:cubicBezTo>
                  <a:pt x="983207" y="663622"/>
                  <a:pt x="895065" y="528851"/>
                  <a:pt x="716507" y="395785"/>
                </a:cubicBezTo>
                <a:cubicBezTo>
                  <a:pt x="537949" y="262719"/>
                  <a:pt x="268974" y="131359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" name="Straight Connector 4"/>
          <p:cNvCxnSpPr/>
          <p:nvPr/>
        </p:nvCxnSpPr>
        <p:spPr>
          <a:xfrm>
            <a:off x="2985961" y="44501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004169" y="2829684"/>
            <a:ext cx="230623" cy="1608292"/>
          </a:xfrm>
          <a:prstGeom prst="line">
            <a:avLst/>
          </a:prstGeom>
          <a:ln w="1270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578F19-7A4B-4A01-98E9-FE070E5F7D9C}"/>
              </a:ext>
            </a:extLst>
          </p:cNvPr>
          <p:cNvSpPr txBox="1"/>
          <p:nvPr/>
        </p:nvSpPr>
        <p:spPr>
          <a:xfrm>
            <a:off x="601786" y="5670113"/>
            <a:ext cx="1736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Chung, </a:t>
            </a:r>
            <a:r>
              <a:rPr lang="en-US" sz="1600" b="1" dirty="0" err="1"/>
              <a:t>PRL</a:t>
            </a:r>
            <a:r>
              <a:rPr lang="en-US" sz="1600" dirty="0"/>
              <a:t> 2003 </a:t>
            </a:r>
            <a:endParaRPr lang="en-US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28631" y="5300781"/>
            <a:ext cx="276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fundamental charge </a:t>
            </a:r>
            <a:r>
              <a:rPr lang="en-US" b="1" i="1" dirty="0"/>
              <a:t>e</a:t>
            </a:r>
            <a:r>
              <a:rPr lang="en-US" b="1" dirty="0"/>
              <a:t>/7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1355" y="4671185"/>
            <a:ext cx="2854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Fano </a:t>
            </a:r>
            <a:r>
              <a:rPr 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en-US" sz="2400" b="1" dirty="0">
                <a:solidFill>
                  <a:srgbClr val="FF0000"/>
                </a:solidFill>
              </a:rPr>
              <a:t> state filling</a:t>
            </a:r>
          </a:p>
        </p:txBody>
      </p:sp>
    </p:spTree>
    <p:extLst>
      <p:ext uri="{BB962C8B-B14F-4D97-AF65-F5344CB8AC3E}">
        <p14:creationId xmlns:p14="http://schemas.microsoft.com/office/powerpoint/2010/main" val="377680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7" grpId="0"/>
      <p:bldP spid="4" grpId="0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425304" y="2115741"/>
          <a:ext cx="2495550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327840" imgH="3981600" progId="Origin50.Graph">
                  <p:embed/>
                </p:oleObj>
              </mc:Choice>
              <mc:Fallback>
                <p:oleObj name="Graph" r:id="rId2" imgW="3327840" imgH="3981600" progId="Origin50.Graph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304" y="2115741"/>
                        <a:ext cx="2495550" cy="298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9955" name="Object 3"/>
          <p:cNvGraphicFramePr>
            <a:graphicFrameLocks noChangeAspect="1"/>
          </p:cNvGraphicFramePr>
          <p:nvPr/>
        </p:nvGraphicFramePr>
        <p:xfrm>
          <a:off x="2870597" y="2255045"/>
          <a:ext cx="1927622" cy="242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570400" imgH="3237120" progId="Origin50.Graph">
                  <p:embed/>
                </p:oleObj>
              </mc:Choice>
              <mc:Fallback>
                <p:oleObj name="Graph" r:id="rId4" imgW="2570400" imgH="3237120" progId="Origin50.Graph">
                  <p:embed/>
                  <p:pic>
                    <p:nvPicPr>
                      <p:cNvPr id="509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597" y="2255045"/>
                        <a:ext cx="1927622" cy="2427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092303" y="3583782"/>
            <a:ext cx="30691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rtl="0" eaLnBrk="1" hangingPunct="1"/>
            <a:r>
              <a:rPr lang="en-US" altLang="en-US" sz="1500" dirty="0"/>
              <a:t>likely lower temperature needed…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68623" y="1372553"/>
            <a:ext cx="41150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…..3/7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182676" y="3342129"/>
            <a:ext cx="758115" cy="770112"/>
          </a:xfrm>
          <a:custGeom>
            <a:avLst/>
            <a:gdLst>
              <a:gd name="connsiteX0" fmla="*/ 1010820 w 1010820"/>
              <a:gd name="connsiteY0" fmla="*/ 1026816 h 1026816"/>
              <a:gd name="connsiteX1" fmla="*/ 853871 w 1010820"/>
              <a:gd name="connsiteY1" fmla="*/ 712918 h 1026816"/>
              <a:gd name="connsiteX2" fmla="*/ 69125 w 1010820"/>
              <a:gd name="connsiteY2" fmla="*/ 64649 h 1026816"/>
              <a:gd name="connsiteX3" fmla="*/ 89596 w 1010820"/>
              <a:gd name="connsiteY3" fmla="*/ 57825 h 102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0820" h="1026816">
                <a:moveTo>
                  <a:pt x="1010820" y="1026816"/>
                </a:moveTo>
                <a:cubicBezTo>
                  <a:pt x="1010820" y="950047"/>
                  <a:pt x="1010820" y="873279"/>
                  <a:pt x="853871" y="712918"/>
                </a:cubicBezTo>
                <a:cubicBezTo>
                  <a:pt x="696922" y="552557"/>
                  <a:pt x="69125" y="64649"/>
                  <a:pt x="69125" y="64649"/>
                </a:cubicBezTo>
                <a:cubicBezTo>
                  <a:pt x="-58254" y="-44533"/>
                  <a:pt x="15671" y="6646"/>
                  <a:pt x="89596" y="5782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reeform 3"/>
          <p:cNvSpPr/>
          <p:nvPr/>
        </p:nvSpPr>
        <p:spPr>
          <a:xfrm>
            <a:off x="3106572" y="3523681"/>
            <a:ext cx="803512" cy="598796"/>
          </a:xfrm>
          <a:custGeom>
            <a:avLst/>
            <a:gdLst>
              <a:gd name="connsiteX0" fmla="*/ 1071349 w 1071349"/>
              <a:gd name="connsiteY0" fmla="*/ 798394 h 798394"/>
              <a:gd name="connsiteX1" fmla="*/ 716507 w 1071349"/>
              <a:gd name="connsiteY1" fmla="*/ 395785 h 798394"/>
              <a:gd name="connsiteX2" fmla="*/ 0 w 1071349"/>
              <a:gd name="connsiteY2" fmla="*/ 0 h 79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1349" h="798394">
                <a:moveTo>
                  <a:pt x="1071349" y="798394"/>
                </a:moveTo>
                <a:cubicBezTo>
                  <a:pt x="983207" y="663622"/>
                  <a:pt x="895065" y="528851"/>
                  <a:pt x="716507" y="395785"/>
                </a:cubicBezTo>
                <a:cubicBezTo>
                  <a:pt x="537949" y="262719"/>
                  <a:pt x="268974" y="131359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" name="Straight Connector 4"/>
          <p:cNvCxnSpPr/>
          <p:nvPr/>
        </p:nvCxnSpPr>
        <p:spPr>
          <a:xfrm>
            <a:off x="2985961" y="44501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004169" y="2829684"/>
            <a:ext cx="230623" cy="1608292"/>
          </a:xfrm>
          <a:prstGeom prst="line">
            <a:avLst/>
          </a:prstGeom>
          <a:ln w="1270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578F19-7A4B-4A01-98E9-FE070E5F7D9C}"/>
              </a:ext>
            </a:extLst>
          </p:cNvPr>
          <p:cNvSpPr txBox="1"/>
          <p:nvPr/>
        </p:nvSpPr>
        <p:spPr>
          <a:xfrm>
            <a:off x="5498635" y="1771650"/>
            <a:ext cx="13258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Chung  </a:t>
            </a:r>
            <a:r>
              <a:rPr lang="en-US" sz="1350" i="1" dirty="0"/>
              <a:t>et 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90591" y="4827279"/>
            <a:ext cx="152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charge </a:t>
            </a:r>
            <a:r>
              <a:rPr lang="en-US" b="1" i="1" dirty="0"/>
              <a:t>e</a:t>
            </a:r>
            <a:r>
              <a:rPr lang="en-US" b="1" dirty="0"/>
              <a:t>/7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08319" y="4448164"/>
            <a:ext cx="208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Fano </a:t>
            </a:r>
            <a:r>
              <a:rPr lang="en-US" b="1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en-US" b="1" dirty="0">
                <a:solidFill>
                  <a:srgbClr val="FF0000"/>
                </a:solidFill>
              </a:rPr>
              <a:t> state filling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6A65F-FB89-EB93-0F52-B6AFDA1952C8}"/>
              </a:ext>
            </a:extLst>
          </p:cNvPr>
          <p:cNvSpPr txBox="1"/>
          <p:nvPr/>
        </p:nvSpPr>
        <p:spPr>
          <a:xfrm>
            <a:off x="892097" y="5925015"/>
            <a:ext cx="6136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/>
              <a:t>most particle states support non-topological neutral modes</a:t>
            </a:r>
          </a:p>
          <a:p>
            <a:pPr algn="ctr" rtl="0"/>
            <a:endParaRPr lang="en-US" b="1" dirty="0"/>
          </a:p>
          <a:p>
            <a:pPr rtl="0"/>
            <a:r>
              <a:rPr lang="en-US" sz="1600" dirty="0"/>
              <a:t>Inoue, </a:t>
            </a:r>
            <a:r>
              <a:rPr lang="en-US" sz="1600" b="1" dirty="0"/>
              <a:t>Nat. Comm</a:t>
            </a:r>
            <a:r>
              <a:rPr lang="en-US" sz="1600" dirty="0"/>
              <a:t>. 2014</a:t>
            </a:r>
          </a:p>
        </p:txBody>
      </p:sp>
    </p:spTree>
    <p:extLst>
      <p:ext uri="{BB962C8B-B14F-4D97-AF65-F5344CB8AC3E}">
        <p14:creationId xmlns:p14="http://schemas.microsoft.com/office/powerpoint/2010/main" val="25560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338" y="2229902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  e – h conjugated states ?</a:t>
            </a:r>
          </a:p>
          <a:p>
            <a:pPr algn="ctr"/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700" dirty="0"/>
          </a:p>
          <a:p>
            <a:pPr algn="ctr"/>
            <a:r>
              <a:rPr lang="en-US" sz="2700" dirty="0"/>
              <a:t>here,  upstream neutral modes are topological</a:t>
            </a:r>
          </a:p>
          <a:p>
            <a:pPr algn="ctr"/>
            <a:endParaRPr lang="en-US" sz="2700" dirty="0"/>
          </a:p>
          <a:p>
            <a:pPr algn="ctr"/>
            <a:r>
              <a:rPr lang="en-US" sz="2700" dirty="0"/>
              <a:t>few examples at…</a:t>
            </a:r>
            <a:r>
              <a:rPr lang="en-US" sz="2400" dirty="0">
                <a:solidFill>
                  <a:srgbClr val="FF0000"/>
                </a:solidFill>
              </a:rPr>
              <a:t>10-15 mK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29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68398" y="2232266"/>
            <a:ext cx="1543051" cy="1543050"/>
            <a:chOff x="394431" y="635334"/>
            <a:chExt cx="2057401" cy="205740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3E3E63C-14B9-6D47-AB0B-0A969CF96154}"/>
                </a:ext>
              </a:extLst>
            </p:cNvPr>
            <p:cNvCxnSpPr/>
            <p:nvPr/>
          </p:nvCxnSpPr>
          <p:spPr>
            <a:xfrm flipH="1">
              <a:off x="708349" y="1565646"/>
              <a:ext cx="1451611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828E3D-5F12-A248-B84C-6C8C32515045}"/>
                </a:ext>
              </a:extLst>
            </p:cNvPr>
            <p:cNvSpPr/>
            <p:nvPr/>
          </p:nvSpPr>
          <p:spPr>
            <a:xfrm>
              <a:off x="394431" y="635334"/>
              <a:ext cx="2057401" cy="2057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7E5DB4-E967-4341-9B35-53EB34E27899}"/>
                </a:ext>
              </a:extLst>
            </p:cNvPr>
            <p:cNvSpPr txBox="1"/>
            <p:nvPr/>
          </p:nvSpPr>
          <p:spPr>
            <a:xfrm>
              <a:off x="815622" y="2235377"/>
              <a:ext cx="12550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US" sz="135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3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2/3 </a:t>
              </a:r>
              <a:r>
                <a:rPr lang="en-US" sz="135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35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4A50E3C-ABCA-3D4B-9E21-C9190CCD9E17}"/>
                </a:ext>
              </a:extLst>
            </p:cNvPr>
            <p:cNvSpPr/>
            <p:nvPr/>
          </p:nvSpPr>
          <p:spPr>
            <a:xfrm>
              <a:off x="930704" y="1365711"/>
              <a:ext cx="502773" cy="201842"/>
            </a:xfrm>
            <a:custGeom>
              <a:avLst/>
              <a:gdLst>
                <a:gd name="connsiteX0" fmla="*/ 0 w 2731625"/>
                <a:gd name="connsiteY0" fmla="*/ 1689906 h 1689906"/>
                <a:gd name="connsiteX1" fmla="*/ 659757 w 2731625"/>
                <a:gd name="connsiteY1" fmla="*/ 1319516 h 1689906"/>
                <a:gd name="connsiteX2" fmla="*/ 1365813 w 2731625"/>
                <a:gd name="connsiteY2" fmla="*/ 2 h 1689906"/>
                <a:gd name="connsiteX3" fmla="*/ 2048719 w 2731625"/>
                <a:gd name="connsiteY3" fmla="*/ 1331090 h 1689906"/>
                <a:gd name="connsiteX4" fmla="*/ 2731625 w 2731625"/>
                <a:gd name="connsiteY4" fmla="*/ 1689906 h 1689906"/>
                <a:gd name="connsiteX5" fmla="*/ 2731625 w 2731625"/>
                <a:gd name="connsiteY5" fmla="*/ 1689906 h 1689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1625" h="1689906">
                  <a:moveTo>
                    <a:pt x="0" y="1689906"/>
                  </a:moveTo>
                  <a:cubicBezTo>
                    <a:pt x="216061" y="1645536"/>
                    <a:pt x="432122" y="1601167"/>
                    <a:pt x="659757" y="1319516"/>
                  </a:cubicBezTo>
                  <a:cubicBezTo>
                    <a:pt x="887393" y="1037865"/>
                    <a:pt x="1134319" y="-1927"/>
                    <a:pt x="1365813" y="2"/>
                  </a:cubicBezTo>
                  <a:cubicBezTo>
                    <a:pt x="1597307" y="1931"/>
                    <a:pt x="1821084" y="1049439"/>
                    <a:pt x="2048719" y="1331090"/>
                  </a:cubicBezTo>
                  <a:cubicBezTo>
                    <a:pt x="2276354" y="1612741"/>
                    <a:pt x="2731625" y="1689906"/>
                    <a:pt x="2731625" y="1689906"/>
                  </a:cubicBezTo>
                  <a:lnTo>
                    <a:pt x="2731625" y="1689906"/>
                  </a:lnTo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 dirty="0">
                <a:solidFill>
                  <a:prstClr val="white"/>
                </a:solidFill>
                <a:latin typeface="Symbol" pitchFamily="2" charset="2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1CFB4B-6AF9-404B-B8EE-D5A745693E64}"/>
                </a:ext>
              </a:extLst>
            </p:cNvPr>
            <p:cNvGrpSpPr/>
            <p:nvPr/>
          </p:nvGrpSpPr>
          <p:grpSpPr>
            <a:xfrm>
              <a:off x="672612" y="1030813"/>
              <a:ext cx="1589993" cy="1233006"/>
              <a:chOff x="9565627" y="1973335"/>
              <a:chExt cx="2119991" cy="164401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BF9C245-C987-D54B-B918-9AD5217C5E4F}"/>
                  </a:ext>
                </a:extLst>
              </p:cNvPr>
              <p:cNvSpPr/>
              <p:nvPr/>
            </p:nvSpPr>
            <p:spPr>
              <a:xfrm>
                <a:off x="9565627" y="1973335"/>
                <a:ext cx="2027375" cy="10554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en-US" sz="101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86A670C-6BA4-654B-A8E3-BCAB1804491A}"/>
                  </a:ext>
                </a:extLst>
              </p:cNvPr>
              <p:cNvGrpSpPr/>
              <p:nvPr/>
            </p:nvGrpSpPr>
            <p:grpSpPr>
              <a:xfrm>
                <a:off x="9594210" y="2208296"/>
                <a:ext cx="2091408" cy="1409049"/>
                <a:chOff x="9772783" y="2178876"/>
                <a:chExt cx="2091408" cy="1409049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BCC8784-5C21-1A46-AED5-0AFAC1C125B0}"/>
                    </a:ext>
                  </a:extLst>
                </p:cNvPr>
                <p:cNvGrpSpPr/>
                <p:nvPr/>
              </p:nvGrpSpPr>
              <p:grpSpPr>
                <a:xfrm>
                  <a:off x="9772783" y="2349129"/>
                  <a:ext cx="1951934" cy="1165194"/>
                  <a:chOff x="9772783" y="2349129"/>
                  <a:chExt cx="1951934" cy="1165194"/>
                </a:xfrm>
              </p:grpSpPr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39C98476-C44E-F646-BD6D-D2BFB61BF796}"/>
                      </a:ext>
                    </a:extLst>
                  </p:cNvPr>
                  <p:cNvSpPr/>
                  <p:nvPr/>
                </p:nvSpPr>
                <p:spPr>
                  <a:xfrm>
                    <a:off x="10069256" y="2349129"/>
                    <a:ext cx="670364" cy="269122"/>
                  </a:xfrm>
                  <a:custGeom>
                    <a:avLst/>
                    <a:gdLst>
                      <a:gd name="connsiteX0" fmla="*/ 0 w 2731625"/>
                      <a:gd name="connsiteY0" fmla="*/ 1689906 h 1689906"/>
                      <a:gd name="connsiteX1" fmla="*/ 659757 w 2731625"/>
                      <a:gd name="connsiteY1" fmla="*/ 1319516 h 1689906"/>
                      <a:gd name="connsiteX2" fmla="*/ 1365813 w 2731625"/>
                      <a:gd name="connsiteY2" fmla="*/ 2 h 1689906"/>
                      <a:gd name="connsiteX3" fmla="*/ 2048719 w 2731625"/>
                      <a:gd name="connsiteY3" fmla="*/ 1331090 h 1689906"/>
                      <a:gd name="connsiteX4" fmla="*/ 2731625 w 2731625"/>
                      <a:gd name="connsiteY4" fmla="*/ 1689906 h 1689906"/>
                      <a:gd name="connsiteX5" fmla="*/ 2731625 w 2731625"/>
                      <a:gd name="connsiteY5" fmla="*/ 1689906 h 1689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1625" h="1689906">
                        <a:moveTo>
                          <a:pt x="0" y="1689906"/>
                        </a:moveTo>
                        <a:cubicBezTo>
                          <a:pt x="216061" y="1645536"/>
                          <a:pt x="432122" y="1601167"/>
                          <a:pt x="659757" y="1319516"/>
                        </a:cubicBezTo>
                        <a:cubicBezTo>
                          <a:pt x="887393" y="1037865"/>
                          <a:pt x="1134319" y="-1927"/>
                          <a:pt x="1365813" y="2"/>
                        </a:cubicBezTo>
                        <a:cubicBezTo>
                          <a:pt x="1597307" y="1931"/>
                          <a:pt x="1821084" y="1049439"/>
                          <a:pt x="2048719" y="1331090"/>
                        </a:cubicBezTo>
                        <a:cubicBezTo>
                          <a:pt x="2276354" y="1612741"/>
                          <a:pt x="2731625" y="1689906"/>
                          <a:pt x="2731625" y="1689906"/>
                        </a:cubicBezTo>
                        <a:lnTo>
                          <a:pt x="2731625" y="1689906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46000">
                        <a:schemeClr val="accent2">
                          <a:lumMod val="95000"/>
                          <a:lumOff val="5000"/>
                        </a:schemeClr>
                      </a:gs>
                      <a:gs pos="100000">
                        <a:schemeClr val="accent2">
                          <a:lumMod val="60000"/>
                        </a:schemeClr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en-US" sz="1013" dirty="0">
                      <a:solidFill>
                        <a:prstClr val="white"/>
                      </a:solidFill>
                      <a:latin typeface="Symbol" pitchFamily="2" charset="2"/>
                    </a:endParaRPr>
                  </a:p>
                </p:txBody>
              </p: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57AC4A50-4C09-0044-84F9-59E9125DD5D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9772783" y="2615709"/>
                    <a:ext cx="1935480" cy="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6249230B-AC7E-B141-9D67-549A56B2C6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789238" y="3057397"/>
                    <a:ext cx="1935479" cy="0"/>
                  </a:xfrm>
                  <a:prstGeom prst="straightConnector1">
                    <a:avLst/>
                  </a:prstGeom>
                  <a:ln w="127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894D714E-A602-4141-9B43-AF201D9C457B}"/>
                      </a:ext>
                    </a:extLst>
                  </p:cNvPr>
                  <p:cNvSpPr/>
                  <p:nvPr/>
                </p:nvSpPr>
                <p:spPr>
                  <a:xfrm>
                    <a:off x="10740523" y="2646717"/>
                    <a:ext cx="613278" cy="411137"/>
                  </a:xfrm>
                  <a:custGeom>
                    <a:avLst/>
                    <a:gdLst>
                      <a:gd name="connsiteX0" fmla="*/ 0 w 2731625"/>
                      <a:gd name="connsiteY0" fmla="*/ 1689906 h 1689906"/>
                      <a:gd name="connsiteX1" fmla="*/ 659757 w 2731625"/>
                      <a:gd name="connsiteY1" fmla="*/ 1319516 h 1689906"/>
                      <a:gd name="connsiteX2" fmla="*/ 1365813 w 2731625"/>
                      <a:gd name="connsiteY2" fmla="*/ 2 h 1689906"/>
                      <a:gd name="connsiteX3" fmla="*/ 2048719 w 2731625"/>
                      <a:gd name="connsiteY3" fmla="*/ 1331090 h 1689906"/>
                      <a:gd name="connsiteX4" fmla="*/ 2731625 w 2731625"/>
                      <a:gd name="connsiteY4" fmla="*/ 1689906 h 1689906"/>
                      <a:gd name="connsiteX5" fmla="*/ 2731625 w 2731625"/>
                      <a:gd name="connsiteY5" fmla="*/ 1689906 h 1689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1625" h="1689906">
                        <a:moveTo>
                          <a:pt x="0" y="1689906"/>
                        </a:moveTo>
                        <a:cubicBezTo>
                          <a:pt x="216061" y="1645536"/>
                          <a:pt x="432122" y="1601167"/>
                          <a:pt x="659757" y="1319516"/>
                        </a:cubicBezTo>
                        <a:cubicBezTo>
                          <a:pt x="887393" y="1037865"/>
                          <a:pt x="1134319" y="-1927"/>
                          <a:pt x="1365813" y="2"/>
                        </a:cubicBezTo>
                        <a:cubicBezTo>
                          <a:pt x="1597307" y="1931"/>
                          <a:pt x="1821084" y="1049439"/>
                          <a:pt x="2048719" y="1331090"/>
                        </a:cubicBezTo>
                        <a:cubicBezTo>
                          <a:pt x="2276354" y="1612741"/>
                          <a:pt x="2731625" y="1689906"/>
                          <a:pt x="2731625" y="1689906"/>
                        </a:cubicBezTo>
                        <a:lnTo>
                          <a:pt x="2731625" y="1689906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chemeClr val="accent5">
                          <a:lumMod val="40000"/>
                          <a:lumOff val="60000"/>
                        </a:schemeClr>
                      </a:gs>
                      <a:gs pos="46000">
                        <a:schemeClr val="accent5">
                          <a:lumMod val="95000"/>
                          <a:lumOff val="5000"/>
                        </a:schemeClr>
                      </a:gs>
                      <a:gs pos="100000">
                        <a:schemeClr val="accent5">
                          <a:lumMod val="60000"/>
                        </a:schemeClr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en-US" sz="1013" dirty="0">
                      <a:solidFill>
                        <a:prstClr val="white"/>
                      </a:solidFill>
                      <a:latin typeface="Symbol" pitchFamily="2" charset="2"/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7F7987A3-37D5-7447-9D70-50CADB9CA99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0069259" y="2620060"/>
                    <a:ext cx="670364" cy="269122"/>
                  </a:xfrm>
                  <a:custGeom>
                    <a:avLst/>
                    <a:gdLst>
                      <a:gd name="connsiteX0" fmla="*/ 0 w 2731625"/>
                      <a:gd name="connsiteY0" fmla="*/ 1689906 h 1689906"/>
                      <a:gd name="connsiteX1" fmla="*/ 659757 w 2731625"/>
                      <a:gd name="connsiteY1" fmla="*/ 1319516 h 1689906"/>
                      <a:gd name="connsiteX2" fmla="*/ 1365813 w 2731625"/>
                      <a:gd name="connsiteY2" fmla="*/ 2 h 1689906"/>
                      <a:gd name="connsiteX3" fmla="*/ 2048719 w 2731625"/>
                      <a:gd name="connsiteY3" fmla="*/ 1331090 h 1689906"/>
                      <a:gd name="connsiteX4" fmla="*/ 2731625 w 2731625"/>
                      <a:gd name="connsiteY4" fmla="*/ 1689906 h 1689906"/>
                      <a:gd name="connsiteX5" fmla="*/ 2731625 w 2731625"/>
                      <a:gd name="connsiteY5" fmla="*/ 1689906 h 1689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1625" h="1689906">
                        <a:moveTo>
                          <a:pt x="0" y="1689906"/>
                        </a:moveTo>
                        <a:cubicBezTo>
                          <a:pt x="216061" y="1645536"/>
                          <a:pt x="432122" y="1601167"/>
                          <a:pt x="659757" y="1319516"/>
                        </a:cubicBezTo>
                        <a:cubicBezTo>
                          <a:pt x="887393" y="1037865"/>
                          <a:pt x="1134319" y="-1927"/>
                          <a:pt x="1365813" y="2"/>
                        </a:cubicBezTo>
                        <a:cubicBezTo>
                          <a:pt x="1597307" y="1931"/>
                          <a:pt x="1821084" y="1049439"/>
                          <a:pt x="2048719" y="1331090"/>
                        </a:cubicBezTo>
                        <a:cubicBezTo>
                          <a:pt x="2276354" y="1612741"/>
                          <a:pt x="2731625" y="1689906"/>
                          <a:pt x="2731625" y="1689906"/>
                        </a:cubicBezTo>
                        <a:lnTo>
                          <a:pt x="2731625" y="1689906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33000">
                        <a:schemeClr val="accent2">
                          <a:lumMod val="45000"/>
                          <a:lumOff val="55000"/>
                        </a:schemeClr>
                      </a:gs>
                      <a:gs pos="71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rgbClr val="FF722C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en-US" sz="1013" dirty="0">
                      <a:solidFill>
                        <a:prstClr val="white"/>
                      </a:solidFill>
                      <a:latin typeface="Symbol" pitchFamily="2" charset="2"/>
                    </a:endParaRPr>
                  </a:p>
                </p:txBody>
              </p: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E3E5ADAD-AFCA-4F12-933C-99B50E9732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789236" y="3513867"/>
                    <a:ext cx="1935481" cy="0"/>
                  </a:xfrm>
                  <a:prstGeom prst="straightConnector1">
                    <a:avLst/>
                  </a:prstGeom>
                  <a:ln w="127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Freeform 50">
                    <a:extLst>
                      <a:ext uri="{FF2B5EF4-FFF2-40B4-BE49-F238E27FC236}">
                        <a16:creationId xmlns:a16="http://schemas.microsoft.com/office/drawing/2014/main" id="{DD07CF0A-66CF-4F28-A452-5C924CC80FEE}"/>
                      </a:ext>
                    </a:extLst>
                  </p:cNvPr>
                  <p:cNvSpPr/>
                  <p:nvPr/>
                </p:nvSpPr>
                <p:spPr>
                  <a:xfrm>
                    <a:off x="10740523" y="3103187"/>
                    <a:ext cx="613278" cy="411136"/>
                  </a:xfrm>
                  <a:custGeom>
                    <a:avLst/>
                    <a:gdLst>
                      <a:gd name="connsiteX0" fmla="*/ 0 w 2731625"/>
                      <a:gd name="connsiteY0" fmla="*/ 1689906 h 1689906"/>
                      <a:gd name="connsiteX1" fmla="*/ 659757 w 2731625"/>
                      <a:gd name="connsiteY1" fmla="*/ 1319516 h 1689906"/>
                      <a:gd name="connsiteX2" fmla="*/ 1365813 w 2731625"/>
                      <a:gd name="connsiteY2" fmla="*/ 2 h 1689906"/>
                      <a:gd name="connsiteX3" fmla="*/ 2048719 w 2731625"/>
                      <a:gd name="connsiteY3" fmla="*/ 1331090 h 1689906"/>
                      <a:gd name="connsiteX4" fmla="*/ 2731625 w 2731625"/>
                      <a:gd name="connsiteY4" fmla="*/ 1689906 h 1689906"/>
                      <a:gd name="connsiteX5" fmla="*/ 2731625 w 2731625"/>
                      <a:gd name="connsiteY5" fmla="*/ 1689906 h 1689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1625" h="1689906">
                        <a:moveTo>
                          <a:pt x="0" y="1689906"/>
                        </a:moveTo>
                        <a:cubicBezTo>
                          <a:pt x="216061" y="1645536"/>
                          <a:pt x="432122" y="1601167"/>
                          <a:pt x="659757" y="1319516"/>
                        </a:cubicBezTo>
                        <a:cubicBezTo>
                          <a:pt x="887393" y="1037865"/>
                          <a:pt x="1134319" y="-1927"/>
                          <a:pt x="1365813" y="2"/>
                        </a:cubicBezTo>
                        <a:cubicBezTo>
                          <a:pt x="1597307" y="1931"/>
                          <a:pt x="1821084" y="1049439"/>
                          <a:pt x="2048719" y="1331090"/>
                        </a:cubicBezTo>
                        <a:cubicBezTo>
                          <a:pt x="2276354" y="1612741"/>
                          <a:pt x="2731625" y="1689906"/>
                          <a:pt x="2731625" y="1689906"/>
                        </a:cubicBezTo>
                        <a:lnTo>
                          <a:pt x="2731625" y="1689906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chemeClr val="accent5">
                          <a:lumMod val="40000"/>
                          <a:lumOff val="60000"/>
                        </a:schemeClr>
                      </a:gs>
                      <a:gs pos="46000">
                        <a:schemeClr val="accent5">
                          <a:lumMod val="95000"/>
                          <a:lumOff val="5000"/>
                        </a:schemeClr>
                      </a:gs>
                      <a:gs pos="100000">
                        <a:schemeClr val="accent5">
                          <a:lumMod val="60000"/>
                        </a:schemeClr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en-US" sz="1013" dirty="0">
                      <a:solidFill>
                        <a:prstClr val="white"/>
                      </a:solidFill>
                      <a:latin typeface="Symbol" pitchFamily="2" charset="2"/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245AF86-F172-0943-B004-779E32B67236}"/>
                    </a:ext>
                  </a:extLst>
                </p:cNvPr>
                <p:cNvSpPr txBox="1"/>
                <p:nvPr/>
              </p:nvSpPr>
              <p:spPr>
                <a:xfrm>
                  <a:off x="11185371" y="2606064"/>
                  <a:ext cx="678820" cy="533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14350"/>
                  <a:r>
                    <a:rPr lang="en-US" sz="135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3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</a:t>
                  </a:r>
                  <a:r>
                    <a:rPr lang="en-US" sz="1125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E1BE3D1-FA93-4E49-857F-BB38E5D51947}"/>
                    </a:ext>
                  </a:extLst>
                </p:cNvPr>
                <p:cNvSpPr txBox="1"/>
                <p:nvPr/>
              </p:nvSpPr>
              <p:spPr>
                <a:xfrm>
                  <a:off x="10225727" y="2225320"/>
                  <a:ext cx="465084" cy="533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14350"/>
                  <a:r>
                    <a:rPr lang="en-US" sz="13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endParaRPr lang="en-US" sz="112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3CAFFAD-8BA1-A346-ACFA-A4E407F87283}"/>
                    </a:ext>
                  </a:extLst>
                </p:cNvPr>
                <p:cNvSpPr txBox="1"/>
                <p:nvPr/>
              </p:nvSpPr>
              <p:spPr>
                <a:xfrm>
                  <a:off x="10247987" y="2523857"/>
                  <a:ext cx="456537" cy="471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14350"/>
                  <a:r>
                    <a:rPr lang="en-US" sz="1125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17A485A-2F90-2144-87B1-17191ECE20EE}"/>
                    </a:ext>
                  </a:extLst>
                </p:cNvPr>
                <p:cNvSpPr/>
                <p:nvPr/>
              </p:nvSpPr>
              <p:spPr>
                <a:xfrm>
                  <a:off x="10169241" y="2308029"/>
                  <a:ext cx="470393" cy="62179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0CB23F8-F432-474C-8DB7-98E1FFD6DEAF}"/>
                    </a:ext>
                  </a:extLst>
                </p:cNvPr>
                <p:cNvSpPr txBox="1"/>
                <p:nvPr/>
              </p:nvSpPr>
              <p:spPr>
                <a:xfrm>
                  <a:off x="9841160" y="2178876"/>
                  <a:ext cx="482183" cy="533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14350"/>
                  <a:r>
                    <a:rPr lang="en-US" sz="135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sz="1125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88E57C-7446-4FA2-8223-D9022AF669A2}"/>
                    </a:ext>
                  </a:extLst>
                </p:cNvPr>
                <p:cNvSpPr txBox="1"/>
                <p:nvPr/>
              </p:nvSpPr>
              <p:spPr>
                <a:xfrm>
                  <a:off x="11181547" y="3054446"/>
                  <a:ext cx="678820" cy="533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14350"/>
                  <a:r>
                    <a:rPr lang="en-US" sz="135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3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</a:t>
                  </a:r>
                  <a:r>
                    <a:rPr lang="en-US" sz="1125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E7C111-3FBE-4D32-B4DD-76E0B7A8494C}"/>
                </a:ext>
              </a:extLst>
            </p:cNvPr>
            <p:cNvGrpSpPr/>
            <p:nvPr/>
          </p:nvGrpSpPr>
          <p:grpSpPr>
            <a:xfrm>
              <a:off x="694049" y="717349"/>
              <a:ext cx="1451610" cy="612679"/>
              <a:chOff x="9772783" y="2178876"/>
              <a:chExt cx="1935480" cy="81690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1204949-AC2A-42C6-8176-B2D9239AB7DA}"/>
                  </a:ext>
                </a:extLst>
              </p:cNvPr>
              <p:cNvGrpSpPr/>
              <p:nvPr/>
            </p:nvGrpSpPr>
            <p:grpSpPr>
              <a:xfrm>
                <a:off x="9772783" y="2349129"/>
                <a:ext cx="1935480" cy="540053"/>
                <a:chOff x="9772783" y="2349129"/>
                <a:chExt cx="1935480" cy="540053"/>
              </a:xfrm>
            </p:grpSpPr>
            <p:sp>
              <p:nvSpPr>
                <p:cNvPr id="22" name="Freeform 47">
                  <a:extLst>
                    <a:ext uri="{FF2B5EF4-FFF2-40B4-BE49-F238E27FC236}">
                      <a16:creationId xmlns:a16="http://schemas.microsoft.com/office/drawing/2014/main" id="{CA02D252-C110-49F6-A239-EF6084AAE971}"/>
                    </a:ext>
                  </a:extLst>
                </p:cNvPr>
                <p:cNvSpPr/>
                <p:nvPr/>
              </p:nvSpPr>
              <p:spPr>
                <a:xfrm>
                  <a:off x="10069256" y="2349129"/>
                  <a:ext cx="670364" cy="269122"/>
                </a:xfrm>
                <a:custGeom>
                  <a:avLst/>
                  <a:gdLst>
                    <a:gd name="connsiteX0" fmla="*/ 0 w 2731625"/>
                    <a:gd name="connsiteY0" fmla="*/ 1689906 h 1689906"/>
                    <a:gd name="connsiteX1" fmla="*/ 659757 w 2731625"/>
                    <a:gd name="connsiteY1" fmla="*/ 1319516 h 1689906"/>
                    <a:gd name="connsiteX2" fmla="*/ 1365813 w 2731625"/>
                    <a:gd name="connsiteY2" fmla="*/ 2 h 1689906"/>
                    <a:gd name="connsiteX3" fmla="*/ 2048719 w 2731625"/>
                    <a:gd name="connsiteY3" fmla="*/ 1331090 h 1689906"/>
                    <a:gd name="connsiteX4" fmla="*/ 2731625 w 2731625"/>
                    <a:gd name="connsiteY4" fmla="*/ 1689906 h 1689906"/>
                    <a:gd name="connsiteX5" fmla="*/ 2731625 w 2731625"/>
                    <a:gd name="connsiteY5" fmla="*/ 1689906 h 168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1625" h="1689906">
                      <a:moveTo>
                        <a:pt x="0" y="1689906"/>
                      </a:moveTo>
                      <a:cubicBezTo>
                        <a:pt x="216061" y="1645536"/>
                        <a:pt x="432122" y="1601167"/>
                        <a:pt x="659757" y="1319516"/>
                      </a:cubicBezTo>
                      <a:cubicBezTo>
                        <a:pt x="887393" y="1037865"/>
                        <a:pt x="1134319" y="-1927"/>
                        <a:pt x="1365813" y="2"/>
                      </a:cubicBezTo>
                      <a:cubicBezTo>
                        <a:pt x="1597307" y="1931"/>
                        <a:pt x="1821084" y="1049439"/>
                        <a:pt x="2048719" y="1331090"/>
                      </a:cubicBezTo>
                      <a:cubicBezTo>
                        <a:pt x="2276354" y="1612741"/>
                        <a:pt x="2731625" y="1689906"/>
                        <a:pt x="2731625" y="1689906"/>
                      </a:cubicBezTo>
                      <a:lnTo>
                        <a:pt x="2731625" y="1689906"/>
                      </a:lnTo>
                    </a:path>
                  </a:pathLst>
                </a:cu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dirty="0">
                    <a:solidFill>
                      <a:prstClr val="white"/>
                    </a:solidFill>
                    <a:latin typeface="Symbol" pitchFamily="2" charset="2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D6A1A259-20E6-4672-A7A9-396522D5FD1B}"/>
                    </a:ext>
                  </a:extLst>
                </p:cNvPr>
                <p:cNvCxnSpPr/>
                <p:nvPr/>
              </p:nvCxnSpPr>
              <p:spPr>
                <a:xfrm flipH="1">
                  <a:off x="9772783" y="2615709"/>
                  <a:ext cx="1935480" cy="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reeform 51">
                  <a:extLst>
                    <a:ext uri="{FF2B5EF4-FFF2-40B4-BE49-F238E27FC236}">
                      <a16:creationId xmlns:a16="http://schemas.microsoft.com/office/drawing/2014/main" id="{D38C4298-C85D-4C2D-B733-EFED5DEC5A25}"/>
                    </a:ext>
                  </a:extLst>
                </p:cNvPr>
                <p:cNvSpPr/>
                <p:nvPr/>
              </p:nvSpPr>
              <p:spPr>
                <a:xfrm rot="10800000">
                  <a:off x="10069259" y="2620060"/>
                  <a:ext cx="670364" cy="269122"/>
                </a:xfrm>
                <a:custGeom>
                  <a:avLst/>
                  <a:gdLst>
                    <a:gd name="connsiteX0" fmla="*/ 0 w 2731625"/>
                    <a:gd name="connsiteY0" fmla="*/ 1689906 h 1689906"/>
                    <a:gd name="connsiteX1" fmla="*/ 659757 w 2731625"/>
                    <a:gd name="connsiteY1" fmla="*/ 1319516 h 1689906"/>
                    <a:gd name="connsiteX2" fmla="*/ 1365813 w 2731625"/>
                    <a:gd name="connsiteY2" fmla="*/ 2 h 1689906"/>
                    <a:gd name="connsiteX3" fmla="*/ 2048719 w 2731625"/>
                    <a:gd name="connsiteY3" fmla="*/ 1331090 h 1689906"/>
                    <a:gd name="connsiteX4" fmla="*/ 2731625 w 2731625"/>
                    <a:gd name="connsiteY4" fmla="*/ 1689906 h 1689906"/>
                    <a:gd name="connsiteX5" fmla="*/ 2731625 w 2731625"/>
                    <a:gd name="connsiteY5" fmla="*/ 1689906 h 168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1625" h="1689906">
                      <a:moveTo>
                        <a:pt x="0" y="1689906"/>
                      </a:moveTo>
                      <a:cubicBezTo>
                        <a:pt x="216061" y="1645536"/>
                        <a:pt x="432122" y="1601167"/>
                        <a:pt x="659757" y="1319516"/>
                      </a:cubicBezTo>
                      <a:cubicBezTo>
                        <a:pt x="887393" y="1037865"/>
                        <a:pt x="1134319" y="-1927"/>
                        <a:pt x="1365813" y="2"/>
                      </a:cubicBezTo>
                      <a:cubicBezTo>
                        <a:pt x="1597307" y="1931"/>
                        <a:pt x="1821084" y="1049439"/>
                        <a:pt x="2048719" y="1331090"/>
                      </a:cubicBezTo>
                      <a:cubicBezTo>
                        <a:pt x="2276354" y="1612741"/>
                        <a:pt x="2731625" y="1689906"/>
                        <a:pt x="2731625" y="1689906"/>
                      </a:cubicBezTo>
                      <a:lnTo>
                        <a:pt x="2731625" y="1689906"/>
                      </a:lnTo>
                    </a:path>
                  </a:pathLst>
                </a:cu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33000">
                      <a:schemeClr val="accent2">
                        <a:lumMod val="45000"/>
                        <a:lumOff val="55000"/>
                      </a:schemeClr>
                    </a:gs>
                    <a:gs pos="71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rgbClr val="FF722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dirty="0">
                    <a:solidFill>
                      <a:prstClr val="white"/>
                    </a:solidFill>
                    <a:latin typeface="Symbol" pitchFamily="2" charset="2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944F92-BB90-4C76-B9A5-8C389F446D73}"/>
                  </a:ext>
                </a:extLst>
              </p:cNvPr>
              <p:cNvSpPr txBox="1"/>
              <p:nvPr/>
            </p:nvSpPr>
            <p:spPr>
              <a:xfrm>
                <a:off x="10217599" y="2225320"/>
                <a:ext cx="465084" cy="533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13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en-US" sz="112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D2AF9D-EDED-4D03-A637-0C748235178C}"/>
                  </a:ext>
                </a:extLst>
              </p:cNvPr>
              <p:cNvSpPr txBox="1"/>
              <p:nvPr/>
            </p:nvSpPr>
            <p:spPr>
              <a:xfrm>
                <a:off x="10223602" y="2523858"/>
                <a:ext cx="456537" cy="471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112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4EB98D1-0D37-4CC1-821C-2DDAAE15A30C}"/>
                  </a:ext>
                </a:extLst>
              </p:cNvPr>
              <p:cNvSpPr/>
              <p:nvPr/>
            </p:nvSpPr>
            <p:spPr>
              <a:xfrm>
                <a:off x="10169241" y="2308029"/>
                <a:ext cx="470393" cy="62179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en-US" sz="101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7DA094-22B4-4692-959B-31EC48995055}"/>
                  </a:ext>
                </a:extLst>
              </p:cNvPr>
              <p:cNvSpPr txBox="1"/>
              <p:nvPr/>
            </p:nvSpPr>
            <p:spPr>
              <a:xfrm>
                <a:off x="9841160" y="2178876"/>
                <a:ext cx="482183" cy="533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135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1125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1719568" y="1172421"/>
            <a:ext cx="6102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 - h conjugate state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735017" y="1817194"/>
            <a:ext cx="4920489" cy="2974316"/>
            <a:chOff x="4267199" y="591650"/>
            <a:chExt cx="4918033" cy="228566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2F98EB8-5DB6-4A5C-9885-8290A0846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7822"/>
            <a:stretch/>
          </p:blipFill>
          <p:spPr>
            <a:xfrm>
              <a:off x="4267199" y="591650"/>
              <a:ext cx="4918033" cy="2121070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4437888" y="2604709"/>
              <a:ext cx="670560" cy="272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281122" y="5345167"/>
            <a:ext cx="1305113" cy="40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 rot="20861429">
            <a:off x="2037979" y="4962506"/>
            <a:ext cx="7333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vacuum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8355" y="3363049"/>
            <a:ext cx="229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edge reconstructed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5698DFB-CA9A-44E4-B5E9-C17622F7B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2" y="4163083"/>
            <a:ext cx="3200847" cy="1800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825065">
            <a:off x="113073" y="4495435"/>
            <a:ext cx="21441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no partitioning on plateau ?</a:t>
            </a:r>
          </a:p>
        </p:txBody>
      </p:sp>
    </p:spTree>
    <p:extLst>
      <p:ext uri="{BB962C8B-B14F-4D97-AF65-F5344CB8AC3E}">
        <p14:creationId xmlns:p14="http://schemas.microsoft.com/office/powerpoint/2010/main" val="27299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8644" y="1068929"/>
            <a:ext cx="5571272" cy="4163783"/>
            <a:chOff x="4872037" y="1252706"/>
            <a:chExt cx="5752982" cy="46672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4881" t="483" r="49596" b="53727"/>
            <a:stretch/>
          </p:blipFill>
          <p:spPr>
            <a:xfrm>
              <a:off x="5143500" y="1832178"/>
              <a:ext cx="5481519" cy="33985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524875" y="3390900"/>
              <a:ext cx="9144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410200" y="2012516"/>
              <a:ext cx="790575" cy="4309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72037" y="5540452"/>
              <a:ext cx="2828925" cy="3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noise on plateau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38686" y="1252706"/>
              <a:ext cx="1190625" cy="448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F= 2/3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741670" y="2935698"/>
            <a:ext cx="8143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F= 2/3</a:t>
            </a:r>
            <a:endParaRPr lang="en-US" sz="135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3319" y="5243297"/>
            <a:ext cx="1559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 = </a:t>
            </a:r>
            <a:r>
              <a:rPr lang="en-US" sz="2000" b="1" dirty="0">
                <a:solidFill>
                  <a:srgbClr val="FF0000"/>
                </a:solidFill>
                <a:sym typeface="Symbol" panose="05050102010706020507" pitchFamily="18" charset="2"/>
              </a:rPr>
              <a:t>2/3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07526" y="3801856"/>
            <a:ext cx="3469410" cy="1806623"/>
            <a:chOff x="4289520" y="4256945"/>
            <a:chExt cx="4625880" cy="2408830"/>
          </a:xfrm>
        </p:grpSpPr>
        <p:grpSp>
          <p:nvGrpSpPr>
            <p:cNvPr id="20" name="Group 19"/>
            <p:cNvGrpSpPr/>
            <p:nvPr/>
          </p:nvGrpSpPr>
          <p:grpSpPr>
            <a:xfrm>
              <a:off x="4289520" y="4256945"/>
              <a:ext cx="4117501" cy="2408830"/>
              <a:chOff x="5760720" y="1509712"/>
              <a:chExt cx="5231130" cy="383857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1875620-36AF-46F0-8EAB-D66A6EB7C6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6576"/>
              <a:stretch/>
            </p:blipFill>
            <p:spPr>
              <a:xfrm>
                <a:off x="5760720" y="1509712"/>
                <a:ext cx="5231130" cy="3838575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9863328" y="4011168"/>
                <a:ext cx="499872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8020051" y="4800600"/>
              <a:ext cx="8763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F=2/3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39100" y="5333999"/>
              <a:ext cx="8763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F=1/3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330282" y="5646167"/>
            <a:ext cx="371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Fano…..temperature dependence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BEB8DC-58B8-46FB-84C9-017EE186B43F}"/>
              </a:ext>
            </a:extLst>
          </p:cNvPr>
          <p:cNvSpPr txBox="1"/>
          <p:nvPr/>
        </p:nvSpPr>
        <p:spPr>
          <a:xfrm>
            <a:off x="1351952" y="6277012"/>
            <a:ext cx="6102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noise on plateau…. due to neutrals (?)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F90FB9-2956-4171-B375-240AE5BD172C}"/>
              </a:ext>
            </a:extLst>
          </p:cNvPr>
          <p:cNvSpPr txBox="1"/>
          <p:nvPr/>
        </p:nvSpPr>
        <p:spPr>
          <a:xfrm>
            <a:off x="134885" y="5761583"/>
            <a:ext cx="203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Bid, </a:t>
            </a:r>
            <a:r>
              <a:rPr lang="en-US" sz="1600" b="1" dirty="0"/>
              <a:t>Nature</a:t>
            </a:r>
            <a:r>
              <a:rPr lang="en-US" sz="1600" dirty="0"/>
              <a:t> 2010</a:t>
            </a:r>
          </a:p>
          <a:p>
            <a:r>
              <a:rPr lang="en-US" sz="1600" dirty="0"/>
              <a:t>Banerjee,  </a:t>
            </a:r>
            <a:r>
              <a:rPr lang="en-US" sz="1600" b="1" dirty="0"/>
              <a:t>Nature</a:t>
            </a:r>
            <a:r>
              <a:rPr lang="en-US" sz="1600" dirty="0"/>
              <a:t> 545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08216" y="1418876"/>
            <a:ext cx="630851" cy="5981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5698DFB-CA9A-44E4-B5E9-C17622F7BE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47" y="1840914"/>
            <a:ext cx="2439373" cy="1372147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435CA02-9DFB-76D0-0C99-2F467B72E622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538430" y="3039390"/>
            <a:ext cx="43981" cy="1854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24F610-0322-7F0A-FC05-E18038A478BA}"/>
              </a:ext>
            </a:extLst>
          </p:cNvPr>
          <p:cNvSpPr txBox="1"/>
          <p:nvPr/>
        </p:nvSpPr>
        <p:spPr>
          <a:xfrm>
            <a:off x="1520972" y="255416"/>
            <a:ext cx="6102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 - h conjugated state</a:t>
            </a:r>
          </a:p>
        </p:txBody>
      </p:sp>
    </p:spTree>
    <p:extLst>
      <p:ext uri="{BB962C8B-B14F-4D97-AF65-F5344CB8AC3E}">
        <p14:creationId xmlns:p14="http://schemas.microsoft.com/office/powerpoint/2010/main" val="307318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42836" y="214315"/>
            <a:ext cx="39728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4/7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 - h conjugated 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4123" y="2504803"/>
            <a:ext cx="155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 =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4/7</a:t>
            </a:r>
            <a:r>
              <a:rPr lang="en-US" sz="24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</a:t>
            </a:r>
          </a:p>
          <a:p>
            <a:pPr algn="ctr"/>
            <a:r>
              <a:rPr lang="en-US" sz="2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on all plateaus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995499-D287-450C-8A21-82AB75C3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7" y="3654562"/>
            <a:ext cx="3024684" cy="21143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75091" y="3933229"/>
            <a:ext cx="8676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Fano=4/7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D0E6F-E8B2-483B-93E6-393D0ECE152F}"/>
              </a:ext>
            </a:extLst>
          </p:cNvPr>
          <p:cNvSpPr txBox="1"/>
          <p:nvPr/>
        </p:nvSpPr>
        <p:spPr>
          <a:xfrm>
            <a:off x="1038511" y="4705362"/>
            <a:ext cx="12151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50" dirty="0">
                <a:sym typeface="Symbol" panose="05050102010706020507" pitchFamily="18" charset="2"/>
              </a:rPr>
              <a:t></a:t>
            </a:r>
            <a:r>
              <a:rPr lang="en-IN" sz="1350" baseline="-25000" dirty="0" err="1"/>
              <a:t>qpc</a:t>
            </a:r>
            <a:r>
              <a:rPr lang="en-IN" sz="1350" dirty="0"/>
              <a:t> = 1/3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C65546-0742-47C1-B58E-EB4D8B8A0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18" y="3654562"/>
            <a:ext cx="3024684" cy="2114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FD0E6F-E8B2-483B-93E6-393D0ECE152F}"/>
              </a:ext>
            </a:extLst>
          </p:cNvPr>
          <p:cNvSpPr txBox="1"/>
          <p:nvPr/>
        </p:nvSpPr>
        <p:spPr>
          <a:xfrm>
            <a:off x="3933639" y="4705362"/>
            <a:ext cx="12151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50" dirty="0">
                <a:sym typeface="Symbol" panose="05050102010706020507" pitchFamily="18" charset="2"/>
              </a:rPr>
              <a:t></a:t>
            </a:r>
            <a:r>
              <a:rPr lang="en-IN" sz="1350" baseline="-25000" dirty="0" err="1"/>
              <a:t>qpc</a:t>
            </a:r>
            <a:r>
              <a:rPr lang="en-IN" sz="1350" dirty="0"/>
              <a:t> = </a:t>
            </a:r>
            <a:r>
              <a:rPr lang="en-US" sz="1350" dirty="0"/>
              <a:t>2/5</a:t>
            </a:r>
            <a:endParaRPr lang="en-IN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4099026" y="3933229"/>
            <a:ext cx="8676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Fano=4/7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1F7DAA0-4F56-45D2-8F0A-9358236A0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919" y="3654561"/>
            <a:ext cx="3024686" cy="2114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D0E6F-E8B2-483B-93E6-393D0ECE152F}"/>
              </a:ext>
            </a:extLst>
          </p:cNvPr>
          <p:cNvSpPr txBox="1"/>
          <p:nvPr/>
        </p:nvSpPr>
        <p:spPr>
          <a:xfrm>
            <a:off x="6626263" y="4705362"/>
            <a:ext cx="12151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50" dirty="0">
                <a:sym typeface="Symbol" panose="05050102010706020507" pitchFamily="18" charset="2"/>
              </a:rPr>
              <a:t></a:t>
            </a:r>
            <a:r>
              <a:rPr lang="en-IN" sz="1350" baseline="-25000" dirty="0" err="1"/>
              <a:t>qpc</a:t>
            </a:r>
            <a:r>
              <a:rPr lang="en-IN" sz="1350" dirty="0"/>
              <a:t> = </a:t>
            </a:r>
            <a:r>
              <a:rPr lang="en-US" sz="1350" dirty="0"/>
              <a:t>3/7</a:t>
            </a:r>
            <a:endParaRPr lang="en-IN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6712876" y="3933229"/>
            <a:ext cx="8676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Fano=4/7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267629" y="820749"/>
            <a:ext cx="3831397" cy="2816636"/>
            <a:chOff x="3579813" y="779463"/>
            <a:chExt cx="3795712" cy="2895014"/>
          </a:xfrm>
        </p:grpSpPr>
        <p:sp>
          <p:nvSpPr>
            <p:cNvPr id="2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79813" y="779463"/>
              <a:ext cx="3795712" cy="287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4071938" y="993775"/>
              <a:ext cx="2944812" cy="217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4071938" y="3165475"/>
              <a:ext cx="2944812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4071938" y="993775"/>
              <a:ext cx="2944812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 flipV="1">
              <a:off x="4071938" y="3135313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 flipV="1">
              <a:off x="4660900" y="3135313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10"/>
            <p:cNvSpPr>
              <a:spLocks noChangeShapeType="1"/>
            </p:cNvSpPr>
            <p:nvPr/>
          </p:nvSpPr>
          <p:spPr bwMode="auto">
            <a:xfrm flipV="1">
              <a:off x="5249863" y="3135313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 flipV="1">
              <a:off x="5838825" y="3135313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 flipV="1">
              <a:off x="6427788" y="3135313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13"/>
            <p:cNvSpPr>
              <a:spLocks noChangeShapeType="1"/>
            </p:cNvSpPr>
            <p:nvPr/>
          </p:nvSpPr>
          <p:spPr bwMode="auto">
            <a:xfrm flipV="1">
              <a:off x="7016750" y="3135313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4071938" y="993775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Line 15"/>
            <p:cNvSpPr>
              <a:spLocks noChangeShapeType="1"/>
            </p:cNvSpPr>
            <p:nvPr/>
          </p:nvSpPr>
          <p:spPr bwMode="auto">
            <a:xfrm>
              <a:off x="4660900" y="993775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>
              <a:off x="5249863" y="993775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Line 17"/>
            <p:cNvSpPr>
              <a:spLocks noChangeShapeType="1"/>
            </p:cNvSpPr>
            <p:nvPr/>
          </p:nvSpPr>
          <p:spPr bwMode="auto">
            <a:xfrm>
              <a:off x="5838825" y="993775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6427788" y="993775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19"/>
            <p:cNvSpPr>
              <a:spLocks noChangeShapeType="1"/>
            </p:cNvSpPr>
            <p:nvPr/>
          </p:nvSpPr>
          <p:spPr bwMode="auto">
            <a:xfrm>
              <a:off x="7016750" y="993775"/>
              <a:ext cx="0" cy="30162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3940176" y="3213100"/>
              <a:ext cx="26502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-0.8</a:t>
              </a:r>
              <a:endParaRPr lang="en-US" altLang="en-US" sz="1350"/>
            </a:p>
          </p:txBody>
        </p:sp>
        <p:sp>
          <p:nvSpPr>
            <p:cNvPr id="42" name="Rectangle 21"/>
            <p:cNvSpPr>
              <a:spLocks noChangeArrowheads="1"/>
            </p:cNvSpPr>
            <p:nvPr/>
          </p:nvSpPr>
          <p:spPr bwMode="auto">
            <a:xfrm>
              <a:off x="4529138" y="3213100"/>
              <a:ext cx="26502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-0.6</a:t>
              </a:r>
              <a:endParaRPr lang="en-US" altLang="en-US" sz="1350"/>
            </a:p>
          </p:txBody>
        </p:sp>
        <p:sp>
          <p:nvSpPr>
            <p:cNvPr id="43" name="Rectangle 22"/>
            <p:cNvSpPr>
              <a:spLocks noChangeArrowheads="1"/>
            </p:cNvSpPr>
            <p:nvPr/>
          </p:nvSpPr>
          <p:spPr bwMode="auto">
            <a:xfrm>
              <a:off x="5118100" y="3213100"/>
              <a:ext cx="26502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-0.4</a:t>
              </a:r>
              <a:endParaRPr lang="en-US" altLang="en-US" sz="1350"/>
            </a:p>
          </p:txBody>
        </p:sp>
        <p:sp>
          <p:nvSpPr>
            <p:cNvPr id="44" name="Rectangle 23"/>
            <p:cNvSpPr>
              <a:spLocks noChangeArrowheads="1"/>
            </p:cNvSpPr>
            <p:nvPr/>
          </p:nvSpPr>
          <p:spPr bwMode="auto">
            <a:xfrm>
              <a:off x="5707064" y="3213100"/>
              <a:ext cx="26502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-0.2</a:t>
              </a:r>
              <a:endParaRPr lang="en-US" altLang="en-US" sz="1350"/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6386513" y="3213100"/>
              <a:ext cx="85493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0</a:t>
              </a:r>
              <a:endParaRPr lang="en-US" altLang="en-US" sz="1350"/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>
              <a:off x="6908800" y="3213100"/>
              <a:ext cx="213733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0.2</a:t>
              </a:r>
              <a:endParaRPr lang="en-US" altLang="en-US" sz="1350"/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5207000" y="3394074"/>
              <a:ext cx="111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000000"/>
                  </a:solidFill>
                </a:rPr>
                <a:t>V</a:t>
              </a:r>
              <a:endParaRPr lang="en-US" altLang="en-US" sz="1350"/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5319713" y="3505200"/>
              <a:ext cx="30564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QPC</a:t>
              </a:r>
              <a:endParaRPr lang="en-US" altLang="en-US" sz="1350"/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5613400" y="3394074"/>
              <a:ext cx="26930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000000"/>
                  </a:solidFill>
                </a:rPr>
                <a:t> (V)</a:t>
              </a:r>
              <a:endParaRPr lang="en-US" altLang="en-US" sz="1350"/>
            </a:p>
          </p:txBody>
        </p:sp>
        <p:sp>
          <p:nvSpPr>
            <p:cNvPr id="50" name="Line 29"/>
            <p:cNvSpPr>
              <a:spLocks noChangeShapeType="1"/>
            </p:cNvSpPr>
            <p:nvPr/>
          </p:nvSpPr>
          <p:spPr bwMode="auto">
            <a:xfrm flipV="1">
              <a:off x="4071938" y="993775"/>
              <a:ext cx="0" cy="217170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Line 30"/>
            <p:cNvSpPr>
              <a:spLocks noChangeShapeType="1"/>
            </p:cNvSpPr>
            <p:nvPr/>
          </p:nvSpPr>
          <p:spPr bwMode="auto">
            <a:xfrm flipV="1">
              <a:off x="7016750" y="993775"/>
              <a:ext cx="0" cy="217170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Line 31"/>
            <p:cNvSpPr>
              <a:spLocks noChangeShapeType="1"/>
            </p:cNvSpPr>
            <p:nvPr/>
          </p:nvSpPr>
          <p:spPr bwMode="auto">
            <a:xfrm>
              <a:off x="4071938" y="3165475"/>
              <a:ext cx="30162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Line 32"/>
            <p:cNvSpPr>
              <a:spLocks noChangeShapeType="1"/>
            </p:cNvSpPr>
            <p:nvPr/>
          </p:nvSpPr>
          <p:spPr bwMode="auto">
            <a:xfrm>
              <a:off x="4071938" y="2730500"/>
              <a:ext cx="30162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Line 33"/>
            <p:cNvSpPr>
              <a:spLocks noChangeShapeType="1"/>
            </p:cNvSpPr>
            <p:nvPr/>
          </p:nvSpPr>
          <p:spPr bwMode="auto">
            <a:xfrm>
              <a:off x="4071938" y="2297113"/>
              <a:ext cx="30162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Line 34"/>
            <p:cNvSpPr>
              <a:spLocks noChangeShapeType="1"/>
            </p:cNvSpPr>
            <p:nvPr/>
          </p:nvSpPr>
          <p:spPr bwMode="auto">
            <a:xfrm>
              <a:off x="4071938" y="1862138"/>
              <a:ext cx="30162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Line 35"/>
            <p:cNvSpPr>
              <a:spLocks noChangeShapeType="1"/>
            </p:cNvSpPr>
            <p:nvPr/>
          </p:nvSpPr>
          <p:spPr bwMode="auto">
            <a:xfrm>
              <a:off x="4071938" y="1428750"/>
              <a:ext cx="30162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Line 36"/>
            <p:cNvSpPr>
              <a:spLocks noChangeShapeType="1"/>
            </p:cNvSpPr>
            <p:nvPr/>
          </p:nvSpPr>
          <p:spPr bwMode="auto">
            <a:xfrm>
              <a:off x="4071938" y="993775"/>
              <a:ext cx="30162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Line 37"/>
            <p:cNvSpPr>
              <a:spLocks noChangeShapeType="1"/>
            </p:cNvSpPr>
            <p:nvPr/>
          </p:nvSpPr>
          <p:spPr bwMode="auto">
            <a:xfrm flipH="1">
              <a:off x="6988175" y="3165475"/>
              <a:ext cx="28575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Line 38"/>
            <p:cNvSpPr>
              <a:spLocks noChangeShapeType="1"/>
            </p:cNvSpPr>
            <p:nvPr/>
          </p:nvSpPr>
          <p:spPr bwMode="auto">
            <a:xfrm flipH="1">
              <a:off x="6988175" y="2730500"/>
              <a:ext cx="28575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Line 39"/>
            <p:cNvSpPr>
              <a:spLocks noChangeShapeType="1"/>
            </p:cNvSpPr>
            <p:nvPr/>
          </p:nvSpPr>
          <p:spPr bwMode="auto">
            <a:xfrm flipH="1">
              <a:off x="6988175" y="2297113"/>
              <a:ext cx="28575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Line 40"/>
            <p:cNvSpPr>
              <a:spLocks noChangeShapeType="1"/>
            </p:cNvSpPr>
            <p:nvPr/>
          </p:nvSpPr>
          <p:spPr bwMode="auto">
            <a:xfrm flipH="1">
              <a:off x="6988175" y="1862138"/>
              <a:ext cx="28575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Line 41"/>
            <p:cNvSpPr>
              <a:spLocks noChangeShapeType="1"/>
            </p:cNvSpPr>
            <p:nvPr/>
          </p:nvSpPr>
          <p:spPr bwMode="auto">
            <a:xfrm flipH="1">
              <a:off x="6988175" y="1428750"/>
              <a:ext cx="28575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Line 42"/>
            <p:cNvSpPr>
              <a:spLocks noChangeShapeType="1"/>
            </p:cNvSpPr>
            <p:nvPr/>
          </p:nvSpPr>
          <p:spPr bwMode="auto">
            <a:xfrm flipH="1">
              <a:off x="6988175" y="993775"/>
              <a:ext cx="28575" cy="0"/>
            </a:xfrm>
            <a:prstGeom prst="line">
              <a:avLst/>
            </a:prstGeom>
            <a:noFill/>
            <a:ln w="127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3941764" y="3082925"/>
              <a:ext cx="85493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0</a:t>
              </a:r>
              <a:endParaRPr lang="en-US" altLang="en-US" sz="1350"/>
            </a:p>
          </p:txBody>
        </p:sp>
        <p:sp>
          <p:nvSpPr>
            <p:cNvPr id="65" name="Rectangle 44"/>
            <p:cNvSpPr>
              <a:spLocks noChangeArrowheads="1"/>
            </p:cNvSpPr>
            <p:nvPr/>
          </p:nvSpPr>
          <p:spPr bwMode="auto">
            <a:xfrm>
              <a:off x="3813176" y="2649539"/>
              <a:ext cx="213733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0.2</a:t>
              </a:r>
              <a:endParaRPr lang="en-US" altLang="en-US" sz="1350"/>
            </a:p>
          </p:txBody>
        </p:sp>
        <p:sp>
          <p:nvSpPr>
            <p:cNvPr id="66" name="Rectangle 45"/>
            <p:cNvSpPr>
              <a:spLocks noChangeArrowheads="1"/>
            </p:cNvSpPr>
            <p:nvPr/>
          </p:nvSpPr>
          <p:spPr bwMode="auto">
            <a:xfrm>
              <a:off x="3813176" y="2214563"/>
              <a:ext cx="213733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0.4</a:t>
              </a:r>
              <a:endParaRPr lang="en-US" altLang="en-US" sz="1350"/>
            </a:p>
          </p:txBody>
        </p:sp>
        <p:sp>
          <p:nvSpPr>
            <p:cNvPr id="67" name="Rectangle 46"/>
            <p:cNvSpPr>
              <a:spLocks noChangeArrowheads="1"/>
            </p:cNvSpPr>
            <p:nvPr/>
          </p:nvSpPr>
          <p:spPr bwMode="auto">
            <a:xfrm>
              <a:off x="3813176" y="1781175"/>
              <a:ext cx="213733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0.6</a:t>
              </a:r>
              <a:endParaRPr lang="en-US" altLang="en-US" sz="1350"/>
            </a:p>
          </p:txBody>
        </p:sp>
        <p:sp>
          <p:nvSpPr>
            <p:cNvPr id="68" name="Rectangle 47"/>
            <p:cNvSpPr>
              <a:spLocks noChangeArrowheads="1"/>
            </p:cNvSpPr>
            <p:nvPr/>
          </p:nvSpPr>
          <p:spPr bwMode="auto">
            <a:xfrm>
              <a:off x="3813176" y="1344614"/>
              <a:ext cx="213733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0.8</a:t>
              </a:r>
              <a:endParaRPr lang="en-US" altLang="en-US" sz="1350"/>
            </a:p>
          </p:txBody>
        </p:sp>
        <p:sp>
          <p:nvSpPr>
            <p:cNvPr id="69" name="Rectangle 48"/>
            <p:cNvSpPr>
              <a:spLocks noChangeArrowheads="1"/>
            </p:cNvSpPr>
            <p:nvPr/>
          </p:nvSpPr>
          <p:spPr bwMode="auto">
            <a:xfrm>
              <a:off x="3941764" y="911226"/>
              <a:ext cx="85493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00">
                  <a:solidFill>
                    <a:srgbClr val="262626"/>
                  </a:solidFill>
                </a:rPr>
                <a:t>1</a:t>
              </a:r>
              <a:endParaRPr lang="en-US" altLang="en-US" sz="1350"/>
            </a:p>
          </p:txBody>
        </p:sp>
        <p:sp>
          <p:nvSpPr>
            <p:cNvPr id="70" name="Rectangle 49"/>
            <p:cNvSpPr>
              <a:spLocks noChangeArrowheads="1"/>
            </p:cNvSpPr>
            <p:nvPr/>
          </p:nvSpPr>
          <p:spPr bwMode="auto">
            <a:xfrm rot="16200000">
              <a:off x="3672978" y="2388380"/>
              <a:ext cx="10259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T</a:t>
              </a:r>
              <a:endParaRPr lang="en-US" altLang="en-US" sz="1350"/>
            </a:p>
          </p:txBody>
        </p:sp>
        <p:sp>
          <p:nvSpPr>
            <p:cNvPr id="71" name="Rectangle 50"/>
            <p:cNvSpPr>
              <a:spLocks noChangeArrowheads="1"/>
            </p:cNvSpPr>
            <p:nvPr/>
          </p:nvSpPr>
          <p:spPr bwMode="auto">
            <a:xfrm rot="16200000">
              <a:off x="3695697" y="2313767"/>
              <a:ext cx="55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r</a:t>
              </a:r>
              <a:endParaRPr lang="en-US" altLang="en-US" sz="1350"/>
            </a:p>
          </p:txBody>
        </p:sp>
        <p:sp>
          <p:nvSpPr>
            <p:cNvPr id="72" name="Rectangle 51"/>
            <p:cNvSpPr>
              <a:spLocks noChangeArrowheads="1"/>
            </p:cNvSpPr>
            <p:nvPr/>
          </p:nvSpPr>
          <p:spPr bwMode="auto">
            <a:xfrm rot="16200000">
              <a:off x="3677528" y="2239155"/>
              <a:ext cx="9190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a</a:t>
              </a:r>
              <a:endParaRPr lang="en-US" altLang="en-US" sz="1350"/>
            </a:p>
          </p:txBody>
        </p:sp>
        <p:sp>
          <p:nvSpPr>
            <p:cNvPr id="73" name="Rectangle 52"/>
            <p:cNvSpPr>
              <a:spLocks noChangeArrowheads="1"/>
            </p:cNvSpPr>
            <p:nvPr/>
          </p:nvSpPr>
          <p:spPr bwMode="auto">
            <a:xfrm rot="16200000">
              <a:off x="3677528" y="2145492"/>
              <a:ext cx="9190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n</a:t>
              </a:r>
              <a:endParaRPr lang="en-US" altLang="en-US" sz="1350"/>
            </a:p>
          </p:txBody>
        </p:sp>
        <p:sp>
          <p:nvSpPr>
            <p:cNvPr id="74" name="Rectangle 53"/>
            <p:cNvSpPr>
              <a:spLocks noChangeArrowheads="1"/>
            </p:cNvSpPr>
            <p:nvPr/>
          </p:nvSpPr>
          <p:spPr bwMode="auto">
            <a:xfrm rot="16200000">
              <a:off x="3681804" y="2056591"/>
              <a:ext cx="8335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s</a:t>
              </a:r>
              <a:endParaRPr lang="en-US" altLang="en-US" sz="1350"/>
            </a:p>
          </p:txBody>
        </p:sp>
        <p:sp>
          <p:nvSpPr>
            <p:cNvPr id="75" name="Rectangle 54"/>
            <p:cNvSpPr>
              <a:spLocks noChangeArrowheads="1"/>
            </p:cNvSpPr>
            <p:nvPr/>
          </p:nvSpPr>
          <p:spPr bwMode="auto">
            <a:xfrm rot="16200000">
              <a:off x="3654017" y="1939116"/>
              <a:ext cx="13892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m</a:t>
              </a:r>
              <a:endParaRPr lang="en-US" altLang="en-US" sz="1350"/>
            </a:p>
          </p:txBody>
        </p:sp>
        <p:sp>
          <p:nvSpPr>
            <p:cNvPr id="76" name="Rectangle 55"/>
            <p:cNvSpPr>
              <a:spLocks noChangeArrowheads="1"/>
            </p:cNvSpPr>
            <p:nvPr/>
          </p:nvSpPr>
          <p:spPr bwMode="auto">
            <a:xfrm rot="16200000">
              <a:off x="3705313" y="1853391"/>
              <a:ext cx="3633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i</a:t>
              </a:r>
              <a:endParaRPr lang="en-US" altLang="en-US" sz="1350"/>
            </a:p>
          </p:txBody>
        </p:sp>
        <p:sp>
          <p:nvSpPr>
            <p:cNvPr id="77" name="Rectangle 56"/>
            <p:cNvSpPr>
              <a:spLocks noChangeArrowheads="1"/>
            </p:cNvSpPr>
            <p:nvPr/>
          </p:nvSpPr>
          <p:spPr bwMode="auto">
            <a:xfrm rot="16200000">
              <a:off x="3681804" y="1791479"/>
              <a:ext cx="8335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s</a:t>
              </a:r>
              <a:endParaRPr lang="en-US" altLang="en-US" sz="1350"/>
            </a:p>
          </p:txBody>
        </p:sp>
        <p:sp>
          <p:nvSpPr>
            <p:cNvPr id="78" name="Rectangle 57"/>
            <p:cNvSpPr>
              <a:spLocks noChangeArrowheads="1"/>
            </p:cNvSpPr>
            <p:nvPr/>
          </p:nvSpPr>
          <p:spPr bwMode="auto">
            <a:xfrm rot="16200000">
              <a:off x="3681804" y="1707341"/>
              <a:ext cx="8335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s</a:t>
              </a:r>
              <a:endParaRPr lang="en-US" altLang="en-US" sz="1350"/>
            </a:p>
          </p:txBody>
        </p:sp>
        <p:sp>
          <p:nvSpPr>
            <p:cNvPr id="79" name="Rectangle 58"/>
            <p:cNvSpPr>
              <a:spLocks noChangeArrowheads="1"/>
            </p:cNvSpPr>
            <p:nvPr/>
          </p:nvSpPr>
          <p:spPr bwMode="auto">
            <a:xfrm rot="16200000">
              <a:off x="3705313" y="1647016"/>
              <a:ext cx="3633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i</a:t>
              </a:r>
              <a:endParaRPr lang="en-US" altLang="en-US" sz="1350"/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 rot="16200000">
              <a:off x="3677528" y="1581929"/>
              <a:ext cx="9190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o</a:t>
              </a:r>
              <a:endParaRPr lang="en-US" altLang="en-US" sz="1350"/>
            </a:p>
          </p:txBody>
        </p:sp>
        <p:sp>
          <p:nvSpPr>
            <p:cNvPr id="81" name="Rectangle 60"/>
            <p:cNvSpPr>
              <a:spLocks noChangeArrowheads="1"/>
            </p:cNvSpPr>
            <p:nvPr/>
          </p:nvSpPr>
          <p:spPr bwMode="auto">
            <a:xfrm rot="16200000">
              <a:off x="3677528" y="1489855"/>
              <a:ext cx="9190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975">
                  <a:solidFill>
                    <a:srgbClr val="262626"/>
                  </a:solidFill>
                </a:rPr>
                <a:t>n</a:t>
              </a:r>
              <a:endParaRPr lang="en-US" altLang="en-US" sz="1350"/>
            </a:p>
          </p:txBody>
        </p:sp>
        <p:sp>
          <p:nvSpPr>
            <p:cNvPr id="82" name="Freeform 61"/>
            <p:cNvSpPr>
              <a:spLocks/>
            </p:cNvSpPr>
            <p:nvPr/>
          </p:nvSpPr>
          <p:spPr bwMode="auto">
            <a:xfrm>
              <a:off x="4071938" y="1065213"/>
              <a:ext cx="2944812" cy="2100262"/>
            </a:xfrm>
            <a:custGeom>
              <a:avLst/>
              <a:gdLst>
                <a:gd name="T0" fmla="*/ 1831 w 1855"/>
                <a:gd name="T1" fmla="*/ 32 h 1323"/>
                <a:gd name="T2" fmla="*/ 1801 w 1855"/>
                <a:gd name="T3" fmla="*/ 21 h 1323"/>
                <a:gd name="T4" fmla="*/ 1771 w 1855"/>
                <a:gd name="T5" fmla="*/ 52 h 1323"/>
                <a:gd name="T6" fmla="*/ 1740 w 1855"/>
                <a:gd name="T7" fmla="*/ 43 h 1323"/>
                <a:gd name="T8" fmla="*/ 1710 w 1855"/>
                <a:gd name="T9" fmla="*/ 59 h 1323"/>
                <a:gd name="T10" fmla="*/ 1679 w 1855"/>
                <a:gd name="T11" fmla="*/ 68 h 1323"/>
                <a:gd name="T12" fmla="*/ 1649 w 1855"/>
                <a:gd name="T13" fmla="*/ 71 h 1323"/>
                <a:gd name="T14" fmla="*/ 1618 w 1855"/>
                <a:gd name="T15" fmla="*/ 101 h 1323"/>
                <a:gd name="T16" fmla="*/ 1588 w 1855"/>
                <a:gd name="T17" fmla="*/ 96 h 1323"/>
                <a:gd name="T18" fmla="*/ 1557 w 1855"/>
                <a:gd name="T19" fmla="*/ 106 h 1323"/>
                <a:gd name="T20" fmla="*/ 1527 w 1855"/>
                <a:gd name="T21" fmla="*/ 117 h 1323"/>
                <a:gd name="T22" fmla="*/ 1496 w 1855"/>
                <a:gd name="T23" fmla="*/ 103 h 1323"/>
                <a:gd name="T24" fmla="*/ 1466 w 1855"/>
                <a:gd name="T25" fmla="*/ 118 h 1323"/>
                <a:gd name="T26" fmla="*/ 1435 w 1855"/>
                <a:gd name="T27" fmla="*/ 134 h 1323"/>
                <a:gd name="T28" fmla="*/ 1405 w 1855"/>
                <a:gd name="T29" fmla="*/ 149 h 1323"/>
                <a:gd name="T30" fmla="*/ 1374 w 1855"/>
                <a:gd name="T31" fmla="*/ 148 h 1323"/>
                <a:gd name="T32" fmla="*/ 1344 w 1855"/>
                <a:gd name="T33" fmla="*/ 178 h 1323"/>
                <a:gd name="T34" fmla="*/ 1313 w 1855"/>
                <a:gd name="T35" fmla="*/ 183 h 1323"/>
                <a:gd name="T36" fmla="*/ 1283 w 1855"/>
                <a:gd name="T37" fmla="*/ 204 h 1323"/>
                <a:gd name="T38" fmla="*/ 1252 w 1855"/>
                <a:gd name="T39" fmla="*/ 247 h 1323"/>
                <a:gd name="T40" fmla="*/ 1222 w 1855"/>
                <a:gd name="T41" fmla="*/ 224 h 1323"/>
                <a:gd name="T42" fmla="*/ 1191 w 1855"/>
                <a:gd name="T43" fmla="*/ 257 h 1323"/>
                <a:gd name="T44" fmla="*/ 1161 w 1855"/>
                <a:gd name="T45" fmla="*/ 250 h 1323"/>
                <a:gd name="T46" fmla="*/ 1130 w 1855"/>
                <a:gd name="T47" fmla="*/ 255 h 1323"/>
                <a:gd name="T48" fmla="*/ 1100 w 1855"/>
                <a:gd name="T49" fmla="*/ 283 h 1323"/>
                <a:gd name="T50" fmla="*/ 1069 w 1855"/>
                <a:gd name="T51" fmla="*/ 299 h 1323"/>
                <a:gd name="T52" fmla="*/ 1039 w 1855"/>
                <a:gd name="T53" fmla="*/ 286 h 1323"/>
                <a:gd name="T54" fmla="*/ 1008 w 1855"/>
                <a:gd name="T55" fmla="*/ 311 h 1323"/>
                <a:gd name="T56" fmla="*/ 978 w 1855"/>
                <a:gd name="T57" fmla="*/ 310 h 1323"/>
                <a:gd name="T58" fmla="*/ 947 w 1855"/>
                <a:gd name="T59" fmla="*/ 359 h 1323"/>
                <a:gd name="T60" fmla="*/ 917 w 1855"/>
                <a:gd name="T61" fmla="*/ 364 h 1323"/>
                <a:gd name="T62" fmla="*/ 886 w 1855"/>
                <a:gd name="T63" fmla="*/ 366 h 1323"/>
                <a:gd name="T64" fmla="*/ 856 w 1855"/>
                <a:gd name="T65" fmla="*/ 371 h 1323"/>
                <a:gd name="T66" fmla="*/ 825 w 1855"/>
                <a:gd name="T67" fmla="*/ 382 h 1323"/>
                <a:gd name="T68" fmla="*/ 795 w 1855"/>
                <a:gd name="T69" fmla="*/ 414 h 1323"/>
                <a:gd name="T70" fmla="*/ 765 w 1855"/>
                <a:gd name="T71" fmla="*/ 503 h 1323"/>
                <a:gd name="T72" fmla="*/ 734 w 1855"/>
                <a:gd name="T73" fmla="*/ 504 h 1323"/>
                <a:gd name="T74" fmla="*/ 703 w 1855"/>
                <a:gd name="T75" fmla="*/ 499 h 1323"/>
                <a:gd name="T76" fmla="*/ 673 w 1855"/>
                <a:gd name="T77" fmla="*/ 492 h 1323"/>
                <a:gd name="T78" fmla="*/ 643 w 1855"/>
                <a:gd name="T79" fmla="*/ 498 h 1323"/>
                <a:gd name="T80" fmla="*/ 612 w 1855"/>
                <a:gd name="T81" fmla="*/ 514 h 1323"/>
                <a:gd name="T82" fmla="*/ 582 w 1855"/>
                <a:gd name="T83" fmla="*/ 500 h 1323"/>
                <a:gd name="T84" fmla="*/ 551 w 1855"/>
                <a:gd name="T85" fmla="*/ 489 h 1323"/>
                <a:gd name="T86" fmla="*/ 521 w 1855"/>
                <a:gd name="T87" fmla="*/ 495 h 1323"/>
                <a:gd name="T88" fmla="*/ 490 w 1855"/>
                <a:gd name="T89" fmla="*/ 536 h 1323"/>
                <a:gd name="T90" fmla="*/ 460 w 1855"/>
                <a:gd name="T91" fmla="*/ 521 h 1323"/>
                <a:gd name="T92" fmla="*/ 429 w 1855"/>
                <a:gd name="T93" fmla="*/ 626 h 1323"/>
                <a:gd name="T94" fmla="*/ 399 w 1855"/>
                <a:gd name="T95" fmla="*/ 539 h 1323"/>
                <a:gd name="T96" fmla="*/ 368 w 1855"/>
                <a:gd name="T97" fmla="*/ 903 h 1323"/>
                <a:gd name="T98" fmla="*/ 338 w 1855"/>
                <a:gd name="T99" fmla="*/ 762 h 1323"/>
                <a:gd name="T100" fmla="*/ 307 w 1855"/>
                <a:gd name="T101" fmla="*/ 1258 h 1323"/>
                <a:gd name="T102" fmla="*/ 277 w 1855"/>
                <a:gd name="T103" fmla="*/ 1077 h 1323"/>
                <a:gd name="T104" fmla="*/ 246 w 1855"/>
                <a:gd name="T105" fmla="*/ 1226 h 1323"/>
                <a:gd name="T106" fmla="*/ 216 w 1855"/>
                <a:gd name="T107" fmla="*/ 1323 h 1323"/>
                <a:gd name="T108" fmla="*/ 185 w 1855"/>
                <a:gd name="T109" fmla="*/ 1323 h 1323"/>
                <a:gd name="T110" fmla="*/ 155 w 1855"/>
                <a:gd name="T111" fmla="*/ 1323 h 1323"/>
                <a:gd name="T112" fmla="*/ 124 w 1855"/>
                <a:gd name="T113" fmla="*/ 1323 h 1323"/>
                <a:gd name="T114" fmla="*/ 94 w 1855"/>
                <a:gd name="T115" fmla="*/ 1323 h 1323"/>
                <a:gd name="T116" fmla="*/ 63 w 1855"/>
                <a:gd name="T117" fmla="*/ 1323 h 1323"/>
                <a:gd name="T118" fmla="*/ 33 w 1855"/>
                <a:gd name="T119" fmla="*/ 1323 h 1323"/>
                <a:gd name="T120" fmla="*/ 2 w 1855"/>
                <a:gd name="T121" fmla="*/ 1323 h 1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55" h="1323">
                  <a:moveTo>
                    <a:pt x="1855" y="4"/>
                  </a:moveTo>
                  <a:lnTo>
                    <a:pt x="1853" y="0"/>
                  </a:lnTo>
                  <a:lnTo>
                    <a:pt x="1849" y="11"/>
                  </a:lnTo>
                  <a:lnTo>
                    <a:pt x="1845" y="22"/>
                  </a:lnTo>
                  <a:lnTo>
                    <a:pt x="1840" y="17"/>
                  </a:lnTo>
                  <a:lnTo>
                    <a:pt x="1836" y="23"/>
                  </a:lnTo>
                  <a:lnTo>
                    <a:pt x="1831" y="32"/>
                  </a:lnTo>
                  <a:lnTo>
                    <a:pt x="1827" y="12"/>
                  </a:lnTo>
                  <a:lnTo>
                    <a:pt x="1823" y="16"/>
                  </a:lnTo>
                  <a:lnTo>
                    <a:pt x="1818" y="8"/>
                  </a:lnTo>
                  <a:lnTo>
                    <a:pt x="1814" y="23"/>
                  </a:lnTo>
                  <a:lnTo>
                    <a:pt x="1810" y="25"/>
                  </a:lnTo>
                  <a:lnTo>
                    <a:pt x="1805" y="16"/>
                  </a:lnTo>
                  <a:lnTo>
                    <a:pt x="1801" y="21"/>
                  </a:lnTo>
                  <a:lnTo>
                    <a:pt x="1797" y="19"/>
                  </a:lnTo>
                  <a:lnTo>
                    <a:pt x="1792" y="20"/>
                  </a:lnTo>
                  <a:lnTo>
                    <a:pt x="1788" y="32"/>
                  </a:lnTo>
                  <a:lnTo>
                    <a:pt x="1784" y="25"/>
                  </a:lnTo>
                  <a:lnTo>
                    <a:pt x="1779" y="34"/>
                  </a:lnTo>
                  <a:lnTo>
                    <a:pt x="1775" y="32"/>
                  </a:lnTo>
                  <a:lnTo>
                    <a:pt x="1771" y="52"/>
                  </a:lnTo>
                  <a:lnTo>
                    <a:pt x="1766" y="42"/>
                  </a:lnTo>
                  <a:lnTo>
                    <a:pt x="1762" y="46"/>
                  </a:lnTo>
                  <a:lnTo>
                    <a:pt x="1757" y="42"/>
                  </a:lnTo>
                  <a:lnTo>
                    <a:pt x="1753" y="59"/>
                  </a:lnTo>
                  <a:lnTo>
                    <a:pt x="1749" y="37"/>
                  </a:lnTo>
                  <a:lnTo>
                    <a:pt x="1744" y="47"/>
                  </a:lnTo>
                  <a:lnTo>
                    <a:pt x="1740" y="43"/>
                  </a:lnTo>
                  <a:lnTo>
                    <a:pt x="1736" y="40"/>
                  </a:lnTo>
                  <a:lnTo>
                    <a:pt x="1731" y="59"/>
                  </a:lnTo>
                  <a:lnTo>
                    <a:pt x="1727" y="41"/>
                  </a:lnTo>
                  <a:lnTo>
                    <a:pt x="1723" y="49"/>
                  </a:lnTo>
                  <a:lnTo>
                    <a:pt x="1718" y="53"/>
                  </a:lnTo>
                  <a:lnTo>
                    <a:pt x="1714" y="41"/>
                  </a:lnTo>
                  <a:lnTo>
                    <a:pt x="1710" y="59"/>
                  </a:lnTo>
                  <a:lnTo>
                    <a:pt x="1705" y="48"/>
                  </a:lnTo>
                  <a:lnTo>
                    <a:pt x="1701" y="67"/>
                  </a:lnTo>
                  <a:lnTo>
                    <a:pt x="1696" y="56"/>
                  </a:lnTo>
                  <a:lnTo>
                    <a:pt x="1692" y="67"/>
                  </a:lnTo>
                  <a:lnTo>
                    <a:pt x="1688" y="72"/>
                  </a:lnTo>
                  <a:lnTo>
                    <a:pt x="1683" y="65"/>
                  </a:lnTo>
                  <a:lnTo>
                    <a:pt x="1679" y="68"/>
                  </a:lnTo>
                  <a:lnTo>
                    <a:pt x="1675" y="63"/>
                  </a:lnTo>
                  <a:lnTo>
                    <a:pt x="1670" y="49"/>
                  </a:lnTo>
                  <a:lnTo>
                    <a:pt x="1666" y="58"/>
                  </a:lnTo>
                  <a:lnTo>
                    <a:pt x="1662" y="59"/>
                  </a:lnTo>
                  <a:lnTo>
                    <a:pt x="1657" y="55"/>
                  </a:lnTo>
                  <a:lnTo>
                    <a:pt x="1653" y="47"/>
                  </a:lnTo>
                  <a:lnTo>
                    <a:pt x="1649" y="71"/>
                  </a:lnTo>
                  <a:lnTo>
                    <a:pt x="1644" y="66"/>
                  </a:lnTo>
                  <a:lnTo>
                    <a:pt x="1640" y="73"/>
                  </a:lnTo>
                  <a:lnTo>
                    <a:pt x="1636" y="85"/>
                  </a:lnTo>
                  <a:lnTo>
                    <a:pt x="1631" y="87"/>
                  </a:lnTo>
                  <a:lnTo>
                    <a:pt x="1627" y="82"/>
                  </a:lnTo>
                  <a:lnTo>
                    <a:pt x="1622" y="86"/>
                  </a:lnTo>
                  <a:lnTo>
                    <a:pt x="1618" y="101"/>
                  </a:lnTo>
                  <a:lnTo>
                    <a:pt x="1614" y="81"/>
                  </a:lnTo>
                  <a:lnTo>
                    <a:pt x="1609" y="99"/>
                  </a:lnTo>
                  <a:lnTo>
                    <a:pt x="1605" y="96"/>
                  </a:lnTo>
                  <a:lnTo>
                    <a:pt x="1601" y="91"/>
                  </a:lnTo>
                  <a:lnTo>
                    <a:pt x="1596" y="83"/>
                  </a:lnTo>
                  <a:lnTo>
                    <a:pt x="1592" y="101"/>
                  </a:lnTo>
                  <a:lnTo>
                    <a:pt x="1588" y="96"/>
                  </a:lnTo>
                  <a:lnTo>
                    <a:pt x="1583" y="94"/>
                  </a:lnTo>
                  <a:lnTo>
                    <a:pt x="1579" y="99"/>
                  </a:lnTo>
                  <a:lnTo>
                    <a:pt x="1574" y="98"/>
                  </a:lnTo>
                  <a:lnTo>
                    <a:pt x="1570" y="81"/>
                  </a:lnTo>
                  <a:lnTo>
                    <a:pt x="1566" y="100"/>
                  </a:lnTo>
                  <a:lnTo>
                    <a:pt x="1561" y="100"/>
                  </a:lnTo>
                  <a:lnTo>
                    <a:pt x="1557" y="106"/>
                  </a:lnTo>
                  <a:lnTo>
                    <a:pt x="1553" y="99"/>
                  </a:lnTo>
                  <a:lnTo>
                    <a:pt x="1548" y="100"/>
                  </a:lnTo>
                  <a:lnTo>
                    <a:pt x="1544" y="98"/>
                  </a:lnTo>
                  <a:lnTo>
                    <a:pt x="1540" y="103"/>
                  </a:lnTo>
                  <a:lnTo>
                    <a:pt x="1535" y="116"/>
                  </a:lnTo>
                  <a:lnTo>
                    <a:pt x="1531" y="120"/>
                  </a:lnTo>
                  <a:lnTo>
                    <a:pt x="1527" y="117"/>
                  </a:lnTo>
                  <a:lnTo>
                    <a:pt x="1522" y="118"/>
                  </a:lnTo>
                  <a:lnTo>
                    <a:pt x="1518" y="125"/>
                  </a:lnTo>
                  <a:lnTo>
                    <a:pt x="1514" y="120"/>
                  </a:lnTo>
                  <a:lnTo>
                    <a:pt x="1509" y="111"/>
                  </a:lnTo>
                  <a:lnTo>
                    <a:pt x="1505" y="101"/>
                  </a:lnTo>
                  <a:lnTo>
                    <a:pt x="1500" y="107"/>
                  </a:lnTo>
                  <a:lnTo>
                    <a:pt x="1496" y="103"/>
                  </a:lnTo>
                  <a:lnTo>
                    <a:pt x="1492" y="116"/>
                  </a:lnTo>
                  <a:lnTo>
                    <a:pt x="1487" y="114"/>
                  </a:lnTo>
                  <a:lnTo>
                    <a:pt x="1483" y="111"/>
                  </a:lnTo>
                  <a:lnTo>
                    <a:pt x="1479" y="128"/>
                  </a:lnTo>
                  <a:lnTo>
                    <a:pt x="1474" y="118"/>
                  </a:lnTo>
                  <a:lnTo>
                    <a:pt x="1470" y="121"/>
                  </a:lnTo>
                  <a:lnTo>
                    <a:pt x="1466" y="118"/>
                  </a:lnTo>
                  <a:lnTo>
                    <a:pt x="1461" y="136"/>
                  </a:lnTo>
                  <a:lnTo>
                    <a:pt x="1457" y="140"/>
                  </a:lnTo>
                  <a:lnTo>
                    <a:pt x="1453" y="134"/>
                  </a:lnTo>
                  <a:lnTo>
                    <a:pt x="1448" y="133"/>
                  </a:lnTo>
                  <a:lnTo>
                    <a:pt x="1444" y="145"/>
                  </a:lnTo>
                  <a:lnTo>
                    <a:pt x="1439" y="142"/>
                  </a:lnTo>
                  <a:lnTo>
                    <a:pt x="1435" y="134"/>
                  </a:lnTo>
                  <a:lnTo>
                    <a:pt x="1431" y="143"/>
                  </a:lnTo>
                  <a:lnTo>
                    <a:pt x="1426" y="151"/>
                  </a:lnTo>
                  <a:lnTo>
                    <a:pt x="1422" y="151"/>
                  </a:lnTo>
                  <a:lnTo>
                    <a:pt x="1418" y="137"/>
                  </a:lnTo>
                  <a:lnTo>
                    <a:pt x="1413" y="149"/>
                  </a:lnTo>
                  <a:lnTo>
                    <a:pt x="1409" y="146"/>
                  </a:lnTo>
                  <a:lnTo>
                    <a:pt x="1405" y="149"/>
                  </a:lnTo>
                  <a:lnTo>
                    <a:pt x="1400" y="143"/>
                  </a:lnTo>
                  <a:lnTo>
                    <a:pt x="1396" y="138"/>
                  </a:lnTo>
                  <a:lnTo>
                    <a:pt x="1392" y="161"/>
                  </a:lnTo>
                  <a:lnTo>
                    <a:pt x="1387" y="156"/>
                  </a:lnTo>
                  <a:lnTo>
                    <a:pt x="1383" y="158"/>
                  </a:lnTo>
                  <a:lnTo>
                    <a:pt x="1379" y="149"/>
                  </a:lnTo>
                  <a:lnTo>
                    <a:pt x="1374" y="148"/>
                  </a:lnTo>
                  <a:lnTo>
                    <a:pt x="1370" y="167"/>
                  </a:lnTo>
                  <a:lnTo>
                    <a:pt x="1365" y="163"/>
                  </a:lnTo>
                  <a:lnTo>
                    <a:pt x="1361" y="167"/>
                  </a:lnTo>
                  <a:lnTo>
                    <a:pt x="1357" y="181"/>
                  </a:lnTo>
                  <a:lnTo>
                    <a:pt x="1352" y="171"/>
                  </a:lnTo>
                  <a:lnTo>
                    <a:pt x="1348" y="187"/>
                  </a:lnTo>
                  <a:lnTo>
                    <a:pt x="1344" y="178"/>
                  </a:lnTo>
                  <a:lnTo>
                    <a:pt x="1339" y="180"/>
                  </a:lnTo>
                  <a:lnTo>
                    <a:pt x="1335" y="178"/>
                  </a:lnTo>
                  <a:lnTo>
                    <a:pt x="1331" y="185"/>
                  </a:lnTo>
                  <a:lnTo>
                    <a:pt x="1326" y="165"/>
                  </a:lnTo>
                  <a:lnTo>
                    <a:pt x="1322" y="183"/>
                  </a:lnTo>
                  <a:lnTo>
                    <a:pt x="1318" y="189"/>
                  </a:lnTo>
                  <a:lnTo>
                    <a:pt x="1313" y="183"/>
                  </a:lnTo>
                  <a:lnTo>
                    <a:pt x="1309" y="190"/>
                  </a:lnTo>
                  <a:lnTo>
                    <a:pt x="1304" y="201"/>
                  </a:lnTo>
                  <a:lnTo>
                    <a:pt x="1300" y="203"/>
                  </a:lnTo>
                  <a:lnTo>
                    <a:pt x="1296" y="210"/>
                  </a:lnTo>
                  <a:lnTo>
                    <a:pt x="1291" y="213"/>
                  </a:lnTo>
                  <a:lnTo>
                    <a:pt x="1287" y="204"/>
                  </a:lnTo>
                  <a:lnTo>
                    <a:pt x="1283" y="204"/>
                  </a:lnTo>
                  <a:lnTo>
                    <a:pt x="1278" y="207"/>
                  </a:lnTo>
                  <a:lnTo>
                    <a:pt x="1274" y="201"/>
                  </a:lnTo>
                  <a:lnTo>
                    <a:pt x="1270" y="221"/>
                  </a:lnTo>
                  <a:lnTo>
                    <a:pt x="1265" y="227"/>
                  </a:lnTo>
                  <a:lnTo>
                    <a:pt x="1261" y="232"/>
                  </a:lnTo>
                  <a:lnTo>
                    <a:pt x="1257" y="237"/>
                  </a:lnTo>
                  <a:lnTo>
                    <a:pt x="1252" y="247"/>
                  </a:lnTo>
                  <a:lnTo>
                    <a:pt x="1248" y="235"/>
                  </a:lnTo>
                  <a:lnTo>
                    <a:pt x="1244" y="240"/>
                  </a:lnTo>
                  <a:lnTo>
                    <a:pt x="1239" y="248"/>
                  </a:lnTo>
                  <a:lnTo>
                    <a:pt x="1235" y="243"/>
                  </a:lnTo>
                  <a:lnTo>
                    <a:pt x="1230" y="248"/>
                  </a:lnTo>
                  <a:lnTo>
                    <a:pt x="1226" y="240"/>
                  </a:lnTo>
                  <a:lnTo>
                    <a:pt x="1222" y="224"/>
                  </a:lnTo>
                  <a:lnTo>
                    <a:pt x="1217" y="230"/>
                  </a:lnTo>
                  <a:lnTo>
                    <a:pt x="1213" y="227"/>
                  </a:lnTo>
                  <a:lnTo>
                    <a:pt x="1209" y="242"/>
                  </a:lnTo>
                  <a:lnTo>
                    <a:pt x="1204" y="250"/>
                  </a:lnTo>
                  <a:lnTo>
                    <a:pt x="1200" y="251"/>
                  </a:lnTo>
                  <a:lnTo>
                    <a:pt x="1196" y="251"/>
                  </a:lnTo>
                  <a:lnTo>
                    <a:pt x="1191" y="257"/>
                  </a:lnTo>
                  <a:lnTo>
                    <a:pt x="1187" y="254"/>
                  </a:lnTo>
                  <a:lnTo>
                    <a:pt x="1183" y="261"/>
                  </a:lnTo>
                  <a:lnTo>
                    <a:pt x="1178" y="276"/>
                  </a:lnTo>
                  <a:lnTo>
                    <a:pt x="1174" y="247"/>
                  </a:lnTo>
                  <a:lnTo>
                    <a:pt x="1169" y="267"/>
                  </a:lnTo>
                  <a:lnTo>
                    <a:pt x="1165" y="262"/>
                  </a:lnTo>
                  <a:lnTo>
                    <a:pt x="1161" y="250"/>
                  </a:lnTo>
                  <a:lnTo>
                    <a:pt x="1156" y="261"/>
                  </a:lnTo>
                  <a:lnTo>
                    <a:pt x="1152" y="257"/>
                  </a:lnTo>
                  <a:lnTo>
                    <a:pt x="1148" y="257"/>
                  </a:lnTo>
                  <a:lnTo>
                    <a:pt x="1143" y="255"/>
                  </a:lnTo>
                  <a:lnTo>
                    <a:pt x="1139" y="260"/>
                  </a:lnTo>
                  <a:lnTo>
                    <a:pt x="1135" y="257"/>
                  </a:lnTo>
                  <a:lnTo>
                    <a:pt x="1130" y="255"/>
                  </a:lnTo>
                  <a:lnTo>
                    <a:pt x="1126" y="254"/>
                  </a:lnTo>
                  <a:lnTo>
                    <a:pt x="1122" y="264"/>
                  </a:lnTo>
                  <a:lnTo>
                    <a:pt x="1117" y="277"/>
                  </a:lnTo>
                  <a:lnTo>
                    <a:pt x="1113" y="276"/>
                  </a:lnTo>
                  <a:lnTo>
                    <a:pt x="1109" y="291"/>
                  </a:lnTo>
                  <a:lnTo>
                    <a:pt x="1104" y="278"/>
                  </a:lnTo>
                  <a:lnTo>
                    <a:pt x="1100" y="283"/>
                  </a:lnTo>
                  <a:lnTo>
                    <a:pt x="1095" y="293"/>
                  </a:lnTo>
                  <a:lnTo>
                    <a:pt x="1091" y="288"/>
                  </a:lnTo>
                  <a:lnTo>
                    <a:pt x="1087" y="294"/>
                  </a:lnTo>
                  <a:lnTo>
                    <a:pt x="1082" y="281"/>
                  </a:lnTo>
                  <a:lnTo>
                    <a:pt x="1078" y="307"/>
                  </a:lnTo>
                  <a:lnTo>
                    <a:pt x="1074" y="295"/>
                  </a:lnTo>
                  <a:lnTo>
                    <a:pt x="1069" y="299"/>
                  </a:lnTo>
                  <a:lnTo>
                    <a:pt x="1065" y="291"/>
                  </a:lnTo>
                  <a:lnTo>
                    <a:pt x="1061" y="300"/>
                  </a:lnTo>
                  <a:lnTo>
                    <a:pt x="1056" y="305"/>
                  </a:lnTo>
                  <a:lnTo>
                    <a:pt x="1052" y="304"/>
                  </a:lnTo>
                  <a:lnTo>
                    <a:pt x="1048" y="298"/>
                  </a:lnTo>
                  <a:lnTo>
                    <a:pt x="1043" y="288"/>
                  </a:lnTo>
                  <a:lnTo>
                    <a:pt x="1039" y="286"/>
                  </a:lnTo>
                  <a:lnTo>
                    <a:pt x="1035" y="302"/>
                  </a:lnTo>
                  <a:lnTo>
                    <a:pt x="1030" y="309"/>
                  </a:lnTo>
                  <a:lnTo>
                    <a:pt x="1026" y="304"/>
                  </a:lnTo>
                  <a:lnTo>
                    <a:pt x="1021" y="293"/>
                  </a:lnTo>
                  <a:lnTo>
                    <a:pt x="1017" y="292"/>
                  </a:lnTo>
                  <a:lnTo>
                    <a:pt x="1013" y="304"/>
                  </a:lnTo>
                  <a:lnTo>
                    <a:pt x="1008" y="311"/>
                  </a:lnTo>
                  <a:lnTo>
                    <a:pt x="1004" y="318"/>
                  </a:lnTo>
                  <a:lnTo>
                    <a:pt x="1000" y="317"/>
                  </a:lnTo>
                  <a:lnTo>
                    <a:pt x="995" y="308"/>
                  </a:lnTo>
                  <a:lnTo>
                    <a:pt x="991" y="294"/>
                  </a:lnTo>
                  <a:lnTo>
                    <a:pt x="987" y="299"/>
                  </a:lnTo>
                  <a:lnTo>
                    <a:pt x="982" y="297"/>
                  </a:lnTo>
                  <a:lnTo>
                    <a:pt x="978" y="310"/>
                  </a:lnTo>
                  <a:lnTo>
                    <a:pt x="974" y="321"/>
                  </a:lnTo>
                  <a:lnTo>
                    <a:pt x="969" y="348"/>
                  </a:lnTo>
                  <a:lnTo>
                    <a:pt x="965" y="356"/>
                  </a:lnTo>
                  <a:lnTo>
                    <a:pt x="960" y="348"/>
                  </a:lnTo>
                  <a:lnTo>
                    <a:pt x="956" y="354"/>
                  </a:lnTo>
                  <a:lnTo>
                    <a:pt x="952" y="366"/>
                  </a:lnTo>
                  <a:lnTo>
                    <a:pt x="947" y="359"/>
                  </a:lnTo>
                  <a:lnTo>
                    <a:pt x="943" y="347"/>
                  </a:lnTo>
                  <a:lnTo>
                    <a:pt x="939" y="350"/>
                  </a:lnTo>
                  <a:lnTo>
                    <a:pt x="934" y="340"/>
                  </a:lnTo>
                  <a:lnTo>
                    <a:pt x="930" y="339"/>
                  </a:lnTo>
                  <a:lnTo>
                    <a:pt x="926" y="342"/>
                  </a:lnTo>
                  <a:lnTo>
                    <a:pt x="921" y="360"/>
                  </a:lnTo>
                  <a:lnTo>
                    <a:pt x="917" y="364"/>
                  </a:lnTo>
                  <a:lnTo>
                    <a:pt x="913" y="380"/>
                  </a:lnTo>
                  <a:lnTo>
                    <a:pt x="908" y="364"/>
                  </a:lnTo>
                  <a:lnTo>
                    <a:pt x="904" y="357"/>
                  </a:lnTo>
                  <a:lnTo>
                    <a:pt x="900" y="364"/>
                  </a:lnTo>
                  <a:lnTo>
                    <a:pt x="895" y="368"/>
                  </a:lnTo>
                  <a:lnTo>
                    <a:pt x="891" y="359"/>
                  </a:lnTo>
                  <a:lnTo>
                    <a:pt x="886" y="366"/>
                  </a:lnTo>
                  <a:lnTo>
                    <a:pt x="882" y="360"/>
                  </a:lnTo>
                  <a:lnTo>
                    <a:pt x="878" y="368"/>
                  </a:lnTo>
                  <a:lnTo>
                    <a:pt x="873" y="355"/>
                  </a:lnTo>
                  <a:lnTo>
                    <a:pt x="869" y="354"/>
                  </a:lnTo>
                  <a:lnTo>
                    <a:pt x="865" y="359"/>
                  </a:lnTo>
                  <a:lnTo>
                    <a:pt x="860" y="359"/>
                  </a:lnTo>
                  <a:lnTo>
                    <a:pt x="856" y="371"/>
                  </a:lnTo>
                  <a:lnTo>
                    <a:pt x="852" y="366"/>
                  </a:lnTo>
                  <a:lnTo>
                    <a:pt x="847" y="368"/>
                  </a:lnTo>
                  <a:lnTo>
                    <a:pt x="843" y="361"/>
                  </a:lnTo>
                  <a:lnTo>
                    <a:pt x="839" y="357"/>
                  </a:lnTo>
                  <a:lnTo>
                    <a:pt x="834" y="351"/>
                  </a:lnTo>
                  <a:lnTo>
                    <a:pt x="830" y="369"/>
                  </a:lnTo>
                  <a:lnTo>
                    <a:pt x="825" y="382"/>
                  </a:lnTo>
                  <a:lnTo>
                    <a:pt x="821" y="381"/>
                  </a:lnTo>
                  <a:lnTo>
                    <a:pt x="817" y="388"/>
                  </a:lnTo>
                  <a:lnTo>
                    <a:pt x="812" y="404"/>
                  </a:lnTo>
                  <a:lnTo>
                    <a:pt x="808" y="408"/>
                  </a:lnTo>
                  <a:lnTo>
                    <a:pt x="804" y="416"/>
                  </a:lnTo>
                  <a:lnTo>
                    <a:pt x="799" y="418"/>
                  </a:lnTo>
                  <a:lnTo>
                    <a:pt x="795" y="414"/>
                  </a:lnTo>
                  <a:lnTo>
                    <a:pt x="791" y="402"/>
                  </a:lnTo>
                  <a:lnTo>
                    <a:pt x="786" y="416"/>
                  </a:lnTo>
                  <a:lnTo>
                    <a:pt x="782" y="430"/>
                  </a:lnTo>
                  <a:lnTo>
                    <a:pt x="778" y="463"/>
                  </a:lnTo>
                  <a:lnTo>
                    <a:pt x="773" y="481"/>
                  </a:lnTo>
                  <a:lnTo>
                    <a:pt x="769" y="475"/>
                  </a:lnTo>
                  <a:lnTo>
                    <a:pt x="765" y="503"/>
                  </a:lnTo>
                  <a:lnTo>
                    <a:pt x="760" y="499"/>
                  </a:lnTo>
                  <a:lnTo>
                    <a:pt x="756" y="496"/>
                  </a:lnTo>
                  <a:lnTo>
                    <a:pt x="751" y="513"/>
                  </a:lnTo>
                  <a:lnTo>
                    <a:pt x="747" y="502"/>
                  </a:lnTo>
                  <a:lnTo>
                    <a:pt x="743" y="500"/>
                  </a:lnTo>
                  <a:lnTo>
                    <a:pt x="738" y="499"/>
                  </a:lnTo>
                  <a:lnTo>
                    <a:pt x="734" y="504"/>
                  </a:lnTo>
                  <a:lnTo>
                    <a:pt x="730" y="500"/>
                  </a:lnTo>
                  <a:lnTo>
                    <a:pt x="725" y="502"/>
                  </a:lnTo>
                  <a:lnTo>
                    <a:pt x="721" y="498"/>
                  </a:lnTo>
                  <a:lnTo>
                    <a:pt x="717" y="502"/>
                  </a:lnTo>
                  <a:lnTo>
                    <a:pt x="712" y="502"/>
                  </a:lnTo>
                  <a:lnTo>
                    <a:pt x="708" y="502"/>
                  </a:lnTo>
                  <a:lnTo>
                    <a:pt x="703" y="499"/>
                  </a:lnTo>
                  <a:lnTo>
                    <a:pt x="699" y="505"/>
                  </a:lnTo>
                  <a:lnTo>
                    <a:pt x="695" y="509"/>
                  </a:lnTo>
                  <a:lnTo>
                    <a:pt x="690" y="498"/>
                  </a:lnTo>
                  <a:lnTo>
                    <a:pt x="686" y="494"/>
                  </a:lnTo>
                  <a:lnTo>
                    <a:pt x="682" y="501"/>
                  </a:lnTo>
                  <a:lnTo>
                    <a:pt x="677" y="501"/>
                  </a:lnTo>
                  <a:lnTo>
                    <a:pt x="673" y="492"/>
                  </a:lnTo>
                  <a:lnTo>
                    <a:pt x="669" y="497"/>
                  </a:lnTo>
                  <a:lnTo>
                    <a:pt x="664" y="507"/>
                  </a:lnTo>
                  <a:lnTo>
                    <a:pt x="660" y="492"/>
                  </a:lnTo>
                  <a:lnTo>
                    <a:pt x="656" y="496"/>
                  </a:lnTo>
                  <a:lnTo>
                    <a:pt x="651" y="501"/>
                  </a:lnTo>
                  <a:lnTo>
                    <a:pt x="647" y="506"/>
                  </a:lnTo>
                  <a:lnTo>
                    <a:pt x="643" y="498"/>
                  </a:lnTo>
                  <a:lnTo>
                    <a:pt x="638" y="513"/>
                  </a:lnTo>
                  <a:lnTo>
                    <a:pt x="634" y="499"/>
                  </a:lnTo>
                  <a:lnTo>
                    <a:pt x="629" y="513"/>
                  </a:lnTo>
                  <a:lnTo>
                    <a:pt x="625" y="501"/>
                  </a:lnTo>
                  <a:lnTo>
                    <a:pt x="621" y="501"/>
                  </a:lnTo>
                  <a:lnTo>
                    <a:pt x="616" y="494"/>
                  </a:lnTo>
                  <a:lnTo>
                    <a:pt x="612" y="514"/>
                  </a:lnTo>
                  <a:lnTo>
                    <a:pt x="608" y="507"/>
                  </a:lnTo>
                  <a:lnTo>
                    <a:pt x="603" y="506"/>
                  </a:lnTo>
                  <a:lnTo>
                    <a:pt x="599" y="498"/>
                  </a:lnTo>
                  <a:lnTo>
                    <a:pt x="595" y="507"/>
                  </a:lnTo>
                  <a:lnTo>
                    <a:pt x="590" y="492"/>
                  </a:lnTo>
                  <a:lnTo>
                    <a:pt x="586" y="504"/>
                  </a:lnTo>
                  <a:lnTo>
                    <a:pt x="582" y="500"/>
                  </a:lnTo>
                  <a:lnTo>
                    <a:pt x="577" y="502"/>
                  </a:lnTo>
                  <a:lnTo>
                    <a:pt x="573" y="488"/>
                  </a:lnTo>
                  <a:lnTo>
                    <a:pt x="568" y="512"/>
                  </a:lnTo>
                  <a:lnTo>
                    <a:pt x="564" y="494"/>
                  </a:lnTo>
                  <a:lnTo>
                    <a:pt x="560" y="500"/>
                  </a:lnTo>
                  <a:lnTo>
                    <a:pt x="555" y="494"/>
                  </a:lnTo>
                  <a:lnTo>
                    <a:pt x="551" y="489"/>
                  </a:lnTo>
                  <a:lnTo>
                    <a:pt x="547" y="496"/>
                  </a:lnTo>
                  <a:lnTo>
                    <a:pt x="542" y="496"/>
                  </a:lnTo>
                  <a:lnTo>
                    <a:pt x="538" y="492"/>
                  </a:lnTo>
                  <a:lnTo>
                    <a:pt x="534" y="494"/>
                  </a:lnTo>
                  <a:lnTo>
                    <a:pt x="529" y="504"/>
                  </a:lnTo>
                  <a:lnTo>
                    <a:pt x="525" y="495"/>
                  </a:lnTo>
                  <a:lnTo>
                    <a:pt x="521" y="495"/>
                  </a:lnTo>
                  <a:lnTo>
                    <a:pt x="516" y="503"/>
                  </a:lnTo>
                  <a:lnTo>
                    <a:pt x="512" y="496"/>
                  </a:lnTo>
                  <a:lnTo>
                    <a:pt x="508" y="500"/>
                  </a:lnTo>
                  <a:lnTo>
                    <a:pt x="503" y="492"/>
                  </a:lnTo>
                  <a:lnTo>
                    <a:pt x="499" y="499"/>
                  </a:lnTo>
                  <a:lnTo>
                    <a:pt x="494" y="516"/>
                  </a:lnTo>
                  <a:lnTo>
                    <a:pt x="490" y="536"/>
                  </a:lnTo>
                  <a:lnTo>
                    <a:pt x="486" y="590"/>
                  </a:lnTo>
                  <a:lnTo>
                    <a:pt x="481" y="506"/>
                  </a:lnTo>
                  <a:lnTo>
                    <a:pt x="477" y="508"/>
                  </a:lnTo>
                  <a:lnTo>
                    <a:pt x="473" y="502"/>
                  </a:lnTo>
                  <a:lnTo>
                    <a:pt x="468" y="510"/>
                  </a:lnTo>
                  <a:lnTo>
                    <a:pt x="464" y="499"/>
                  </a:lnTo>
                  <a:lnTo>
                    <a:pt x="460" y="521"/>
                  </a:lnTo>
                  <a:lnTo>
                    <a:pt x="455" y="528"/>
                  </a:lnTo>
                  <a:lnTo>
                    <a:pt x="451" y="543"/>
                  </a:lnTo>
                  <a:lnTo>
                    <a:pt x="447" y="568"/>
                  </a:lnTo>
                  <a:lnTo>
                    <a:pt x="442" y="565"/>
                  </a:lnTo>
                  <a:lnTo>
                    <a:pt x="438" y="581"/>
                  </a:lnTo>
                  <a:lnTo>
                    <a:pt x="433" y="605"/>
                  </a:lnTo>
                  <a:lnTo>
                    <a:pt x="429" y="626"/>
                  </a:lnTo>
                  <a:lnTo>
                    <a:pt x="425" y="643"/>
                  </a:lnTo>
                  <a:lnTo>
                    <a:pt x="420" y="614"/>
                  </a:lnTo>
                  <a:lnTo>
                    <a:pt x="416" y="630"/>
                  </a:lnTo>
                  <a:lnTo>
                    <a:pt x="412" y="606"/>
                  </a:lnTo>
                  <a:lnTo>
                    <a:pt x="407" y="559"/>
                  </a:lnTo>
                  <a:lnTo>
                    <a:pt x="403" y="547"/>
                  </a:lnTo>
                  <a:lnTo>
                    <a:pt x="399" y="539"/>
                  </a:lnTo>
                  <a:lnTo>
                    <a:pt x="394" y="554"/>
                  </a:lnTo>
                  <a:lnTo>
                    <a:pt x="390" y="589"/>
                  </a:lnTo>
                  <a:lnTo>
                    <a:pt x="386" y="668"/>
                  </a:lnTo>
                  <a:lnTo>
                    <a:pt x="381" y="821"/>
                  </a:lnTo>
                  <a:lnTo>
                    <a:pt x="377" y="1038"/>
                  </a:lnTo>
                  <a:lnTo>
                    <a:pt x="373" y="1192"/>
                  </a:lnTo>
                  <a:lnTo>
                    <a:pt x="368" y="903"/>
                  </a:lnTo>
                  <a:lnTo>
                    <a:pt x="364" y="604"/>
                  </a:lnTo>
                  <a:lnTo>
                    <a:pt x="359" y="528"/>
                  </a:lnTo>
                  <a:lnTo>
                    <a:pt x="355" y="545"/>
                  </a:lnTo>
                  <a:lnTo>
                    <a:pt x="351" y="650"/>
                  </a:lnTo>
                  <a:lnTo>
                    <a:pt x="346" y="734"/>
                  </a:lnTo>
                  <a:lnTo>
                    <a:pt x="342" y="783"/>
                  </a:lnTo>
                  <a:lnTo>
                    <a:pt x="338" y="762"/>
                  </a:lnTo>
                  <a:lnTo>
                    <a:pt x="333" y="801"/>
                  </a:lnTo>
                  <a:lnTo>
                    <a:pt x="329" y="825"/>
                  </a:lnTo>
                  <a:lnTo>
                    <a:pt x="325" y="909"/>
                  </a:lnTo>
                  <a:lnTo>
                    <a:pt x="320" y="1009"/>
                  </a:lnTo>
                  <a:lnTo>
                    <a:pt x="316" y="1143"/>
                  </a:lnTo>
                  <a:lnTo>
                    <a:pt x="312" y="1262"/>
                  </a:lnTo>
                  <a:lnTo>
                    <a:pt x="307" y="1258"/>
                  </a:lnTo>
                  <a:lnTo>
                    <a:pt x="303" y="1050"/>
                  </a:lnTo>
                  <a:lnTo>
                    <a:pt x="298" y="802"/>
                  </a:lnTo>
                  <a:lnTo>
                    <a:pt x="294" y="694"/>
                  </a:lnTo>
                  <a:lnTo>
                    <a:pt x="290" y="769"/>
                  </a:lnTo>
                  <a:lnTo>
                    <a:pt x="285" y="920"/>
                  </a:lnTo>
                  <a:lnTo>
                    <a:pt x="281" y="1050"/>
                  </a:lnTo>
                  <a:lnTo>
                    <a:pt x="277" y="1077"/>
                  </a:lnTo>
                  <a:lnTo>
                    <a:pt x="272" y="1064"/>
                  </a:lnTo>
                  <a:lnTo>
                    <a:pt x="268" y="1059"/>
                  </a:lnTo>
                  <a:lnTo>
                    <a:pt x="264" y="1068"/>
                  </a:lnTo>
                  <a:lnTo>
                    <a:pt x="259" y="1097"/>
                  </a:lnTo>
                  <a:lnTo>
                    <a:pt x="255" y="1124"/>
                  </a:lnTo>
                  <a:lnTo>
                    <a:pt x="251" y="1185"/>
                  </a:lnTo>
                  <a:lnTo>
                    <a:pt x="246" y="1226"/>
                  </a:lnTo>
                  <a:lnTo>
                    <a:pt x="242" y="1311"/>
                  </a:lnTo>
                  <a:lnTo>
                    <a:pt x="238" y="1323"/>
                  </a:lnTo>
                  <a:lnTo>
                    <a:pt x="233" y="1323"/>
                  </a:lnTo>
                  <a:lnTo>
                    <a:pt x="229" y="1323"/>
                  </a:lnTo>
                  <a:lnTo>
                    <a:pt x="224" y="1323"/>
                  </a:lnTo>
                  <a:lnTo>
                    <a:pt x="220" y="1323"/>
                  </a:lnTo>
                  <a:lnTo>
                    <a:pt x="216" y="1323"/>
                  </a:lnTo>
                  <a:lnTo>
                    <a:pt x="211" y="1323"/>
                  </a:lnTo>
                  <a:lnTo>
                    <a:pt x="207" y="1323"/>
                  </a:lnTo>
                  <a:lnTo>
                    <a:pt x="203" y="1323"/>
                  </a:lnTo>
                  <a:lnTo>
                    <a:pt x="198" y="1323"/>
                  </a:lnTo>
                  <a:lnTo>
                    <a:pt x="194" y="1323"/>
                  </a:lnTo>
                  <a:lnTo>
                    <a:pt x="190" y="1323"/>
                  </a:lnTo>
                  <a:lnTo>
                    <a:pt x="185" y="1323"/>
                  </a:lnTo>
                  <a:lnTo>
                    <a:pt x="181" y="1323"/>
                  </a:lnTo>
                  <a:lnTo>
                    <a:pt x="177" y="1323"/>
                  </a:lnTo>
                  <a:lnTo>
                    <a:pt x="172" y="1323"/>
                  </a:lnTo>
                  <a:lnTo>
                    <a:pt x="168" y="1323"/>
                  </a:lnTo>
                  <a:lnTo>
                    <a:pt x="163" y="1323"/>
                  </a:lnTo>
                  <a:lnTo>
                    <a:pt x="159" y="1323"/>
                  </a:lnTo>
                  <a:lnTo>
                    <a:pt x="155" y="1323"/>
                  </a:lnTo>
                  <a:lnTo>
                    <a:pt x="150" y="1323"/>
                  </a:lnTo>
                  <a:lnTo>
                    <a:pt x="146" y="1323"/>
                  </a:lnTo>
                  <a:lnTo>
                    <a:pt x="142" y="1323"/>
                  </a:lnTo>
                  <a:lnTo>
                    <a:pt x="137" y="1323"/>
                  </a:lnTo>
                  <a:lnTo>
                    <a:pt x="133" y="1323"/>
                  </a:lnTo>
                  <a:lnTo>
                    <a:pt x="129" y="1323"/>
                  </a:lnTo>
                  <a:lnTo>
                    <a:pt x="124" y="1323"/>
                  </a:lnTo>
                  <a:lnTo>
                    <a:pt x="120" y="1323"/>
                  </a:lnTo>
                  <a:lnTo>
                    <a:pt x="116" y="1323"/>
                  </a:lnTo>
                  <a:lnTo>
                    <a:pt x="111" y="1323"/>
                  </a:lnTo>
                  <a:lnTo>
                    <a:pt x="107" y="1323"/>
                  </a:lnTo>
                  <a:lnTo>
                    <a:pt x="103" y="1323"/>
                  </a:lnTo>
                  <a:lnTo>
                    <a:pt x="98" y="1323"/>
                  </a:lnTo>
                  <a:lnTo>
                    <a:pt x="94" y="1323"/>
                  </a:lnTo>
                  <a:lnTo>
                    <a:pt x="89" y="1323"/>
                  </a:lnTo>
                  <a:lnTo>
                    <a:pt x="85" y="1323"/>
                  </a:lnTo>
                  <a:lnTo>
                    <a:pt x="81" y="1323"/>
                  </a:lnTo>
                  <a:lnTo>
                    <a:pt x="76" y="1323"/>
                  </a:lnTo>
                  <a:lnTo>
                    <a:pt x="72" y="1323"/>
                  </a:lnTo>
                  <a:lnTo>
                    <a:pt x="68" y="1323"/>
                  </a:lnTo>
                  <a:lnTo>
                    <a:pt x="63" y="1323"/>
                  </a:lnTo>
                  <a:lnTo>
                    <a:pt x="59" y="1323"/>
                  </a:lnTo>
                  <a:lnTo>
                    <a:pt x="55" y="1323"/>
                  </a:lnTo>
                  <a:lnTo>
                    <a:pt x="50" y="1323"/>
                  </a:lnTo>
                  <a:lnTo>
                    <a:pt x="46" y="1323"/>
                  </a:lnTo>
                  <a:lnTo>
                    <a:pt x="42" y="1323"/>
                  </a:lnTo>
                  <a:lnTo>
                    <a:pt x="37" y="1323"/>
                  </a:lnTo>
                  <a:lnTo>
                    <a:pt x="33" y="1323"/>
                  </a:lnTo>
                  <a:lnTo>
                    <a:pt x="29" y="1323"/>
                  </a:lnTo>
                  <a:lnTo>
                    <a:pt x="24" y="1323"/>
                  </a:lnTo>
                  <a:lnTo>
                    <a:pt x="20" y="1323"/>
                  </a:lnTo>
                  <a:lnTo>
                    <a:pt x="15" y="1323"/>
                  </a:lnTo>
                  <a:lnTo>
                    <a:pt x="11" y="1323"/>
                  </a:lnTo>
                  <a:lnTo>
                    <a:pt x="7" y="1323"/>
                  </a:lnTo>
                  <a:lnTo>
                    <a:pt x="2" y="1323"/>
                  </a:lnTo>
                  <a:lnTo>
                    <a:pt x="0" y="1323"/>
                  </a:lnTo>
                </a:path>
              </a:pathLst>
            </a:cu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62"/>
            <p:cNvSpPr>
              <a:spLocks noEditPoints="1"/>
            </p:cNvSpPr>
            <p:nvPr/>
          </p:nvSpPr>
          <p:spPr bwMode="auto">
            <a:xfrm>
              <a:off x="4071938" y="1878013"/>
              <a:ext cx="942975" cy="12700"/>
            </a:xfrm>
            <a:custGeom>
              <a:avLst/>
              <a:gdLst>
                <a:gd name="T0" fmla="*/ 58 w 594"/>
                <a:gd name="T1" fmla="*/ 8 h 8"/>
                <a:gd name="T2" fmla="*/ 87 w 594"/>
                <a:gd name="T3" fmla="*/ 8 h 8"/>
                <a:gd name="T4" fmla="*/ 87 w 594"/>
                <a:gd name="T5" fmla="*/ 0 h 8"/>
                <a:gd name="T6" fmla="*/ 58 w 594"/>
                <a:gd name="T7" fmla="*/ 0 h 8"/>
                <a:gd name="T8" fmla="*/ 58 w 594"/>
                <a:gd name="T9" fmla="*/ 8 h 8"/>
                <a:gd name="T10" fmla="*/ 116 w 594"/>
                <a:gd name="T11" fmla="*/ 8 h 8"/>
                <a:gd name="T12" fmla="*/ 145 w 594"/>
                <a:gd name="T13" fmla="*/ 8 h 8"/>
                <a:gd name="T14" fmla="*/ 145 w 594"/>
                <a:gd name="T15" fmla="*/ 0 h 8"/>
                <a:gd name="T16" fmla="*/ 116 w 594"/>
                <a:gd name="T17" fmla="*/ 0 h 8"/>
                <a:gd name="T18" fmla="*/ 116 w 594"/>
                <a:gd name="T19" fmla="*/ 8 h 8"/>
                <a:gd name="T20" fmla="*/ 174 w 594"/>
                <a:gd name="T21" fmla="*/ 8 h 8"/>
                <a:gd name="T22" fmla="*/ 203 w 594"/>
                <a:gd name="T23" fmla="*/ 8 h 8"/>
                <a:gd name="T24" fmla="*/ 203 w 594"/>
                <a:gd name="T25" fmla="*/ 0 h 8"/>
                <a:gd name="T26" fmla="*/ 174 w 594"/>
                <a:gd name="T27" fmla="*/ 0 h 8"/>
                <a:gd name="T28" fmla="*/ 174 w 594"/>
                <a:gd name="T29" fmla="*/ 8 h 8"/>
                <a:gd name="T30" fmla="*/ 232 w 594"/>
                <a:gd name="T31" fmla="*/ 8 h 8"/>
                <a:gd name="T32" fmla="*/ 261 w 594"/>
                <a:gd name="T33" fmla="*/ 8 h 8"/>
                <a:gd name="T34" fmla="*/ 261 w 594"/>
                <a:gd name="T35" fmla="*/ 0 h 8"/>
                <a:gd name="T36" fmla="*/ 232 w 594"/>
                <a:gd name="T37" fmla="*/ 0 h 8"/>
                <a:gd name="T38" fmla="*/ 232 w 594"/>
                <a:gd name="T39" fmla="*/ 8 h 8"/>
                <a:gd name="T40" fmla="*/ 290 w 594"/>
                <a:gd name="T41" fmla="*/ 8 h 8"/>
                <a:gd name="T42" fmla="*/ 319 w 594"/>
                <a:gd name="T43" fmla="*/ 8 h 8"/>
                <a:gd name="T44" fmla="*/ 319 w 594"/>
                <a:gd name="T45" fmla="*/ 0 h 8"/>
                <a:gd name="T46" fmla="*/ 290 w 594"/>
                <a:gd name="T47" fmla="*/ 0 h 8"/>
                <a:gd name="T48" fmla="*/ 290 w 594"/>
                <a:gd name="T49" fmla="*/ 8 h 8"/>
                <a:gd name="T50" fmla="*/ 348 w 594"/>
                <a:gd name="T51" fmla="*/ 8 h 8"/>
                <a:gd name="T52" fmla="*/ 377 w 594"/>
                <a:gd name="T53" fmla="*/ 8 h 8"/>
                <a:gd name="T54" fmla="*/ 377 w 594"/>
                <a:gd name="T55" fmla="*/ 0 h 8"/>
                <a:gd name="T56" fmla="*/ 348 w 594"/>
                <a:gd name="T57" fmla="*/ 0 h 8"/>
                <a:gd name="T58" fmla="*/ 348 w 594"/>
                <a:gd name="T59" fmla="*/ 8 h 8"/>
                <a:gd name="T60" fmla="*/ 406 w 594"/>
                <a:gd name="T61" fmla="*/ 8 h 8"/>
                <a:gd name="T62" fmla="*/ 435 w 594"/>
                <a:gd name="T63" fmla="*/ 8 h 8"/>
                <a:gd name="T64" fmla="*/ 435 w 594"/>
                <a:gd name="T65" fmla="*/ 0 h 8"/>
                <a:gd name="T66" fmla="*/ 406 w 594"/>
                <a:gd name="T67" fmla="*/ 0 h 8"/>
                <a:gd name="T68" fmla="*/ 406 w 594"/>
                <a:gd name="T69" fmla="*/ 8 h 8"/>
                <a:gd name="T70" fmla="*/ 464 w 594"/>
                <a:gd name="T71" fmla="*/ 8 h 8"/>
                <a:gd name="T72" fmla="*/ 493 w 594"/>
                <a:gd name="T73" fmla="*/ 8 h 8"/>
                <a:gd name="T74" fmla="*/ 493 w 594"/>
                <a:gd name="T75" fmla="*/ 0 h 8"/>
                <a:gd name="T76" fmla="*/ 464 w 594"/>
                <a:gd name="T77" fmla="*/ 0 h 8"/>
                <a:gd name="T78" fmla="*/ 464 w 594"/>
                <a:gd name="T79" fmla="*/ 8 h 8"/>
                <a:gd name="T80" fmla="*/ 522 w 594"/>
                <a:gd name="T81" fmla="*/ 8 h 8"/>
                <a:gd name="T82" fmla="*/ 551 w 594"/>
                <a:gd name="T83" fmla="*/ 8 h 8"/>
                <a:gd name="T84" fmla="*/ 551 w 594"/>
                <a:gd name="T85" fmla="*/ 0 h 8"/>
                <a:gd name="T86" fmla="*/ 522 w 594"/>
                <a:gd name="T87" fmla="*/ 0 h 8"/>
                <a:gd name="T88" fmla="*/ 522 w 594"/>
                <a:gd name="T89" fmla="*/ 8 h 8"/>
                <a:gd name="T90" fmla="*/ 580 w 594"/>
                <a:gd name="T91" fmla="*/ 8 h 8"/>
                <a:gd name="T92" fmla="*/ 594 w 594"/>
                <a:gd name="T93" fmla="*/ 8 h 8"/>
                <a:gd name="T94" fmla="*/ 594 w 594"/>
                <a:gd name="T95" fmla="*/ 0 h 8"/>
                <a:gd name="T96" fmla="*/ 580 w 594"/>
                <a:gd name="T97" fmla="*/ 0 h 8"/>
                <a:gd name="T98" fmla="*/ 580 w 594"/>
                <a:gd name="T99" fmla="*/ 8 h 8"/>
                <a:gd name="T100" fmla="*/ 0 w 594"/>
                <a:gd name="T101" fmla="*/ 8 h 8"/>
                <a:gd name="T102" fmla="*/ 29 w 594"/>
                <a:gd name="T103" fmla="*/ 8 h 8"/>
                <a:gd name="T104" fmla="*/ 29 w 594"/>
                <a:gd name="T105" fmla="*/ 0 h 8"/>
                <a:gd name="T106" fmla="*/ 0 w 594"/>
                <a:gd name="T107" fmla="*/ 0 h 8"/>
                <a:gd name="T108" fmla="*/ 0 w 594"/>
                <a:gd name="T10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4" h="8">
                  <a:moveTo>
                    <a:pt x="58" y="8"/>
                  </a:moveTo>
                  <a:lnTo>
                    <a:pt x="87" y="8"/>
                  </a:lnTo>
                  <a:lnTo>
                    <a:pt x="87" y="0"/>
                  </a:lnTo>
                  <a:lnTo>
                    <a:pt x="58" y="0"/>
                  </a:lnTo>
                  <a:lnTo>
                    <a:pt x="58" y="8"/>
                  </a:lnTo>
                  <a:close/>
                  <a:moveTo>
                    <a:pt x="116" y="8"/>
                  </a:moveTo>
                  <a:lnTo>
                    <a:pt x="145" y="8"/>
                  </a:lnTo>
                  <a:lnTo>
                    <a:pt x="145" y="0"/>
                  </a:lnTo>
                  <a:lnTo>
                    <a:pt x="116" y="0"/>
                  </a:lnTo>
                  <a:lnTo>
                    <a:pt x="116" y="8"/>
                  </a:lnTo>
                  <a:close/>
                  <a:moveTo>
                    <a:pt x="174" y="8"/>
                  </a:moveTo>
                  <a:lnTo>
                    <a:pt x="203" y="8"/>
                  </a:lnTo>
                  <a:lnTo>
                    <a:pt x="203" y="0"/>
                  </a:lnTo>
                  <a:lnTo>
                    <a:pt x="174" y="0"/>
                  </a:lnTo>
                  <a:lnTo>
                    <a:pt x="174" y="8"/>
                  </a:lnTo>
                  <a:close/>
                  <a:moveTo>
                    <a:pt x="232" y="8"/>
                  </a:moveTo>
                  <a:lnTo>
                    <a:pt x="261" y="8"/>
                  </a:lnTo>
                  <a:lnTo>
                    <a:pt x="261" y="0"/>
                  </a:lnTo>
                  <a:lnTo>
                    <a:pt x="232" y="0"/>
                  </a:lnTo>
                  <a:lnTo>
                    <a:pt x="232" y="8"/>
                  </a:lnTo>
                  <a:close/>
                  <a:moveTo>
                    <a:pt x="290" y="8"/>
                  </a:moveTo>
                  <a:lnTo>
                    <a:pt x="319" y="8"/>
                  </a:lnTo>
                  <a:lnTo>
                    <a:pt x="319" y="0"/>
                  </a:lnTo>
                  <a:lnTo>
                    <a:pt x="290" y="0"/>
                  </a:lnTo>
                  <a:lnTo>
                    <a:pt x="290" y="8"/>
                  </a:lnTo>
                  <a:close/>
                  <a:moveTo>
                    <a:pt x="348" y="8"/>
                  </a:moveTo>
                  <a:lnTo>
                    <a:pt x="377" y="8"/>
                  </a:lnTo>
                  <a:lnTo>
                    <a:pt x="377" y="0"/>
                  </a:lnTo>
                  <a:lnTo>
                    <a:pt x="348" y="0"/>
                  </a:lnTo>
                  <a:lnTo>
                    <a:pt x="348" y="8"/>
                  </a:lnTo>
                  <a:close/>
                  <a:moveTo>
                    <a:pt x="406" y="8"/>
                  </a:moveTo>
                  <a:lnTo>
                    <a:pt x="435" y="8"/>
                  </a:lnTo>
                  <a:lnTo>
                    <a:pt x="435" y="0"/>
                  </a:lnTo>
                  <a:lnTo>
                    <a:pt x="406" y="0"/>
                  </a:lnTo>
                  <a:lnTo>
                    <a:pt x="406" y="8"/>
                  </a:lnTo>
                  <a:close/>
                  <a:moveTo>
                    <a:pt x="464" y="8"/>
                  </a:moveTo>
                  <a:lnTo>
                    <a:pt x="493" y="8"/>
                  </a:lnTo>
                  <a:lnTo>
                    <a:pt x="493" y="0"/>
                  </a:lnTo>
                  <a:lnTo>
                    <a:pt x="464" y="0"/>
                  </a:lnTo>
                  <a:lnTo>
                    <a:pt x="464" y="8"/>
                  </a:lnTo>
                  <a:close/>
                  <a:moveTo>
                    <a:pt x="522" y="8"/>
                  </a:moveTo>
                  <a:lnTo>
                    <a:pt x="551" y="8"/>
                  </a:lnTo>
                  <a:lnTo>
                    <a:pt x="551" y="0"/>
                  </a:lnTo>
                  <a:lnTo>
                    <a:pt x="522" y="0"/>
                  </a:lnTo>
                  <a:lnTo>
                    <a:pt x="522" y="8"/>
                  </a:lnTo>
                  <a:close/>
                  <a:moveTo>
                    <a:pt x="580" y="8"/>
                  </a:moveTo>
                  <a:lnTo>
                    <a:pt x="594" y="8"/>
                  </a:lnTo>
                  <a:lnTo>
                    <a:pt x="594" y="0"/>
                  </a:lnTo>
                  <a:lnTo>
                    <a:pt x="580" y="0"/>
                  </a:lnTo>
                  <a:lnTo>
                    <a:pt x="580" y="8"/>
                  </a:lnTo>
                  <a:close/>
                  <a:moveTo>
                    <a:pt x="0" y="8"/>
                  </a:moveTo>
                  <a:lnTo>
                    <a:pt x="29" y="8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DB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Freeform 63"/>
            <p:cNvSpPr>
              <a:spLocks noEditPoints="1"/>
            </p:cNvSpPr>
            <p:nvPr/>
          </p:nvSpPr>
          <p:spPr bwMode="auto">
            <a:xfrm>
              <a:off x="4071938" y="1530350"/>
              <a:ext cx="1703387" cy="12700"/>
            </a:xfrm>
            <a:custGeom>
              <a:avLst/>
              <a:gdLst>
                <a:gd name="T0" fmla="*/ 87 w 1073"/>
                <a:gd name="T1" fmla="*/ 8 h 8"/>
                <a:gd name="T2" fmla="*/ 58 w 1073"/>
                <a:gd name="T3" fmla="*/ 0 h 8"/>
                <a:gd name="T4" fmla="*/ 116 w 1073"/>
                <a:gd name="T5" fmla="*/ 8 h 8"/>
                <a:gd name="T6" fmla="*/ 145 w 1073"/>
                <a:gd name="T7" fmla="*/ 0 h 8"/>
                <a:gd name="T8" fmla="*/ 116 w 1073"/>
                <a:gd name="T9" fmla="*/ 8 h 8"/>
                <a:gd name="T10" fmla="*/ 203 w 1073"/>
                <a:gd name="T11" fmla="*/ 8 h 8"/>
                <a:gd name="T12" fmla="*/ 174 w 1073"/>
                <a:gd name="T13" fmla="*/ 0 h 8"/>
                <a:gd name="T14" fmla="*/ 232 w 1073"/>
                <a:gd name="T15" fmla="*/ 8 h 8"/>
                <a:gd name="T16" fmla="*/ 261 w 1073"/>
                <a:gd name="T17" fmla="*/ 0 h 8"/>
                <a:gd name="T18" fmla="*/ 232 w 1073"/>
                <a:gd name="T19" fmla="*/ 8 h 8"/>
                <a:gd name="T20" fmla="*/ 319 w 1073"/>
                <a:gd name="T21" fmla="*/ 8 h 8"/>
                <a:gd name="T22" fmla="*/ 290 w 1073"/>
                <a:gd name="T23" fmla="*/ 0 h 8"/>
                <a:gd name="T24" fmla="*/ 348 w 1073"/>
                <a:gd name="T25" fmla="*/ 8 h 8"/>
                <a:gd name="T26" fmla="*/ 377 w 1073"/>
                <a:gd name="T27" fmla="*/ 0 h 8"/>
                <a:gd name="T28" fmla="*/ 348 w 1073"/>
                <a:gd name="T29" fmla="*/ 8 h 8"/>
                <a:gd name="T30" fmla="*/ 435 w 1073"/>
                <a:gd name="T31" fmla="*/ 8 h 8"/>
                <a:gd name="T32" fmla="*/ 406 w 1073"/>
                <a:gd name="T33" fmla="*/ 0 h 8"/>
                <a:gd name="T34" fmla="*/ 464 w 1073"/>
                <a:gd name="T35" fmla="*/ 8 h 8"/>
                <a:gd name="T36" fmla="*/ 493 w 1073"/>
                <a:gd name="T37" fmla="*/ 0 h 8"/>
                <a:gd name="T38" fmla="*/ 464 w 1073"/>
                <a:gd name="T39" fmla="*/ 8 h 8"/>
                <a:gd name="T40" fmla="*/ 551 w 1073"/>
                <a:gd name="T41" fmla="*/ 8 h 8"/>
                <a:gd name="T42" fmla="*/ 522 w 1073"/>
                <a:gd name="T43" fmla="*/ 0 h 8"/>
                <a:gd name="T44" fmla="*/ 580 w 1073"/>
                <a:gd name="T45" fmla="*/ 8 h 8"/>
                <a:gd name="T46" fmla="*/ 609 w 1073"/>
                <a:gd name="T47" fmla="*/ 0 h 8"/>
                <a:gd name="T48" fmla="*/ 580 w 1073"/>
                <a:gd name="T49" fmla="*/ 8 h 8"/>
                <a:gd name="T50" fmla="*/ 667 w 1073"/>
                <a:gd name="T51" fmla="*/ 8 h 8"/>
                <a:gd name="T52" fmla="*/ 638 w 1073"/>
                <a:gd name="T53" fmla="*/ 0 h 8"/>
                <a:gd name="T54" fmla="*/ 696 w 1073"/>
                <a:gd name="T55" fmla="*/ 8 h 8"/>
                <a:gd name="T56" fmla="*/ 725 w 1073"/>
                <a:gd name="T57" fmla="*/ 0 h 8"/>
                <a:gd name="T58" fmla="*/ 696 w 1073"/>
                <a:gd name="T59" fmla="*/ 8 h 8"/>
                <a:gd name="T60" fmla="*/ 783 w 1073"/>
                <a:gd name="T61" fmla="*/ 8 h 8"/>
                <a:gd name="T62" fmla="*/ 754 w 1073"/>
                <a:gd name="T63" fmla="*/ 0 h 8"/>
                <a:gd name="T64" fmla="*/ 812 w 1073"/>
                <a:gd name="T65" fmla="*/ 8 h 8"/>
                <a:gd name="T66" fmla="*/ 841 w 1073"/>
                <a:gd name="T67" fmla="*/ 0 h 8"/>
                <a:gd name="T68" fmla="*/ 812 w 1073"/>
                <a:gd name="T69" fmla="*/ 8 h 8"/>
                <a:gd name="T70" fmla="*/ 899 w 1073"/>
                <a:gd name="T71" fmla="*/ 8 h 8"/>
                <a:gd name="T72" fmla="*/ 870 w 1073"/>
                <a:gd name="T73" fmla="*/ 0 h 8"/>
                <a:gd name="T74" fmla="*/ 928 w 1073"/>
                <a:gd name="T75" fmla="*/ 8 h 8"/>
                <a:gd name="T76" fmla="*/ 957 w 1073"/>
                <a:gd name="T77" fmla="*/ 0 h 8"/>
                <a:gd name="T78" fmla="*/ 928 w 1073"/>
                <a:gd name="T79" fmla="*/ 8 h 8"/>
                <a:gd name="T80" fmla="*/ 1015 w 1073"/>
                <a:gd name="T81" fmla="*/ 8 h 8"/>
                <a:gd name="T82" fmla="*/ 986 w 1073"/>
                <a:gd name="T83" fmla="*/ 0 h 8"/>
                <a:gd name="T84" fmla="*/ 1044 w 1073"/>
                <a:gd name="T85" fmla="*/ 8 h 8"/>
                <a:gd name="T86" fmla="*/ 1073 w 1073"/>
                <a:gd name="T87" fmla="*/ 0 h 8"/>
                <a:gd name="T88" fmla="*/ 1044 w 1073"/>
                <a:gd name="T89" fmla="*/ 8 h 8"/>
                <a:gd name="T90" fmla="*/ 29 w 1073"/>
                <a:gd name="T91" fmla="*/ 8 h 8"/>
                <a:gd name="T92" fmla="*/ 0 w 1073"/>
                <a:gd name="T9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73" h="8">
                  <a:moveTo>
                    <a:pt x="58" y="8"/>
                  </a:moveTo>
                  <a:lnTo>
                    <a:pt x="87" y="8"/>
                  </a:lnTo>
                  <a:lnTo>
                    <a:pt x="87" y="0"/>
                  </a:lnTo>
                  <a:lnTo>
                    <a:pt x="58" y="0"/>
                  </a:lnTo>
                  <a:lnTo>
                    <a:pt x="58" y="8"/>
                  </a:lnTo>
                  <a:close/>
                  <a:moveTo>
                    <a:pt x="116" y="8"/>
                  </a:moveTo>
                  <a:lnTo>
                    <a:pt x="145" y="8"/>
                  </a:lnTo>
                  <a:lnTo>
                    <a:pt x="145" y="0"/>
                  </a:lnTo>
                  <a:lnTo>
                    <a:pt x="116" y="0"/>
                  </a:lnTo>
                  <a:lnTo>
                    <a:pt x="116" y="8"/>
                  </a:lnTo>
                  <a:close/>
                  <a:moveTo>
                    <a:pt x="174" y="8"/>
                  </a:moveTo>
                  <a:lnTo>
                    <a:pt x="203" y="8"/>
                  </a:lnTo>
                  <a:lnTo>
                    <a:pt x="203" y="0"/>
                  </a:lnTo>
                  <a:lnTo>
                    <a:pt x="174" y="0"/>
                  </a:lnTo>
                  <a:lnTo>
                    <a:pt x="174" y="8"/>
                  </a:lnTo>
                  <a:close/>
                  <a:moveTo>
                    <a:pt x="232" y="8"/>
                  </a:moveTo>
                  <a:lnTo>
                    <a:pt x="261" y="8"/>
                  </a:lnTo>
                  <a:lnTo>
                    <a:pt x="261" y="0"/>
                  </a:lnTo>
                  <a:lnTo>
                    <a:pt x="232" y="0"/>
                  </a:lnTo>
                  <a:lnTo>
                    <a:pt x="232" y="8"/>
                  </a:lnTo>
                  <a:close/>
                  <a:moveTo>
                    <a:pt x="290" y="8"/>
                  </a:moveTo>
                  <a:lnTo>
                    <a:pt x="319" y="8"/>
                  </a:lnTo>
                  <a:lnTo>
                    <a:pt x="319" y="0"/>
                  </a:lnTo>
                  <a:lnTo>
                    <a:pt x="290" y="0"/>
                  </a:lnTo>
                  <a:lnTo>
                    <a:pt x="290" y="8"/>
                  </a:lnTo>
                  <a:close/>
                  <a:moveTo>
                    <a:pt x="348" y="8"/>
                  </a:moveTo>
                  <a:lnTo>
                    <a:pt x="377" y="8"/>
                  </a:lnTo>
                  <a:lnTo>
                    <a:pt x="377" y="0"/>
                  </a:lnTo>
                  <a:lnTo>
                    <a:pt x="348" y="0"/>
                  </a:lnTo>
                  <a:lnTo>
                    <a:pt x="348" y="8"/>
                  </a:lnTo>
                  <a:close/>
                  <a:moveTo>
                    <a:pt x="406" y="8"/>
                  </a:moveTo>
                  <a:lnTo>
                    <a:pt x="435" y="8"/>
                  </a:lnTo>
                  <a:lnTo>
                    <a:pt x="435" y="0"/>
                  </a:lnTo>
                  <a:lnTo>
                    <a:pt x="406" y="0"/>
                  </a:lnTo>
                  <a:lnTo>
                    <a:pt x="406" y="8"/>
                  </a:lnTo>
                  <a:close/>
                  <a:moveTo>
                    <a:pt x="464" y="8"/>
                  </a:moveTo>
                  <a:lnTo>
                    <a:pt x="493" y="8"/>
                  </a:lnTo>
                  <a:lnTo>
                    <a:pt x="493" y="0"/>
                  </a:lnTo>
                  <a:lnTo>
                    <a:pt x="464" y="0"/>
                  </a:lnTo>
                  <a:lnTo>
                    <a:pt x="464" y="8"/>
                  </a:lnTo>
                  <a:close/>
                  <a:moveTo>
                    <a:pt x="522" y="8"/>
                  </a:moveTo>
                  <a:lnTo>
                    <a:pt x="551" y="8"/>
                  </a:lnTo>
                  <a:lnTo>
                    <a:pt x="551" y="0"/>
                  </a:lnTo>
                  <a:lnTo>
                    <a:pt x="522" y="0"/>
                  </a:lnTo>
                  <a:lnTo>
                    <a:pt x="522" y="8"/>
                  </a:lnTo>
                  <a:close/>
                  <a:moveTo>
                    <a:pt x="580" y="8"/>
                  </a:moveTo>
                  <a:lnTo>
                    <a:pt x="609" y="8"/>
                  </a:lnTo>
                  <a:lnTo>
                    <a:pt x="609" y="0"/>
                  </a:lnTo>
                  <a:lnTo>
                    <a:pt x="580" y="0"/>
                  </a:lnTo>
                  <a:lnTo>
                    <a:pt x="580" y="8"/>
                  </a:lnTo>
                  <a:close/>
                  <a:moveTo>
                    <a:pt x="638" y="8"/>
                  </a:moveTo>
                  <a:lnTo>
                    <a:pt x="667" y="8"/>
                  </a:lnTo>
                  <a:lnTo>
                    <a:pt x="667" y="0"/>
                  </a:lnTo>
                  <a:lnTo>
                    <a:pt x="638" y="0"/>
                  </a:lnTo>
                  <a:lnTo>
                    <a:pt x="638" y="8"/>
                  </a:lnTo>
                  <a:close/>
                  <a:moveTo>
                    <a:pt x="696" y="8"/>
                  </a:moveTo>
                  <a:lnTo>
                    <a:pt x="725" y="8"/>
                  </a:lnTo>
                  <a:lnTo>
                    <a:pt x="725" y="0"/>
                  </a:lnTo>
                  <a:lnTo>
                    <a:pt x="696" y="0"/>
                  </a:lnTo>
                  <a:lnTo>
                    <a:pt x="696" y="8"/>
                  </a:lnTo>
                  <a:close/>
                  <a:moveTo>
                    <a:pt x="754" y="8"/>
                  </a:moveTo>
                  <a:lnTo>
                    <a:pt x="783" y="8"/>
                  </a:lnTo>
                  <a:lnTo>
                    <a:pt x="783" y="0"/>
                  </a:lnTo>
                  <a:lnTo>
                    <a:pt x="754" y="0"/>
                  </a:lnTo>
                  <a:lnTo>
                    <a:pt x="754" y="8"/>
                  </a:lnTo>
                  <a:close/>
                  <a:moveTo>
                    <a:pt x="812" y="8"/>
                  </a:moveTo>
                  <a:lnTo>
                    <a:pt x="841" y="8"/>
                  </a:lnTo>
                  <a:lnTo>
                    <a:pt x="841" y="0"/>
                  </a:lnTo>
                  <a:lnTo>
                    <a:pt x="812" y="0"/>
                  </a:lnTo>
                  <a:lnTo>
                    <a:pt x="812" y="8"/>
                  </a:lnTo>
                  <a:close/>
                  <a:moveTo>
                    <a:pt x="870" y="8"/>
                  </a:moveTo>
                  <a:lnTo>
                    <a:pt x="899" y="8"/>
                  </a:lnTo>
                  <a:lnTo>
                    <a:pt x="899" y="0"/>
                  </a:lnTo>
                  <a:lnTo>
                    <a:pt x="870" y="0"/>
                  </a:lnTo>
                  <a:lnTo>
                    <a:pt x="870" y="8"/>
                  </a:lnTo>
                  <a:close/>
                  <a:moveTo>
                    <a:pt x="928" y="8"/>
                  </a:moveTo>
                  <a:lnTo>
                    <a:pt x="957" y="8"/>
                  </a:lnTo>
                  <a:lnTo>
                    <a:pt x="957" y="0"/>
                  </a:lnTo>
                  <a:lnTo>
                    <a:pt x="928" y="0"/>
                  </a:lnTo>
                  <a:lnTo>
                    <a:pt x="928" y="8"/>
                  </a:lnTo>
                  <a:close/>
                  <a:moveTo>
                    <a:pt x="986" y="8"/>
                  </a:moveTo>
                  <a:lnTo>
                    <a:pt x="1015" y="8"/>
                  </a:lnTo>
                  <a:lnTo>
                    <a:pt x="1015" y="0"/>
                  </a:lnTo>
                  <a:lnTo>
                    <a:pt x="986" y="0"/>
                  </a:lnTo>
                  <a:lnTo>
                    <a:pt x="986" y="8"/>
                  </a:lnTo>
                  <a:close/>
                  <a:moveTo>
                    <a:pt x="1044" y="8"/>
                  </a:moveTo>
                  <a:lnTo>
                    <a:pt x="1073" y="8"/>
                  </a:lnTo>
                  <a:lnTo>
                    <a:pt x="1073" y="0"/>
                  </a:lnTo>
                  <a:lnTo>
                    <a:pt x="1044" y="0"/>
                  </a:lnTo>
                  <a:lnTo>
                    <a:pt x="1044" y="8"/>
                  </a:lnTo>
                  <a:close/>
                  <a:moveTo>
                    <a:pt x="0" y="8"/>
                  </a:moveTo>
                  <a:lnTo>
                    <a:pt x="29" y="8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21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Freeform 64"/>
            <p:cNvSpPr>
              <a:spLocks noEditPoints="1"/>
            </p:cNvSpPr>
            <p:nvPr/>
          </p:nvSpPr>
          <p:spPr bwMode="auto">
            <a:xfrm>
              <a:off x="4071938" y="1639888"/>
              <a:ext cx="1414462" cy="12700"/>
            </a:xfrm>
            <a:custGeom>
              <a:avLst/>
              <a:gdLst>
                <a:gd name="T0" fmla="*/ 87 w 891"/>
                <a:gd name="T1" fmla="*/ 8 h 8"/>
                <a:gd name="T2" fmla="*/ 58 w 891"/>
                <a:gd name="T3" fmla="*/ 0 h 8"/>
                <a:gd name="T4" fmla="*/ 116 w 891"/>
                <a:gd name="T5" fmla="*/ 8 h 8"/>
                <a:gd name="T6" fmla="*/ 145 w 891"/>
                <a:gd name="T7" fmla="*/ 0 h 8"/>
                <a:gd name="T8" fmla="*/ 116 w 891"/>
                <a:gd name="T9" fmla="*/ 8 h 8"/>
                <a:gd name="T10" fmla="*/ 203 w 891"/>
                <a:gd name="T11" fmla="*/ 8 h 8"/>
                <a:gd name="T12" fmla="*/ 174 w 891"/>
                <a:gd name="T13" fmla="*/ 0 h 8"/>
                <a:gd name="T14" fmla="*/ 232 w 891"/>
                <a:gd name="T15" fmla="*/ 8 h 8"/>
                <a:gd name="T16" fmla="*/ 261 w 891"/>
                <a:gd name="T17" fmla="*/ 0 h 8"/>
                <a:gd name="T18" fmla="*/ 232 w 891"/>
                <a:gd name="T19" fmla="*/ 8 h 8"/>
                <a:gd name="T20" fmla="*/ 319 w 891"/>
                <a:gd name="T21" fmla="*/ 8 h 8"/>
                <a:gd name="T22" fmla="*/ 290 w 891"/>
                <a:gd name="T23" fmla="*/ 0 h 8"/>
                <a:gd name="T24" fmla="*/ 348 w 891"/>
                <a:gd name="T25" fmla="*/ 8 h 8"/>
                <a:gd name="T26" fmla="*/ 377 w 891"/>
                <a:gd name="T27" fmla="*/ 0 h 8"/>
                <a:gd name="T28" fmla="*/ 348 w 891"/>
                <a:gd name="T29" fmla="*/ 8 h 8"/>
                <a:gd name="T30" fmla="*/ 435 w 891"/>
                <a:gd name="T31" fmla="*/ 8 h 8"/>
                <a:gd name="T32" fmla="*/ 406 w 891"/>
                <a:gd name="T33" fmla="*/ 0 h 8"/>
                <a:gd name="T34" fmla="*/ 464 w 891"/>
                <a:gd name="T35" fmla="*/ 8 h 8"/>
                <a:gd name="T36" fmla="*/ 493 w 891"/>
                <a:gd name="T37" fmla="*/ 0 h 8"/>
                <a:gd name="T38" fmla="*/ 464 w 891"/>
                <a:gd name="T39" fmla="*/ 8 h 8"/>
                <a:gd name="T40" fmla="*/ 551 w 891"/>
                <a:gd name="T41" fmla="*/ 8 h 8"/>
                <a:gd name="T42" fmla="*/ 522 w 891"/>
                <a:gd name="T43" fmla="*/ 0 h 8"/>
                <a:gd name="T44" fmla="*/ 580 w 891"/>
                <a:gd name="T45" fmla="*/ 8 h 8"/>
                <a:gd name="T46" fmla="*/ 609 w 891"/>
                <a:gd name="T47" fmla="*/ 0 h 8"/>
                <a:gd name="T48" fmla="*/ 580 w 891"/>
                <a:gd name="T49" fmla="*/ 8 h 8"/>
                <a:gd name="T50" fmla="*/ 667 w 891"/>
                <a:gd name="T51" fmla="*/ 8 h 8"/>
                <a:gd name="T52" fmla="*/ 638 w 891"/>
                <a:gd name="T53" fmla="*/ 0 h 8"/>
                <a:gd name="T54" fmla="*/ 696 w 891"/>
                <a:gd name="T55" fmla="*/ 8 h 8"/>
                <a:gd name="T56" fmla="*/ 725 w 891"/>
                <a:gd name="T57" fmla="*/ 0 h 8"/>
                <a:gd name="T58" fmla="*/ 696 w 891"/>
                <a:gd name="T59" fmla="*/ 8 h 8"/>
                <a:gd name="T60" fmla="*/ 783 w 891"/>
                <a:gd name="T61" fmla="*/ 8 h 8"/>
                <a:gd name="T62" fmla="*/ 754 w 891"/>
                <a:gd name="T63" fmla="*/ 0 h 8"/>
                <a:gd name="T64" fmla="*/ 812 w 891"/>
                <a:gd name="T65" fmla="*/ 8 h 8"/>
                <a:gd name="T66" fmla="*/ 841 w 891"/>
                <a:gd name="T67" fmla="*/ 0 h 8"/>
                <a:gd name="T68" fmla="*/ 812 w 891"/>
                <a:gd name="T69" fmla="*/ 8 h 8"/>
                <a:gd name="T70" fmla="*/ 891 w 891"/>
                <a:gd name="T71" fmla="*/ 8 h 8"/>
                <a:gd name="T72" fmla="*/ 870 w 891"/>
                <a:gd name="T73" fmla="*/ 0 h 8"/>
                <a:gd name="T74" fmla="*/ 0 w 891"/>
                <a:gd name="T75" fmla="*/ 8 h 8"/>
                <a:gd name="T76" fmla="*/ 29 w 891"/>
                <a:gd name="T77" fmla="*/ 0 h 8"/>
                <a:gd name="T78" fmla="*/ 0 w 891"/>
                <a:gd name="T7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91" h="8">
                  <a:moveTo>
                    <a:pt x="58" y="8"/>
                  </a:moveTo>
                  <a:lnTo>
                    <a:pt x="87" y="8"/>
                  </a:lnTo>
                  <a:lnTo>
                    <a:pt x="87" y="0"/>
                  </a:lnTo>
                  <a:lnTo>
                    <a:pt x="58" y="0"/>
                  </a:lnTo>
                  <a:lnTo>
                    <a:pt x="58" y="8"/>
                  </a:lnTo>
                  <a:close/>
                  <a:moveTo>
                    <a:pt x="116" y="8"/>
                  </a:moveTo>
                  <a:lnTo>
                    <a:pt x="145" y="8"/>
                  </a:lnTo>
                  <a:lnTo>
                    <a:pt x="145" y="0"/>
                  </a:lnTo>
                  <a:lnTo>
                    <a:pt x="116" y="0"/>
                  </a:lnTo>
                  <a:lnTo>
                    <a:pt x="116" y="8"/>
                  </a:lnTo>
                  <a:close/>
                  <a:moveTo>
                    <a:pt x="174" y="8"/>
                  </a:moveTo>
                  <a:lnTo>
                    <a:pt x="203" y="8"/>
                  </a:lnTo>
                  <a:lnTo>
                    <a:pt x="203" y="0"/>
                  </a:lnTo>
                  <a:lnTo>
                    <a:pt x="174" y="0"/>
                  </a:lnTo>
                  <a:lnTo>
                    <a:pt x="174" y="8"/>
                  </a:lnTo>
                  <a:close/>
                  <a:moveTo>
                    <a:pt x="232" y="8"/>
                  </a:moveTo>
                  <a:lnTo>
                    <a:pt x="261" y="8"/>
                  </a:lnTo>
                  <a:lnTo>
                    <a:pt x="261" y="0"/>
                  </a:lnTo>
                  <a:lnTo>
                    <a:pt x="232" y="0"/>
                  </a:lnTo>
                  <a:lnTo>
                    <a:pt x="232" y="8"/>
                  </a:lnTo>
                  <a:close/>
                  <a:moveTo>
                    <a:pt x="290" y="8"/>
                  </a:moveTo>
                  <a:lnTo>
                    <a:pt x="319" y="8"/>
                  </a:lnTo>
                  <a:lnTo>
                    <a:pt x="319" y="0"/>
                  </a:lnTo>
                  <a:lnTo>
                    <a:pt x="290" y="0"/>
                  </a:lnTo>
                  <a:lnTo>
                    <a:pt x="290" y="8"/>
                  </a:lnTo>
                  <a:close/>
                  <a:moveTo>
                    <a:pt x="348" y="8"/>
                  </a:moveTo>
                  <a:lnTo>
                    <a:pt x="377" y="8"/>
                  </a:lnTo>
                  <a:lnTo>
                    <a:pt x="377" y="0"/>
                  </a:lnTo>
                  <a:lnTo>
                    <a:pt x="348" y="0"/>
                  </a:lnTo>
                  <a:lnTo>
                    <a:pt x="348" y="8"/>
                  </a:lnTo>
                  <a:close/>
                  <a:moveTo>
                    <a:pt x="406" y="8"/>
                  </a:moveTo>
                  <a:lnTo>
                    <a:pt x="435" y="8"/>
                  </a:lnTo>
                  <a:lnTo>
                    <a:pt x="435" y="0"/>
                  </a:lnTo>
                  <a:lnTo>
                    <a:pt x="406" y="0"/>
                  </a:lnTo>
                  <a:lnTo>
                    <a:pt x="406" y="8"/>
                  </a:lnTo>
                  <a:close/>
                  <a:moveTo>
                    <a:pt x="464" y="8"/>
                  </a:moveTo>
                  <a:lnTo>
                    <a:pt x="493" y="8"/>
                  </a:lnTo>
                  <a:lnTo>
                    <a:pt x="493" y="0"/>
                  </a:lnTo>
                  <a:lnTo>
                    <a:pt x="464" y="0"/>
                  </a:lnTo>
                  <a:lnTo>
                    <a:pt x="464" y="8"/>
                  </a:lnTo>
                  <a:close/>
                  <a:moveTo>
                    <a:pt x="522" y="8"/>
                  </a:moveTo>
                  <a:lnTo>
                    <a:pt x="551" y="8"/>
                  </a:lnTo>
                  <a:lnTo>
                    <a:pt x="551" y="0"/>
                  </a:lnTo>
                  <a:lnTo>
                    <a:pt x="522" y="0"/>
                  </a:lnTo>
                  <a:lnTo>
                    <a:pt x="522" y="8"/>
                  </a:lnTo>
                  <a:close/>
                  <a:moveTo>
                    <a:pt x="580" y="8"/>
                  </a:moveTo>
                  <a:lnTo>
                    <a:pt x="609" y="8"/>
                  </a:lnTo>
                  <a:lnTo>
                    <a:pt x="609" y="0"/>
                  </a:lnTo>
                  <a:lnTo>
                    <a:pt x="580" y="0"/>
                  </a:lnTo>
                  <a:lnTo>
                    <a:pt x="580" y="8"/>
                  </a:lnTo>
                  <a:close/>
                  <a:moveTo>
                    <a:pt x="638" y="8"/>
                  </a:moveTo>
                  <a:lnTo>
                    <a:pt x="667" y="8"/>
                  </a:lnTo>
                  <a:lnTo>
                    <a:pt x="667" y="0"/>
                  </a:lnTo>
                  <a:lnTo>
                    <a:pt x="638" y="0"/>
                  </a:lnTo>
                  <a:lnTo>
                    <a:pt x="638" y="8"/>
                  </a:lnTo>
                  <a:close/>
                  <a:moveTo>
                    <a:pt x="696" y="8"/>
                  </a:moveTo>
                  <a:lnTo>
                    <a:pt x="725" y="8"/>
                  </a:lnTo>
                  <a:lnTo>
                    <a:pt x="725" y="0"/>
                  </a:lnTo>
                  <a:lnTo>
                    <a:pt x="696" y="0"/>
                  </a:lnTo>
                  <a:lnTo>
                    <a:pt x="696" y="8"/>
                  </a:lnTo>
                  <a:close/>
                  <a:moveTo>
                    <a:pt x="754" y="8"/>
                  </a:moveTo>
                  <a:lnTo>
                    <a:pt x="783" y="8"/>
                  </a:lnTo>
                  <a:lnTo>
                    <a:pt x="783" y="0"/>
                  </a:lnTo>
                  <a:lnTo>
                    <a:pt x="754" y="0"/>
                  </a:lnTo>
                  <a:lnTo>
                    <a:pt x="754" y="8"/>
                  </a:lnTo>
                  <a:close/>
                  <a:moveTo>
                    <a:pt x="812" y="8"/>
                  </a:moveTo>
                  <a:lnTo>
                    <a:pt x="841" y="8"/>
                  </a:lnTo>
                  <a:lnTo>
                    <a:pt x="841" y="0"/>
                  </a:lnTo>
                  <a:lnTo>
                    <a:pt x="812" y="0"/>
                  </a:lnTo>
                  <a:lnTo>
                    <a:pt x="812" y="8"/>
                  </a:lnTo>
                  <a:close/>
                  <a:moveTo>
                    <a:pt x="870" y="8"/>
                  </a:moveTo>
                  <a:lnTo>
                    <a:pt x="891" y="8"/>
                  </a:lnTo>
                  <a:lnTo>
                    <a:pt x="891" y="0"/>
                  </a:lnTo>
                  <a:lnTo>
                    <a:pt x="870" y="0"/>
                  </a:lnTo>
                  <a:lnTo>
                    <a:pt x="870" y="8"/>
                  </a:lnTo>
                  <a:close/>
                  <a:moveTo>
                    <a:pt x="0" y="8"/>
                  </a:moveTo>
                  <a:lnTo>
                    <a:pt x="29" y="8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77A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Rectangle 65"/>
            <p:cNvSpPr>
              <a:spLocks noChangeArrowheads="1"/>
            </p:cNvSpPr>
            <p:nvPr/>
          </p:nvSpPr>
          <p:spPr bwMode="auto">
            <a:xfrm>
              <a:off x="4343515" y="1311258"/>
              <a:ext cx="363129" cy="17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100" b="1" dirty="0">
                  <a:solidFill>
                    <a:srgbClr val="A2142F"/>
                  </a:solidFill>
                </a:rPr>
                <a:t>3/7</a:t>
              </a:r>
              <a:endParaRPr lang="en-US" altLang="en-US" b="1" dirty="0"/>
            </a:p>
          </p:txBody>
        </p:sp>
        <p:sp>
          <p:nvSpPr>
            <p:cNvPr id="87" name="Rectangle 66"/>
            <p:cNvSpPr>
              <a:spLocks noChangeArrowheads="1"/>
            </p:cNvSpPr>
            <p:nvPr/>
          </p:nvSpPr>
          <p:spPr bwMode="auto">
            <a:xfrm>
              <a:off x="4600014" y="1629047"/>
              <a:ext cx="211214" cy="18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200" b="1" dirty="0">
                  <a:solidFill>
                    <a:srgbClr val="77AC30"/>
                  </a:solidFill>
                </a:rPr>
                <a:t>2/5</a:t>
              </a:r>
              <a:endParaRPr lang="en-US" altLang="en-US" sz="2000" b="1" dirty="0"/>
            </a:p>
          </p:txBody>
        </p:sp>
        <p:sp>
          <p:nvSpPr>
            <p:cNvPr id="88" name="Rectangle 67"/>
            <p:cNvSpPr>
              <a:spLocks noChangeArrowheads="1"/>
            </p:cNvSpPr>
            <p:nvPr/>
          </p:nvSpPr>
          <p:spPr bwMode="auto">
            <a:xfrm>
              <a:off x="4969265" y="1880726"/>
              <a:ext cx="193745" cy="17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100" b="1" dirty="0">
                  <a:solidFill>
                    <a:srgbClr val="EDB120"/>
                  </a:solidFill>
                </a:rPr>
                <a:t>1/3</a:t>
              </a:r>
              <a:endParaRPr lang="en-US" altLang="en-US" b="1" dirty="0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431707" y="2157773"/>
            <a:ext cx="229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edge reconstructed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902818" y="3193720"/>
            <a:ext cx="2185649" cy="55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19299" y="3233011"/>
            <a:ext cx="414701" cy="485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19918" y="3193720"/>
            <a:ext cx="1195749" cy="525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E5FDBB5-8DAA-407A-3B7A-5FC2462B1700}"/>
              </a:ext>
            </a:extLst>
          </p:cNvPr>
          <p:cNvSpPr txBox="1"/>
          <p:nvPr/>
        </p:nvSpPr>
        <p:spPr>
          <a:xfrm>
            <a:off x="1275091" y="6064953"/>
            <a:ext cx="6102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same at </a:t>
            </a:r>
            <a:r>
              <a:rPr lang="en-US" sz="2000" dirty="0">
                <a:sym typeface="Symbol" panose="05050102010706020507" pitchFamily="18" charset="2"/>
              </a:rPr>
              <a:t>=3/5……</a:t>
            </a:r>
            <a:r>
              <a:rPr lang="en-US" sz="2000" b="1" dirty="0">
                <a:solidFill>
                  <a:srgbClr val="FF0000"/>
                </a:solidFill>
                <a:sym typeface="Symbol" panose="05050102010706020507" pitchFamily="18" charset="2"/>
              </a:rPr>
              <a:t>F=3/5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81371E-B551-097A-D509-5BA2E181D26A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Banerjee,  </a:t>
            </a:r>
            <a:r>
              <a:rPr lang="en-US" sz="1800" b="1" dirty="0"/>
              <a:t>Nature</a:t>
            </a:r>
            <a:r>
              <a:rPr lang="en-US" sz="1800" dirty="0"/>
              <a:t> 545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89C5F-FE47-FF0A-39AC-220C2323A280}"/>
              </a:ext>
            </a:extLst>
          </p:cNvPr>
          <p:cNvSpPr txBox="1"/>
          <p:nvPr/>
        </p:nvSpPr>
        <p:spPr>
          <a:xfrm>
            <a:off x="278606" y="6265069"/>
            <a:ext cx="256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Bhattacharyya, Banerjee  </a:t>
            </a:r>
          </a:p>
          <a:p>
            <a:r>
              <a:rPr lang="en-US" sz="1400" dirty="0" err="1"/>
              <a:t>PRL</a:t>
            </a:r>
            <a:r>
              <a:rPr lang="en-US" sz="1400" dirty="0"/>
              <a:t> (2919)</a:t>
            </a:r>
          </a:p>
        </p:txBody>
      </p:sp>
    </p:spTree>
    <p:extLst>
      <p:ext uri="{BB962C8B-B14F-4D97-AF65-F5344CB8AC3E}">
        <p14:creationId xmlns:p14="http://schemas.microsoft.com/office/powerpoint/2010/main" val="22097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r>
              <a:rPr lang="en-US" sz="3200" b="0" dirty="0">
                <a:solidFill>
                  <a:srgbClr val="FFFF00"/>
                </a:solidFill>
                <a:cs typeface="Times New Roman" pitchFamily="18" charset="0"/>
              </a:rPr>
              <a:t>why 2D electrons….</a:t>
            </a:r>
            <a:r>
              <a:rPr lang="en-US" sz="1600" b="0" dirty="0">
                <a:solidFill>
                  <a:srgbClr val="FFFF00"/>
                </a:solidFill>
                <a:cs typeface="Times New Roman" pitchFamily="18" charset="0"/>
              </a:rPr>
              <a:t>heart</a:t>
            </a:r>
            <a:r>
              <a:rPr lang="en-US" sz="1000" b="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1600" b="0" dirty="0">
                <a:solidFill>
                  <a:srgbClr val="FFFF00"/>
                </a:solidFill>
                <a:cs typeface="Times New Roman" pitchFamily="18" charset="0"/>
              </a:rPr>
              <a:t>of present transistors</a:t>
            </a:r>
            <a:endParaRPr 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 defTabSz="914353"/>
            <a:endParaRPr 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 defTabSz="914353"/>
            <a:r>
              <a:rPr lang="en-US" sz="2400" b="0" dirty="0">
                <a:solidFill>
                  <a:schemeClr val="bg1"/>
                </a:solidFill>
                <a:cs typeface="Times New Roman" pitchFamily="18" charset="0"/>
              </a:rPr>
              <a:t>high mobility electrons, gate controlled</a:t>
            </a:r>
            <a:endParaRPr lang="en-US" sz="1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endParaRPr lang="en-US" sz="24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endParaRPr lang="en-US" sz="24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r>
              <a:rPr lang="en-US" sz="24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  <a:p>
            <a:pPr algn="ctr" defTabSz="914353"/>
            <a:r>
              <a:rPr lang="en-US" sz="2400" b="0" dirty="0">
                <a:solidFill>
                  <a:schemeClr val="bg1"/>
                </a:solidFill>
                <a:cs typeface="Times New Roman" pitchFamily="18" charset="0"/>
              </a:rPr>
              <a:t>exchange statistics of 2D electrons is rich</a:t>
            </a:r>
          </a:p>
          <a:p>
            <a:pPr algn="ctr" defTabSz="914353"/>
            <a:endParaRPr lang="en-US" sz="24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r>
              <a:rPr lang="en-US" sz="2400" b="0" dirty="0">
                <a:solidFill>
                  <a:srgbClr val="FFFF00"/>
                </a:solidFill>
                <a:cs typeface="Times New Roman" pitchFamily="18" charset="0"/>
              </a:rPr>
              <a:t>exotic states</a:t>
            </a:r>
            <a:endParaRPr lang="en-US" sz="2400" b="0" dirty="0">
              <a:solidFill>
                <a:schemeClr val="bg1"/>
              </a:solidFill>
            </a:endParaRPr>
          </a:p>
          <a:p>
            <a:pPr algn="ctr"/>
            <a:endParaRPr lang="en-US" sz="2400" b="0" dirty="0">
              <a:solidFill>
                <a:schemeClr val="bg1"/>
              </a:solidFill>
            </a:endParaRPr>
          </a:p>
          <a:p>
            <a:pPr algn="ctr"/>
            <a:endParaRPr lang="en-US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2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411" b="53816"/>
          <a:stretch/>
        </p:blipFill>
        <p:spPr>
          <a:xfrm>
            <a:off x="965769" y="2370391"/>
            <a:ext cx="5871472" cy="33707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7810" y="2584243"/>
            <a:ext cx="558351" cy="37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348706" y="337152"/>
            <a:ext cx="6102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3/5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e - h conjugate state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3689" y="3500078"/>
            <a:ext cx="1559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 =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3/5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8386" y="4055749"/>
            <a:ext cx="807244" cy="25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4681018" y="4090677"/>
            <a:ext cx="8143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F= 3/5</a:t>
            </a: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3112845" y="1627792"/>
            <a:ext cx="229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edge reconstructed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ABF3A-E5FB-4D1C-9887-234456993400}"/>
              </a:ext>
            </a:extLst>
          </p:cNvPr>
          <p:cNvSpPr txBox="1"/>
          <p:nvPr/>
        </p:nvSpPr>
        <p:spPr>
          <a:xfrm>
            <a:off x="6782312" y="1437347"/>
            <a:ext cx="13258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Banerjee  </a:t>
            </a:r>
            <a:r>
              <a:rPr lang="en-US" sz="1350" i="1" dirty="0"/>
              <a:t>et 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0D9B9-B23C-4DA3-9BBA-65FBBC04CDB3}"/>
              </a:ext>
            </a:extLst>
          </p:cNvPr>
          <p:cNvSpPr txBox="1"/>
          <p:nvPr/>
        </p:nvSpPr>
        <p:spPr>
          <a:xfrm>
            <a:off x="6849873" y="4024098"/>
            <a:ext cx="199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‘on’ and ‘off’ plateau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6110B-8CDF-0DC0-8E4B-FEAE65427E2C}"/>
              </a:ext>
            </a:extLst>
          </p:cNvPr>
          <p:cNvSpPr txBox="1"/>
          <p:nvPr/>
        </p:nvSpPr>
        <p:spPr>
          <a:xfrm>
            <a:off x="294197" y="6064953"/>
            <a:ext cx="205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/>
              <a:t>Bhattacharyya, Banerjee</a:t>
            </a:r>
          </a:p>
          <a:p>
            <a:pPr algn="l" rtl="0"/>
            <a:r>
              <a:rPr lang="en-US" sz="1400" b="1" dirty="0" err="1"/>
              <a:t>PRL</a:t>
            </a:r>
            <a:r>
              <a:rPr lang="en-US" sz="1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381902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6454" y="479990"/>
            <a:ext cx="4557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even at   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=1 …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 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6904" y="1579153"/>
            <a:ext cx="5328605" cy="2792063"/>
            <a:chOff x="896415" y="2117791"/>
            <a:chExt cx="8180609" cy="44379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6415" y="2117791"/>
              <a:ext cx="8180609" cy="4437959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3248521" y="4856423"/>
              <a:ext cx="2128206" cy="675981"/>
            </a:xfrm>
            <a:custGeom>
              <a:avLst/>
              <a:gdLst>
                <a:gd name="connsiteX0" fmla="*/ 2128206 w 2128206"/>
                <a:gd name="connsiteY0" fmla="*/ 614994 h 675981"/>
                <a:gd name="connsiteX1" fmla="*/ 1383738 w 2128206"/>
                <a:gd name="connsiteY1" fmla="*/ 663546 h 675981"/>
                <a:gd name="connsiteX2" fmla="*/ 517891 w 2128206"/>
                <a:gd name="connsiteY2" fmla="*/ 412693 h 675981"/>
                <a:gd name="connsiteX3" fmla="*/ 16184 w 2128206"/>
                <a:gd name="connsiteY3" fmla="*/ 8092 h 675981"/>
                <a:gd name="connsiteX4" fmla="*/ 16184 w 2128206"/>
                <a:gd name="connsiteY4" fmla="*/ 8092 h 675981"/>
                <a:gd name="connsiteX5" fmla="*/ 0 w 2128206"/>
                <a:gd name="connsiteY5" fmla="*/ 0 h 67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8206" h="675981">
                  <a:moveTo>
                    <a:pt x="2128206" y="614994"/>
                  </a:moveTo>
                  <a:cubicBezTo>
                    <a:pt x="1890165" y="656128"/>
                    <a:pt x="1652124" y="697263"/>
                    <a:pt x="1383738" y="663546"/>
                  </a:cubicBezTo>
                  <a:cubicBezTo>
                    <a:pt x="1115352" y="629829"/>
                    <a:pt x="745817" y="521935"/>
                    <a:pt x="517891" y="412693"/>
                  </a:cubicBezTo>
                  <a:cubicBezTo>
                    <a:pt x="289965" y="303451"/>
                    <a:pt x="16184" y="8092"/>
                    <a:pt x="16184" y="8092"/>
                  </a:cubicBezTo>
                  <a:lnTo>
                    <a:pt x="16184" y="80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Freeform 4"/>
            <p:cNvSpPr/>
            <p:nvPr/>
          </p:nvSpPr>
          <p:spPr>
            <a:xfrm>
              <a:off x="3159510" y="4929251"/>
              <a:ext cx="3099248" cy="686583"/>
            </a:xfrm>
            <a:custGeom>
              <a:avLst/>
              <a:gdLst>
                <a:gd name="connsiteX0" fmla="*/ 2718924 w 2718924"/>
                <a:gd name="connsiteY0" fmla="*/ 72828 h 581386"/>
                <a:gd name="connsiteX1" fmla="*/ 1925904 w 2718924"/>
                <a:gd name="connsiteY1" fmla="*/ 566442 h 581386"/>
                <a:gd name="connsiteX2" fmla="*/ 1076241 w 2718924"/>
                <a:gd name="connsiteY2" fmla="*/ 412694 h 581386"/>
                <a:gd name="connsiteX3" fmla="*/ 0 w 2718924"/>
                <a:gd name="connsiteY3" fmla="*/ 0 h 58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8924" h="581386">
                  <a:moveTo>
                    <a:pt x="2718924" y="72828"/>
                  </a:moveTo>
                  <a:cubicBezTo>
                    <a:pt x="2459304" y="291313"/>
                    <a:pt x="2199685" y="509798"/>
                    <a:pt x="1925904" y="566442"/>
                  </a:cubicBezTo>
                  <a:cubicBezTo>
                    <a:pt x="1652123" y="623086"/>
                    <a:pt x="1397225" y="507101"/>
                    <a:pt x="1076241" y="412694"/>
                  </a:cubicBezTo>
                  <a:cubicBezTo>
                    <a:pt x="755257" y="318287"/>
                    <a:pt x="377628" y="159143"/>
                    <a:pt x="0" y="0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27854" y="2634906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961629" y="4197006"/>
              <a:ext cx="466725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47429" y="4197006"/>
              <a:ext cx="59055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97572" y="4147848"/>
              <a:ext cx="1085849" cy="476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rgbClr val="FF0000"/>
                  </a:solidFill>
                </a:rPr>
                <a:t>F= 1</a:t>
              </a:r>
              <a:endParaRPr lang="en-US" sz="1350" b="1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E82560-19F7-4FCA-A434-F8920508CE7D}"/>
              </a:ext>
            </a:extLst>
          </p:cNvPr>
          <p:cNvSpPr txBox="1"/>
          <p:nvPr/>
        </p:nvSpPr>
        <p:spPr>
          <a:xfrm>
            <a:off x="5853382" y="4564552"/>
            <a:ext cx="1559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 =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8928" y="4564552"/>
            <a:ext cx="372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edge reconstruction to </a:t>
            </a:r>
            <a:r>
              <a:rPr lang="en-US" b="1" dirty="0">
                <a:solidFill>
                  <a:schemeClr val="accent1"/>
                </a:solidFill>
              </a:rPr>
              <a:t>1/3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2/3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upstream neutral is found</a:t>
            </a:r>
          </a:p>
        </p:txBody>
      </p:sp>
    </p:spTree>
    <p:extLst>
      <p:ext uri="{BB962C8B-B14F-4D97-AF65-F5344CB8AC3E}">
        <p14:creationId xmlns:p14="http://schemas.microsoft.com/office/powerpoint/2010/main" val="21331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138247" y="633719"/>
            <a:ext cx="2800748" cy="1378391"/>
            <a:chOff x="6783047" y="1278062"/>
            <a:chExt cx="1702995" cy="786503"/>
          </a:xfrm>
        </p:grpSpPr>
        <p:grpSp>
          <p:nvGrpSpPr>
            <p:cNvPr id="19" name="Group 18"/>
            <p:cNvGrpSpPr/>
            <p:nvPr/>
          </p:nvGrpSpPr>
          <p:grpSpPr>
            <a:xfrm>
              <a:off x="6783047" y="1278062"/>
              <a:ext cx="1702995" cy="786503"/>
              <a:chOff x="5825768" y="3682408"/>
              <a:chExt cx="1702995" cy="78650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825768" y="3682408"/>
                <a:ext cx="1702995" cy="786503"/>
                <a:chOff x="5991622" y="3793694"/>
                <a:chExt cx="1516849" cy="663377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6225792" y="4306502"/>
                  <a:ext cx="1071159" cy="150569"/>
                </a:xfrm>
                <a:prstGeom prst="rect">
                  <a:avLst/>
                </a:prstGeom>
                <a:solidFill>
                  <a:schemeClr val="accent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226689" y="3929669"/>
                  <a:ext cx="1071159" cy="37798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226716" y="3793694"/>
                  <a:ext cx="1071855" cy="136528"/>
                </a:xfrm>
                <a:prstGeom prst="rect">
                  <a:avLst/>
                </a:prstGeom>
                <a:solidFill>
                  <a:schemeClr val="accent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1" name="Flowchart: Delay 30"/>
                <p:cNvSpPr/>
                <p:nvPr/>
              </p:nvSpPr>
              <p:spPr>
                <a:xfrm rot="16200000">
                  <a:off x="6619553" y="4276487"/>
                  <a:ext cx="274320" cy="76265"/>
                </a:xfrm>
                <a:prstGeom prst="flowChartDelay">
                  <a:avLst/>
                </a:prstGeom>
                <a:solidFill>
                  <a:schemeClr val="accent6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2" name="Flowchart: Delay 31"/>
                <p:cNvSpPr/>
                <p:nvPr/>
              </p:nvSpPr>
              <p:spPr>
                <a:xfrm rot="5400000">
                  <a:off x="6613260" y="3895153"/>
                  <a:ext cx="274320" cy="76265"/>
                </a:xfrm>
                <a:prstGeom prst="flowChartDelay">
                  <a:avLst/>
                </a:prstGeom>
                <a:solidFill>
                  <a:schemeClr val="accent6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0" name="Arc 39"/>
                <p:cNvSpPr/>
                <p:nvPr/>
              </p:nvSpPr>
              <p:spPr>
                <a:xfrm>
                  <a:off x="6250300" y="4064828"/>
                  <a:ext cx="109729" cy="109728"/>
                </a:xfrm>
                <a:prstGeom prst="arc">
                  <a:avLst>
                    <a:gd name="adj1" fmla="val 10658807"/>
                    <a:gd name="adj2" fmla="val 9556448"/>
                  </a:avLst>
                </a:prstGeom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6226606" y="4291481"/>
                  <a:ext cx="40944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Freeform 41"/>
                <p:cNvSpPr/>
                <p:nvPr/>
              </p:nvSpPr>
              <p:spPr>
                <a:xfrm rot="470617">
                  <a:off x="6639795" y="4149503"/>
                  <a:ext cx="76024" cy="147791"/>
                </a:xfrm>
                <a:custGeom>
                  <a:avLst/>
                  <a:gdLst>
                    <a:gd name="connsiteX0" fmla="*/ 0 w 95250"/>
                    <a:gd name="connsiteY0" fmla="*/ 150019 h 150019"/>
                    <a:gd name="connsiteX1" fmla="*/ 64293 w 95250"/>
                    <a:gd name="connsiteY1" fmla="*/ 121444 h 150019"/>
                    <a:gd name="connsiteX2" fmla="*/ 95250 w 95250"/>
                    <a:gd name="connsiteY2" fmla="*/ 0 h 1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150019">
                      <a:moveTo>
                        <a:pt x="0" y="150019"/>
                      </a:moveTo>
                      <a:cubicBezTo>
                        <a:pt x="24209" y="148233"/>
                        <a:pt x="48418" y="146447"/>
                        <a:pt x="64293" y="121444"/>
                      </a:cubicBezTo>
                      <a:cubicBezTo>
                        <a:pt x="80168" y="96441"/>
                        <a:pt x="87709" y="48220"/>
                        <a:pt x="95250" y="0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headEnd type="none" w="med" len="med"/>
                  <a:tailEnd type="stealth"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6778169" y="4051353"/>
                      <a:ext cx="392526" cy="1555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685800"/>
                      <a14:m>
                        <m:oMath xmlns:m="http://schemas.openxmlformats.org/officeDocument/2006/math">
                          <m:r>
                            <a:rPr lang="en-US" sz="1500" b="1" dirty="0"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𝛎</m:t>
                          </m:r>
                          <m:r>
                            <a:rPr lang="en-US" sz="1500" b="1" dirty="0"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a14:m>
                      <a:r>
                        <a:rPr lang="en-US" sz="1500" b="1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alibri" panose="020F0502020204030204"/>
                        </a:rPr>
                        <a:t> 1</a:t>
                      </a:r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78169" y="4051353"/>
                      <a:ext cx="392526" cy="15552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t="-3774" b="-207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6890090" y="4292303"/>
                  <a:ext cx="40944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Freeform 44"/>
                <p:cNvSpPr/>
                <p:nvPr/>
              </p:nvSpPr>
              <p:spPr>
                <a:xfrm rot="21129383" flipH="1">
                  <a:off x="6799056" y="4148774"/>
                  <a:ext cx="95250" cy="150019"/>
                </a:xfrm>
                <a:custGeom>
                  <a:avLst/>
                  <a:gdLst>
                    <a:gd name="connsiteX0" fmla="*/ 0 w 95250"/>
                    <a:gd name="connsiteY0" fmla="*/ 150019 h 150019"/>
                    <a:gd name="connsiteX1" fmla="*/ 64293 w 95250"/>
                    <a:gd name="connsiteY1" fmla="*/ 121444 h 150019"/>
                    <a:gd name="connsiteX2" fmla="*/ 95250 w 95250"/>
                    <a:gd name="connsiteY2" fmla="*/ 0 h 1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150019">
                      <a:moveTo>
                        <a:pt x="0" y="150019"/>
                      </a:moveTo>
                      <a:cubicBezTo>
                        <a:pt x="24209" y="148233"/>
                        <a:pt x="48418" y="146447"/>
                        <a:pt x="64293" y="121444"/>
                      </a:cubicBezTo>
                      <a:cubicBezTo>
                        <a:pt x="80168" y="96441"/>
                        <a:pt x="87709" y="48220"/>
                        <a:pt x="95250" y="0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prstDash val="sysDash"/>
                  <a:headEnd type="stealth" w="lg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6225171" y="3947697"/>
                  <a:ext cx="424063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Freeform 46"/>
                <p:cNvSpPr/>
                <p:nvPr/>
              </p:nvSpPr>
              <p:spPr>
                <a:xfrm rot="470617">
                  <a:off x="6776616" y="3943058"/>
                  <a:ext cx="58085" cy="152503"/>
                </a:xfrm>
                <a:custGeom>
                  <a:avLst/>
                  <a:gdLst>
                    <a:gd name="connsiteX0" fmla="*/ 0 w 95250"/>
                    <a:gd name="connsiteY0" fmla="*/ 150019 h 150019"/>
                    <a:gd name="connsiteX1" fmla="*/ 64293 w 95250"/>
                    <a:gd name="connsiteY1" fmla="*/ 121444 h 150019"/>
                    <a:gd name="connsiteX2" fmla="*/ 95250 w 95250"/>
                    <a:gd name="connsiteY2" fmla="*/ 0 h 1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150019">
                      <a:moveTo>
                        <a:pt x="0" y="150019"/>
                      </a:moveTo>
                      <a:cubicBezTo>
                        <a:pt x="24209" y="148233"/>
                        <a:pt x="48418" y="146447"/>
                        <a:pt x="64293" y="121444"/>
                      </a:cubicBezTo>
                      <a:cubicBezTo>
                        <a:pt x="80168" y="96441"/>
                        <a:pt x="87709" y="48220"/>
                        <a:pt x="95250" y="0"/>
                      </a:cubicBezTo>
                    </a:path>
                  </a:pathLst>
                </a:custGeom>
                <a:noFill/>
                <a:ln w="28575">
                  <a:solidFill>
                    <a:schemeClr val="accent1">
                      <a:lumMod val="75000"/>
                    </a:schemeClr>
                  </a:solidFill>
                  <a:prstDash val="solid"/>
                  <a:headEnd type="stealth" w="lg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8" name="Freeform 47"/>
                <p:cNvSpPr/>
                <p:nvPr/>
              </p:nvSpPr>
              <p:spPr>
                <a:xfrm rot="21129383" flipH="1">
                  <a:off x="6652983" y="3945486"/>
                  <a:ext cx="58245" cy="140661"/>
                </a:xfrm>
                <a:custGeom>
                  <a:avLst/>
                  <a:gdLst>
                    <a:gd name="connsiteX0" fmla="*/ 0 w 95250"/>
                    <a:gd name="connsiteY0" fmla="*/ 150019 h 150019"/>
                    <a:gd name="connsiteX1" fmla="*/ 64293 w 95250"/>
                    <a:gd name="connsiteY1" fmla="*/ 121444 h 150019"/>
                    <a:gd name="connsiteX2" fmla="*/ 95250 w 95250"/>
                    <a:gd name="connsiteY2" fmla="*/ 0 h 1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150019">
                      <a:moveTo>
                        <a:pt x="0" y="150019"/>
                      </a:moveTo>
                      <a:cubicBezTo>
                        <a:pt x="24209" y="148233"/>
                        <a:pt x="48418" y="146447"/>
                        <a:pt x="64293" y="121444"/>
                      </a:cubicBezTo>
                      <a:cubicBezTo>
                        <a:pt x="80168" y="96441"/>
                        <a:pt x="87709" y="48220"/>
                        <a:pt x="95250" y="0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prstDash val="sysDash"/>
                  <a:headEnd type="none" w="sm" len="sm"/>
                  <a:tailEnd type="stealth"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6840307" y="3947293"/>
                  <a:ext cx="457695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Isosceles Triangle 49"/>
                <p:cNvSpPr/>
                <p:nvPr/>
              </p:nvSpPr>
              <p:spPr>
                <a:xfrm rot="5400000">
                  <a:off x="7393073" y="4239797"/>
                  <a:ext cx="115835" cy="114961"/>
                </a:xfrm>
                <a:prstGeom prst="triangl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7298575" y="4291540"/>
                  <a:ext cx="9144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6154553" y="4292003"/>
                  <a:ext cx="7057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/>
                <p:cNvSpPr/>
                <p:nvPr/>
              </p:nvSpPr>
              <p:spPr>
                <a:xfrm>
                  <a:off x="5991622" y="4222808"/>
                  <a:ext cx="160852" cy="14293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6126456" y="3948710"/>
                  <a:ext cx="9144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7300725" y="3947075"/>
                  <a:ext cx="9144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Group 55"/>
                <p:cNvGrpSpPr/>
                <p:nvPr/>
              </p:nvGrpSpPr>
              <p:grpSpPr>
                <a:xfrm>
                  <a:off x="7396922" y="3879643"/>
                  <a:ext cx="66732" cy="127247"/>
                  <a:chOff x="7396913" y="3879640"/>
                  <a:chExt cx="66731" cy="127247"/>
                </a:xfrm>
              </p:grpSpPr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7396913" y="3879640"/>
                    <a:ext cx="0" cy="1272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7421210" y="3895423"/>
                    <a:ext cx="0" cy="914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7442985" y="3905471"/>
                    <a:ext cx="0" cy="7315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7463644" y="3921930"/>
                    <a:ext cx="0" cy="3657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Group 56"/>
                <p:cNvGrpSpPr/>
                <p:nvPr/>
              </p:nvGrpSpPr>
              <p:grpSpPr>
                <a:xfrm flipH="1">
                  <a:off x="6054504" y="3888022"/>
                  <a:ext cx="66732" cy="127247"/>
                  <a:chOff x="7398037" y="3873779"/>
                  <a:chExt cx="66731" cy="127247"/>
                </a:xfrm>
              </p:grpSpPr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7398037" y="3873779"/>
                    <a:ext cx="0" cy="1272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7422336" y="3889560"/>
                    <a:ext cx="0" cy="914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7444109" y="3899608"/>
                    <a:ext cx="0" cy="7315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7464768" y="3916067"/>
                    <a:ext cx="0" cy="3657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/>
                    <p:cNvSpPr txBox="1"/>
                    <p:nvPr/>
                  </p:nvSpPr>
                  <p:spPr>
                    <a:xfrm>
                      <a:off x="6020057" y="4234304"/>
                      <a:ext cx="106269" cy="999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defTabSz="6858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35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b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sub>
                                <m:r>
                                  <a:rPr lang="en-US" sz="1350" b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𝐝𝐜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350" b="1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mc:Choice>
              <mc:Fallback xmlns="">
                <p:sp>
                  <p:nvSpPr>
                    <p:cNvPr id="58" name="TextBox 5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20057" y="4234304"/>
                      <a:ext cx="106269" cy="9998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31250" r="-25000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1" name="Group 20"/>
              <p:cNvGrpSpPr/>
              <p:nvPr/>
            </p:nvGrpSpPr>
            <p:grpSpPr>
              <a:xfrm rot="5400000">
                <a:off x="5887913" y="4391722"/>
                <a:ext cx="45495" cy="91440"/>
                <a:chOff x="7478444" y="3890111"/>
                <a:chExt cx="68812" cy="138371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27C48E68-ED9E-4F82-9372-53DEF7C5AA31}"/>
                    </a:ext>
                  </a:extLst>
                </p:cNvPr>
                <p:cNvCxnSpPr/>
                <p:nvPr/>
              </p:nvCxnSpPr>
              <p:spPr>
                <a:xfrm>
                  <a:off x="7478444" y="3890111"/>
                  <a:ext cx="0" cy="1383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DD424451-9196-4E66-960E-CAD155654C03}"/>
                    </a:ext>
                  </a:extLst>
                </p:cNvPr>
                <p:cNvCxnSpPr/>
                <p:nvPr/>
              </p:nvCxnSpPr>
              <p:spPr>
                <a:xfrm>
                  <a:off x="7503297" y="3912439"/>
                  <a:ext cx="0" cy="9943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691E5C43-BC6C-4A60-93CA-8EFEEF703C4E}"/>
                    </a:ext>
                  </a:extLst>
                </p:cNvPr>
                <p:cNvCxnSpPr/>
                <p:nvPr/>
              </p:nvCxnSpPr>
              <p:spPr>
                <a:xfrm>
                  <a:off x="7547256" y="3946425"/>
                  <a:ext cx="0" cy="397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/>
              <p:nvPr/>
            </p:nvCxnSpPr>
            <p:spPr>
              <a:xfrm rot="5400000">
                <a:off x="5906013" y="4422481"/>
                <a:ext cx="0" cy="457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 flipV="1">
                <a:off x="5888145" y="4388918"/>
                <a:ext cx="457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/>
            <p:cNvSpPr txBox="1"/>
            <p:nvPr/>
          </p:nvSpPr>
          <p:spPr>
            <a:xfrm>
              <a:off x="7187504" y="1720907"/>
              <a:ext cx="305080" cy="18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b="1" dirty="0">
                  <a:solidFill>
                    <a:srgbClr val="C00000"/>
                  </a:solidFill>
                  <a:latin typeface="Calibri" panose="020F0502020204030204"/>
                </a:rPr>
                <a:t>1/3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1A7EFB1-ED2A-4F32-8BC9-4A28B92B9425}"/>
              </a:ext>
            </a:extLst>
          </p:cNvPr>
          <p:cNvGrpSpPr>
            <a:grpSpLocks noChangeAspect="1"/>
          </p:cNvGrpSpPr>
          <p:nvPr/>
        </p:nvGrpSpPr>
        <p:grpSpPr>
          <a:xfrm>
            <a:off x="3211688" y="629939"/>
            <a:ext cx="2800748" cy="1378391"/>
            <a:chOff x="6783047" y="1278062"/>
            <a:chExt cx="1702995" cy="78650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EF8750B1-A863-4A8A-BC30-B45C2FE37163}"/>
                </a:ext>
              </a:extLst>
            </p:cNvPr>
            <p:cNvGrpSpPr/>
            <p:nvPr/>
          </p:nvGrpSpPr>
          <p:grpSpPr>
            <a:xfrm>
              <a:off x="6783047" y="1278062"/>
              <a:ext cx="1702995" cy="786503"/>
              <a:chOff x="5825768" y="3682408"/>
              <a:chExt cx="1702995" cy="786503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0F23197C-D524-4C66-B4B2-25E348961C23}"/>
                  </a:ext>
                </a:extLst>
              </p:cNvPr>
              <p:cNvGrpSpPr/>
              <p:nvPr/>
            </p:nvGrpSpPr>
            <p:grpSpPr>
              <a:xfrm>
                <a:off x="5825768" y="3682408"/>
                <a:ext cx="1702995" cy="786503"/>
                <a:chOff x="5991622" y="3793694"/>
                <a:chExt cx="1516849" cy="663377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524F6D37-74C9-48F3-8798-35747FDEE939}"/>
                    </a:ext>
                  </a:extLst>
                </p:cNvPr>
                <p:cNvSpPr/>
                <p:nvPr/>
              </p:nvSpPr>
              <p:spPr>
                <a:xfrm>
                  <a:off x="6225792" y="4306502"/>
                  <a:ext cx="1071159" cy="150569"/>
                </a:xfrm>
                <a:prstGeom prst="rect">
                  <a:avLst/>
                </a:prstGeom>
                <a:solidFill>
                  <a:schemeClr val="accent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82DA498-EE1A-4905-8A2E-5725EBEB4134}"/>
                    </a:ext>
                  </a:extLst>
                </p:cNvPr>
                <p:cNvSpPr/>
                <p:nvPr/>
              </p:nvSpPr>
              <p:spPr>
                <a:xfrm>
                  <a:off x="6226689" y="3929669"/>
                  <a:ext cx="1071159" cy="37798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386C23B-AE65-4068-B6A2-71CB79988881}"/>
                    </a:ext>
                  </a:extLst>
                </p:cNvPr>
                <p:cNvSpPr/>
                <p:nvPr/>
              </p:nvSpPr>
              <p:spPr>
                <a:xfrm>
                  <a:off x="6226716" y="3793694"/>
                  <a:ext cx="1071855" cy="136528"/>
                </a:xfrm>
                <a:prstGeom prst="rect">
                  <a:avLst/>
                </a:prstGeom>
                <a:solidFill>
                  <a:schemeClr val="accent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4" name="Flowchart: Delay 173">
                  <a:extLst>
                    <a:ext uri="{FF2B5EF4-FFF2-40B4-BE49-F238E27FC236}">
                      <a16:creationId xmlns:a16="http://schemas.microsoft.com/office/drawing/2014/main" id="{EA275B69-6DD4-4CC0-8E4C-1031E2F5FF8B}"/>
                    </a:ext>
                  </a:extLst>
                </p:cNvPr>
                <p:cNvSpPr/>
                <p:nvPr/>
              </p:nvSpPr>
              <p:spPr>
                <a:xfrm rot="16200000">
                  <a:off x="6619553" y="4276487"/>
                  <a:ext cx="274320" cy="76265"/>
                </a:xfrm>
                <a:prstGeom prst="flowChartDelay">
                  <a:avLst/>
                </a:prstGeom>
                <a:solidFill>
                  <a:schemeClr val="accent6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5" name="Flowchart: Delay 174">
                  <a:extLst>
                    <a:ext uri="{FF2B5EF4-FFF2-40B4-BE49-F238E27FC236}">
                      <a16:creationId xmlns:a16="http://schemas.microsoft.com/office/drawing/2014/main" id="{F00A332D-8E4F-4F56-9F66-FBE77BAC5058}"/>
                    </a:ext>
                  </a:extLst>
                </p:cNvPr>
                <p:cNvSpPr/>
                <p:nvPr/>
              </p:nvSpPr>
              <p:spPr>
                <a:xfrm rot="5400000">
                  <a:off x="6613260" y="3895153"/>
                  <a:ext cx="274320" cy="76265"/>
                </a:xfrm>
                <a:prstGeom prst="flowChartDelay">
                  <a:avLst/>
                </a:prstGeom>
                <a:solidFill>
                  <a:schemeClr val="accent6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6" name="Arc 175">
                  <a:extLst>
                    <a:ext uri="{FF2B5EF4-FFF2-40B4-BE49-F238E27FC236}">
                      <a16:creationId xmlns:a16="http://schemas.microsoft.com/office/drawing/2014/main" id="{B0139FCF-D567-405E-AA86-F9C5ACBCC94A}"/>
                    </a:ext>
                  </a:extLst>
                </p:cNvPr>
                <p:cNvSpPr/>
                <p:nvPr/>
              </p:nvSpPr>
              <p:spPr>
                <a:xfrm>
                  <a:off x="6250300" y="4064828"/>
                  <a:ext cx="109729" cy="109728"/>
                </a:xfrm>
                <a:prstGeom prst="arc">
                  <a:avLst>
                    <a:gd name="adj1" fmla="val 10658807"/>
                    <a:gd name="adj2" fmla="val 9556448"/>
                  </a:avLst>
                </a:prstGeom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7A54FCD1-28E0-4626-BD9A-5AB5FE17968E}"/>
                    </a:ext>
                  </a:extLst>
                </p:cNvPr>
                <p:cNvCxnSpPr/>
                <p:nvPr/>
              </p:nvCxnSpPr>
              <p:spPr>
                <a:xfrm flipV="1">
                  <a:off x="6226606" y="4291481"/>
                  <a:ext cx="40944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8" name="Freeform 41">
                  <a:extLst>
                    <a:ext uri="{FF2B5EF4-FFF2-40B4-BE49-F238E27FC236}">
                      <a16:creationId xmlns:a16="http://schemas.microsoft.com/office/drawing/2014/main" id="{AE377B2F-4EFC-490E-BE6D-6E023F41F265}"/>
                    </a:ext>
                  </a:extLst>
                </p:cNvPr>
                <p:cNvSpPr/>
                <p:nvPr/>
              </p:nvSpPr>
              <p:spPr>
                <a:xfrm rot="470617">
                  <a:off x="6639795" y="4149503"/>
                  <a:ext cx="76024" cy="147791"/>
                </a:xfrm>
                <a:custGeom>
                  <a:avLst/>
                  <a:gdLst>
                    <a:gd name="connsiteX0" fmla="*/ 0 w 95250"/>
                    <a:gd name="connsiteY0" fmla="*/ 150019 h 150019"/>
                    <a:gd name="connsiteX1" fmla="*/ 64293 w 95250"/>
                    <a:gd name="connsiteY1" fmla="*/ 121444 h 150019"/>
                    <a:gd name="connsiteX2" fmla="*/ 95250 w 95250"/>
                    <a:gd name="connsiteY2" fmla="*/ 0 h 1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150019">
                      <a:moveTo>
                        <a:pt x="0" y="150019"/>
                      </a:moveTo>
                      <a:cubicBezTo>
                        <a:pt x="24209" y="148233"/>
                        <a:pt x="48418" y="146447"/>
                        <a:pt x="64293" y="121444"/>
                      </a:cubicBezTo>
                      <a:cubicBezTo>
                        <a:pt x="80168" y="96441"/>
                        <a:pt x="87709" y="48220"/>
                        <a:pt x="95250" y="0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headEnd type="none" w="med" len="med"/>
                  <a:tailEnd type="stealth"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9" name="TextBox 178">
                      <a:extLst>
                        <a:ext uri="{FF2B5EF4-FFF2-40B4-BE49-F238E27FC236}">
                          <a16:creationId xmlns:a16="http://schemas.microsoft.com/office/drawing/2014/main" id="{D97C3BC5-3142-4660-844A-4197A06E0B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78168" y="4051353"/>
                      <a:ext cx="508175" cy="1555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685800"/>
                      <a14:m>
                        <m:oMath xmlns:m="http://schemas.openxmlformats.org/officeDocument/2006/math">
                          <m:r>
                            <a:rPr lang="en-US" sz="1500" b="1" dirty="0"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𝛎</m:t>
                          </m:r>
                          <m:r>
                            <a:rPr lang="en-US" sz="1500" b="1" dirty="0"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a14:m>
                      <a:r>
                        <a:rPr lang="en-US" sz="1500" b="1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alibri" panose="020F0502020204030204"/>
                        </a:rPr>
                        <a:t> 2/3</a:t>
                      </a:r>
                    </a:p>
                  </p:txBody>
                </p:sp>
              </mc:Choice>
              <mc:Fallback xmlns="">
                <p:sp>
                  <p:nvSpPr>
                    <p:cNvPr id="179" name="TextBox 178">
                      <a:extLst>
                        <a:ext uri="{FF2B5EF4-FFF2-40B4-BE49-F238E27FC236}">
                          <a16:creationId xmlns:a16="http://schemas.microsoft.com/office/drawing/2014/main" id="{D97C3BC5-3142-4660-844A-4197A06E0B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78168" y="4051353"/>
                      <a:ext cx="508175" cy="15552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3774" b="-188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4FAC111-1393-4D64-9D69-42A0389BE504}"/>
                    </a:ext>
                  </a:extLst>
                </p:cNvPr>
                <p:cNvCxnSpPr/>
                <p:nvPr/>
              </p:nvCxnSpPr>
              <p:spPr>
                <a:xfrm flipV="1">
                  <a:off x="6890090" y="4292303"/>
                  <a:ext cx="40944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Freeform 44">
                  <a:extLst>
                    <a:ext uri="{FF2B5EF4-FFF2-40B4-BE49-F238E27FC236}">
                      <a16:creationId xmlns:a16="http://schemas.microsoft.com/office/drawing/2014/main" id="{0A9A98B5-2F44-4249-8C2E-D48840B193A3}"/>
                    </a:ext>
                  </a:extLst>
                </p:cNvPr>
                <p:cNvSpPr/>
                <p:nvPr/>
              </p:nvSpPr>
              <p:spPr>
                <a:xfrm rot="21129383" flipH="1">
                  <a:off x="6799056" y="4148774"/>
                  <a:ext cx="95250" cy="150019"/>
                </a:xfrm>
                <a:custGeom>
                  <a:avLst/>
                  <a:gdLst>
                    <a:gd name="connsiteX0" fmla="*/ 0 w 95250"/>
                    <a:gd name="connsiteY0" fmla="*/ 150019 h 150019"/>
                    <a:gd name="connsiteX1" fmla="*/ 64293 w 95250"/>
                    <a:gd name="connsiteY1" fmla="*/ 121444 h 150019"/>
                    <a:gd name="connsiteX2" fmla="*/ 95250 w 95250"/>
                    <a:gd name="connsiteY2" fmla="*/ 0 h 1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150019">
                      <a:moveTo>
                        <a:pt x="0" y="150019"/>
                      </a:moveTo>
                      <a:cubicBezTo>
                        <a:pt x="24209" y="148233"/>
                        <a:pt x="48418" y="146447"/>
                        <a:pt x="64293" y="121444"/>
                      </a:cubicBezTo>
                      <a:cubicBezTo>
                        <a:pt x="80168" y="96441"/>
                        <a:pt x="87709" y="48220"/>
                        <a:pt x="95250" y="0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prstDash val="sysDash"/>
                  <a:headEnd type="stealth" w="lg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1D5D46A1-CA08-444F-90EA-3345FCFA5C71}"/>
                    </a:ext>
                  </a:extLst>
                </p:cNvPr>
                <p:cNvCxnSpPr/>
                <p:nvPr/>
              </p:nvCxnSpPr>
              <p:spPr>
                <a:xfrm flipV="1">
                  <a:off x="6225171" y="3947697"/>
                  <a:ext cx="424063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Freeform 46">
                  <a:extLst>
                    <a:ext uri="{FF2B5EF4-FFF2-40B4-BE49-F238E27FC236}">
                      <a16:creationId xmlns:a16="http://schemas.microsoft.com/office/drawing/2014/main" id="{BA004D62-7DEA-4137-B11A-418C470542EE}"/>
                    </a:ext>
                  </a:extLst>
                </p:cNvPr>
                <p:cNvSpPr/>
                <p:nvPr/>
              </p:nvSpPr>
              <p:spPr>
                <a:xfrm rot="470617">
                  <a:off x="6776616" y="3943058"/>
                  <a:ext cx="58085" cy="152503"/>
                </a:xfrm>
                <a:custGeom>
                  <a:avLst/>
                  <a:gdLst>
                    <a:gd name="connsiteX0" fmla="*/ 0 w 95250"/>
                    <a:gd name="connsiteY0" fmla="*/ 150019 h 150019"/>
                    <a:gd name="connsiteX1" fmla="*/ 64293 w 95250"/>
                    <a:gd name="connsiteY1" fmla="*/ 121444 h 150019"/>
                    <a:gd name="connsiteX2" fmla="*/ 95250 w 95250"/>
                    <a:gd name="connsiteY2" fmla="*/ 0 h 1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150019">
                      <a:moveTo>
                        <a:pt x="0" y="150019"/>
                      </a:moveTo>
                      <a:cubicBezTo>
                        <a:pt x="24209" y="148233"/>
                        <a:pt x="48418" y="146447"/>
                        <a:pt x="64293" y="121444"/>
                      </a:cubicBezTo>
                      <a:cubicBezTo>
                        <a:pt x="80168" y="96441"/>
                        <a:pt x="87709" y="48220"/>
                        <a:pt x="95250" y="0"/>
                      </a:cubicBezTo>
                    </a:path>
                  </a:pathLst>
                </a:custGeom>
                <a:noFill/>
                <a:ln w="28575">
                  <a:solidFill>
                    <a:schemeClr val="accent1">
                      <a:lumMod val="75000"/>
                    </a:schemeClr>
                  </a:solidFill>
                  <a:prstDash val="solid"/>
                  <a:headEnd type="stealth" w="lg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4" name="Freeform 47">
                  <a:extLst>
                    <a:ext uri="{FF2B5EF4-FFF2-40B4-BE49-F238E27FC236}">
                      <a16:creationId xmlns:a16="http://schemas.microsoft.com/office/drawing/2014/main" id="{CBBE29D3-6858-478F-A98E-2FF806F586A5}"/>
                    </a:ext>
                  </a:extLst>
                </p:cNvPr>
                <p:cNvSpPr/>
                <p:nvPr/>
              </p:nvSpPr>
              <p:spPr>
                <a:xfrm rot="21129383" flipH="1">
                  <a:off x="6652983" y="3945486"/>
                  <a:ext cx="58245" cy="140661"/>
                </a:xfrm>
                <a:custGeom>
                  <a:avLst/>
                  <a:gdLst>
                    <a:gd name="connsiteX0" fmla="*/ 0 w 95250"/>
                    <a:gd name="connsiteY0" fmla="*/ 150019 h 150019"/>
                    <a:gd name="connsiteX1" fmla="*/ 64293 w 95250"/>
                    <a:gd name="connsiteY1" fmla="*/ 121444 h 150019"/>
                    <a:gd name="connsiteX2" fmla="*/ 95250 w 95250"/>
                    <a:gd name="connsiteY2" fmla="*/ 0 h 1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150019">
                      <a:moveTo>
                        <a:pt x="0" y="150019"/>
                      </a:moveTo>
                      <a:cubicBezTo>
                        <a:pt x="24209" y="148233"/>
                        <a:pt x="48418" y="146447"/>
                        <a:pt x="64293" y="121444"/>
                      </a:cubicBezTo>
                      <a:cubicBezTo>
                        <a:pt x="80168" y="96441"/>
                        <a:pt x="87709" y="48220"/>
                        <a:pt x="95250" y="0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  <a:prstDash val="sysDash"/>
                  <a:headEnd type="none" w="sm" len="sm"/>
                  <a:tailEnd type="stealth"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1F5F1795-23D7-4184-BC6A-D25805E3AEB5}"/>
                    </a:ext>
                  </a:extLst>
                </p:cNvPr>
                <p:cNvCxnSpPr/>
                <p:nvPr/>
              </p:nvCxnSpPr>
              <p:spPr>
                <a:xfrm flipV="1">
                  <a:off x="6840307" y="3947293"/>
                  <a:ext cx="457695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6" name="Isosceles Triangle 185">
                  <a:extLst>
                    <a:ext uri="{FF2B5EF4-FFF2-40B4-BE49-F238E27FC236}">
                      <a16:creationId xmlns:a16="http://schemas.microsoft.com/office/drawing/2014/main" id="{AE287AC8-B9C6-4A56-925D-4109C611C811}"/>
                    </a:ext>
                  </a:extLst>
                </p:cNvPr>
                <p:cNvSpPr/>
                <p:nvPr/>
              </p:nvSpPr>
              <p:spPr>
                <a:xfrm rot="5400000">
                  <a:off x="7393073" y="4239797"/>
                  <a:ext cx="115835" cy="114961"/>
                </a:xfrm>
                <a:prstGeom prst="triangl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6EC7240B-884E-4070-AAFA-F43B2B02E930}"/>
                    </a:ext>
                  </a:extLst>
                </p:cNvPr>
                <p:cNvCxnSpPr/>
                <p:nvPr/>
              </p:nvCxnSpPr>
              <p:spPr>
                <a:xfrm flipV="1">
                  <a:off x="7298575" y="4291540"/>
                  <a:ext cx="9144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33A5C519-D8CD-4559-99E5-E35F1CE72D44}"/>
                    </a:ext>
                  </a:extLst>
                </p:cNvPr>
                <p:cNvCxnSpPr/>
                <p:nvPr/>
              </p:nvCxnSpPr>
              <p:spPr>
                <a:xfrm flipV="1">
                  <a:off x="6154553" y="4292003"/>
                  <a:ext cx="7057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AA1630F0-3805-48A0-9F46-CBB10637705E}"/>
                    </a:ext>
                  </a:extLst>
                </p:cNvPr>
                <p:cNvSpPr/>
                <p:nvPr/>
              </p:nvSpPr>
              <p:spPr>
                <a:xfrm>
                  <a:off x="5991622" y="4222808"/>
                  <a:ext cx="160852" cy="14293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2C91A138-5122-4566-94B2-69256685C4D0}"/>
                    </a:ext>
                  </a:extLst>
                </p:cNvPr>
                <p:cNvCxnSpPr/>
                <p:nvPr/>
              </p:nvCxnSpPr>
              <p:spPr>
                <a:xfrm flipV="1">
                  <a:off x="6126456" y="3948710"/>
                  <a:ext cx="9144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C4C3BBBE-36DC-40C7-B8D1-C008A310132F}"/>
                    </a:ext>
                  </a:extLst>
                </p:cNvPr>
                <p:cNvCxnSpPr/>
                <p:nvPr/>
              </p:nvCxnSpPr>
              <p:spPr>
                <a:xfrm flipV="1">
                  <a:off x="7300725" y="3947075"/>
                  <a:ext cx="9144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FA5C6CED-3704-4B9D-8BF2-804E3E1A7BCF}"/>
                    </a:ext>
                  </a:extLst>
                </p:cNvPr>
                <p:cNvGrpSpPr/>
                <p:nvPr/>
              </p:nvGrpSpPr>
              <p:grpSpPr>
                <a:xfrm>
                  <a:off x="7396922" y="3879643"/>
                  <a:ext cx="66732" cy="127247"/>
                  <a:chOff x="7396913" y="3879640"/>
                  <a:chExt cx="66731" cy="127247"/>
                </a:xfrm>
              </p:grpSpPr>
              <p:cxnSp>
                <p:nvCxnSpPr>
                  <p:cNvPr id="199" name="Straight Connector 198">
                    <a:extLst>
                      <a:ext uri="{FF2B5EF4-FFF2-40B4-BE49-F238E27FC236}">
                        <a16:creationId xmlns:a16="http://schemas.microsoft.com/office/drawing/2014/main" id="{3A166A1C-7701-4E91-9CE8-77535B81531B}"/>
                      </a:ext>
                    </a:extLst>
                  </p:cNvPr>
                  <p:cNvCxnSpPr/>
                  <p:nvPr/>
                </p:nvCxnSpPr>
                <p:spPr>
                  <a:xfrm>
                    <a:off x="7396913" y="3879640"/>
                    <a:ext cx="0" cy="1272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>
                    <a:extLst>
                      <a:ext uri="{FF2B5EF4-FFF2-40B4-BE49-F238E27FC236}">
                        <a16:creationId xmlns:a16="http://schemas.microsoft.com/office/drawing/2014/main" id="{4FDBC3E1-EE76-4D2E-837F-3F73325913DC}"/>
                      </a:ext>
                    </a:extLst>
                  </p:cNvPr>
                  <p:cNvCxnSpPr/>
                  <p:nvPr/>
                </p:nvCxnSpPr>
                <p:spPr>
                  <a:xfrm>
                    <a:off x="7421210" y="3895423"/>
                    <a:ext cx="0" cy="914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>
                    <a:extLst>
                      <a:ext uri="{FF2B5EF4-FFF2-40B4-BE49-F238E27FC236}">
                        <a16:creationId xmlns:a16="http://schemas.microsoft.com/office/drawing/2014/main" id="{5CA446E1-4CF0-4B0C-ADEE-83FED2879E08}"/>
                      </a:ext>
                    </a:extLst>
                  </p:cNvPr>
                  <p:cNvCxnSpPr/>
                  <p:nvPr/>
                </p:nvCxnSpPr>
                <p:spPr>
                  <a:xfrm>
                    <a:off x="7442985" y="3905471"/>
                    <a:ext cx="0" cy="7315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>
                    <a:extLst>
                      <a:ext uri="{FF2B5EF4-FFF2-40B4-BE49-F238E27FC236}">
                        <a16:creationId xmlns:a16="http://schemas.microsoft.com/office/drawing/2014/main" id="{B2BC0D28-4EC7-4965-9196-67F8D6C2B0EF}"/>
                      </a:ext>
                    </a:extLst>
                  </p:cNvPr>
                  <p:cNvCxnSpPr/>
                  <p:nvPr/>
                </p:nvCxnSpPr>
                <p:spPr>
                  <a:xfrm>
                    <a:off x="7463644" y="3921930"/>
                    <a:ext cx="0" cy="3657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47B35BDF-7746-4368-AC31-C42264E4A367}"/>
                    </a:ext>
                  </a:extLst>
                </p:cNvPr>
                <p:cNvGrpSpPr/>
                <p:nvPr/>
              </p:nvGrpSpPr>
              <p:grpSpPr>
                <a:xfrm flipH="1">
                  <a:off x="6054504" y="3888022"/>
                  <a:ext cx="66732" cy="127247"/>
                  <a:chOff x="7398037" y="3873779"/>
                  <a:chExt cx="66731" cy="127247"/>
                </a:xfrm>
              </p:grpSpPr>
              <p:cxnSp>
                <p:nvCxnSpPr>
                  <p:cNvPr id="195" name="Straight Connector 194">
                    <a:extLst>
                      <a:ext uri="{FF2B5EF4-FFF2-40B4-BE49-F238E27FC236}">
                        <a16:creationId xmlns:a16="http://schemas.microsoft.com/office/drawing/2014/main" id="{9D4050E5-27AC-433B-A823-185B466599DB}"/>
                      </a:ext>
                    </a:extLst>
                  </p:cNvPr>
                  <p:cNvCxnSpPr/>
                  <p:nvPr/>
                </p:nvCxnSpPr>
                <p:spPr>
                  <a:xfrm>
                    <a:off x="7398037" y="3873779"/>
                    <a:ext cx="0" cy="1272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>
                    <a:extLst>
                      <a:ext uri="{FF2B5EF4-FFF2-40B4-BE49-F238E27FC236}">
                        <a16:creationId xmlns:a16="http://schemas.microsoft.com/office/drawing/2014/main" id="{0E82476F-BF70-4C57-8B64-ACFE256CF8C3}"/>
                      </a:ext>
                    </a:extLst>
                  </p:cNvPr>
                  <p:cNvCxnSpPr/>
                  <p:nvPr/>
                </p:nvCxnSpPr>
                <p:spPr>
                  <a:xfrm>
                    <a:off x="7422336" y="3889560"/>
                    <a:ext cx="0" cy="914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>
                    <a:extLst>
                      <a:ext uri="{FF2B5EF4-FFF2-40B4-BE49-F238E27FC236}">
                        <a16:creationId xmlns:a16="http://schemas.microsoft.com/office/drawing/2014/main" id="{37142B97-643D-4EC8-9BA1-D8BCF271468D}"/>
                      </a:ext>
                    </a:extLst>
                  </p:cNvPr>
                  <p:cNvCxnSpPr/>
                  <p:nvPr/>
                </p:nvCxnSpPr>
                <p:spPr>
                  <a:xfrm>
                    <a:off x="7444109" y="3899608"/>
                    <a:ext cx="0" cy="7315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>
                    <a:extLst>
                      <a:ext uri="{FF2B5EF4-FFF2-40B4-BE49-F238E27FC236}">
                        <a16:creationId xmlns:a16="http://schemas.microsoft.com/office/drawing/2014/main" id="{D986FFDE-E405-4894-A3E0-A68D76677491}"/>
                      </a:ext>
                    </a:extLst>
                  </p:cNvPr>
                  <p:cNvCxnSpPr/>
                  <p:nvPr/>
                </p:nvCxnSpPr>
                <p:spPr>
                  <a:xfrm>
                    <a:off x="7464768" y="3916067"/>
                    <a:ext cx="0" cy="3657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4" name="TextBox 193">
                      <a:extLst>
                        <a:ext uri="{FF2B5EF4-FFF2-40B4-BE49-F238E27FC236}">
                          <a16:creationId xmlns:a16="http://schemas.microsoft.com/office/drawing/2014/main" id="{86B925A4-A64B-407F-9EBE-6D5E8D1AFB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20057" y="4234304"/>
                      <a:ext cx="106269" cy="999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defTabSz="6858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35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b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sub>
                                <m:r>
                                  <a:rPr lang="en-US" sz="1350" b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𝐝𝐜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350" b="1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mc:Choice>
              <mc:Fallback xmlns="">
                <p:sp>
                  <p:nvSpPr>
                    <p:cNvPr id="194" name="TextBox 193">
                      <a:extLst>
                        <a:ext uri="{FF2B5EF4-FFF2-40B4-BE49-F238E27FC236}">
                          <a16:creationId xmlns:a16="http://schemas.microsoft.com/office/drawing/2014/main" id="{86B925A4-A64B-407F-9EBE-6D5E8D1AFBE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20057" y="4234304"/>
                      <a:ext cx="106269" cy="9998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30303" r="-2121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CAA86E4-063E-4DF9-AA78-F321A217CAB4}"/>
                  </a:ext>
                </a:extLst>
              </p:cNvPr>
              <p:cNvGrpSpPr/>
              <p:nvPr/>
            </p:nvGrpSpPr>
            <p:grpSpPr>
              <a:xfrm rot="5400000">
                <a:off x="5887913" y="4391722"/>
                <a:ext cx="45495" cy="91440"/>
                <a:chOff x="7478444" y="3890111"/>
                <a:chExt cx="68812" cy="138371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180CF9A7-538B-4DE9-BDB5-7EEFE273C7D5}"/>
                    </a:ext>
                  </a:extLst>
                </p:cNvPr>
                <p:cNvCxnSpPr/>
                <p:nvPr/>
              </p:nvCxnSpPr>
              <p:spPr>
                <a:xfrm>
                  <a:off x="7478444" y="3890111"/>
                  <a:ext cx="0" cy="1383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28BA8661-8AB4-44CB-8924-FCF9B76DE8DA}"/>
                    </a:ext>
                  </a:extLst>
                </p:cNvPr>
                <p:cNvCxnSpPr/>
                <p:nvPr/>
              </p:nvCxnSpPr>
              <p:spPr>
                <a:xfrm>
                  <a:off x="7503297" y="3912439"/>
                  <a:ext cx="0" cy="9943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E45133EF-DBDD-4440-8FA4-228758F0D336}"/>
                    </a:ext>
                  </a:extLst>
                </p:cNvPr>
                <p:cNvCxnSpPr/>
                <p:nvPr/>
              </p:nvCxnSpPr>
              <p:spPr>
                <a:xfrm>
                  <a:off x="7547256" y="3946425"/>
                  <a:ext cx="0" cy="397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D941745E-BDCC-462E-94F7-F6EB1E61E2DF}"/>
                  </a:ext>
                </a:extLst>
              </p:cNvPr>
              <p:cNvCxnSpPr/>
              <p:nvPr/>
            </p:nvCxnSpPr>
            <p:spPr>
              <a:xfrm rot="5400000">
                <a:off x="5906013" y="4422481"/>
                <a:ext cx="0" cy="457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E7A96764-7C4F-488D-971F-3E0348EAD129}"/>
                  </a:ext>
                </a:extLst>
              </p:cNvPr>
              <p:cNvCxnSpPr/>
              <p:nvPr/>
            </p:nvCxnSpPr>
            <p:spPr>
              <a:xfrm rot="5400000" flipV="1">
                <a:off x="5888145" y="4388918"/>
                <a:ext cx="457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7D79570F-CAAD-4A70-800C-8871C3CA4E24}"/>
                </a:ext>
              </a:extLst>
            </p:cNvPr>
            <p:cNvSpPr txBox="1"/>
            <p:nvPr/>
          </p:nvSpPr>
          <p:spPr>
            <a:xfrm>
              <a:off x="7187504" y="1720907"/>
              <a:ext cx="305080" cy="18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b="1" dirty="0">
                  <a:solidFill>
                    <a:srgbClr val="C00000"/>
                  </a:solidFill>
                  <a:latin typeface="Calibri" panose="020F0502020204030204"/>
                </a:rPr>
                <a:t>1/3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95CA8FE2-B450-4E67-A404-E879BC891E67}"/>
              </a:ext>
            </a:extLst>
          </p:cNvPr>
          <p:cNvGrpSpPr/>
          <p:nvPr/>
        </p:nvGrpSpPr>
        <p:grpSpPr>
          <a:xfrm>
            <a:off x="6263105" y="634991"/>
            <a:ext cx="2800748" cy="1378391"/>
            <a:chOff x="5825768" y="3682408"/>
            <a:chExt cx="1702995" cy="786503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0E6580B4-A213-43FE-896C-2599274701F8}"/>
                </a:ext>
              </a:extLst>
            </p:cNvPr>
            <p:cNvGrpSpPr/>
            <p:nvPr/>
          </p:nvGrpSpPr>
          <p:grpSpPr>
            <a:xfrm>
              <a:off x="5825768" y="3682408"/>
              <a:ext cx="1702995" cy="786503"/>
              <a:chOff x="5991622" y="3793694"/>
              <a:chExt cx="1516849" cy="663377"/>
            </a:xfrm>
          </p:grpSpPr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6D2D750F-1A7C-40A8-848F-2D34C1838CE8}"/>
                  </a:ext>
                </a:extLst>
              </p:cNvPr>
              <p:cNvSpPr/>
              <p:nvPr/>
            </p:nvSpPr>
            <p:spPr>
              <a:xfrm>
                <a:off x="6225792" y="4306502"/>
                <a:ext cx="1071159" cy="150569"/>
              </a:xfrm>
              <a:prstGeom prst="rect">
                <a:avLst/>
              </a:prstGeom>
              <a:solidFill>
                <a:schemeClr val="accent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EBE6BB1C-745E-4C50-BBB2-2618A2B29785}"/>
                  </a:ext>
                </a:extLst>
              </p:cNvPr>
              <p:cNvSpPr/>
              <p:nvPr/>
            </p:nvSpPr>
            <p:spPr>
              <a:xfrm>
                <a:off x="6226689" y="3929669"/>
                <a:ext cx="1071159" cy="3779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16705818-CE2C-4F0F-833E-8522EECB9E8A}"/>
                  </a:ext>
                </a:extLst>
              </p:cNvPr>
              <p:cNvSpPr/>
              <p:nvPr/>
            </p:nvSpPr>
            <p:spPr>
              <a:xfrm>
                <a:off x="6226716" y="3793694"/>
                <a:ext cx="1071855" cy="136528"/>
              </a:xfrm>
              <a:prstGeom prst="rect">
                <a:avLst/>
              </a:prstGeom>
              <a:solidFill>
                <a:schemeClr val="accent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lowchart: Delay 215">
                <a:extLst>
                  <a:ext uri="{FF2B5EF4-FFF2-40B4-BE49-F238E27FC236}">
                    <a16:creationId xmlns:a16="http://schemas.microsoft.com/office/drawing/2014/main" id="{0E3EAC14-55FC-430E-8AE7-2312D8CD80EB}"/>
                  </a:ext>
                </a:extLst>
              </p:cNvPr>
              <p:cNvSpPr/>
              <p:nvPr/>
            </p:nvSpPr>
            <p:spPr>
              <a:xfrm rot="16200000">
                <a:off x="6619553" y="4276487"/>
                <a:ext cx="274320" cy="76265"/>
              </a:xfrm>
              <a:prstGeom prst="flowChartDelay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lowchart: Delay 216">
                <a:extLst>
                  <a:ext uri="{FF2B5EF4-FFF2-40B4-BE49-F238E27FC236}">
                    <a16:creationId xmlns:a16="http://schemas.microsoft.com/office/drawing/2014/main" id="{ECA52298-9926-4D84-B87A-9272FC399410}"/>
                  </a:ext>
                </a:extLst>
              </p:cNvPr>
              <p:cNvSpPr/>
              <p:nvPr/>
            </p:nvSpPr>
            <p:spPr>
              <a:xfrm rot="5400000">
                <a:off x="6613260" y="3895153"/>
                <a:ext cx="274320" cy="76265"/>
              </a:xfrm>
              <a:prstGeom prst="flowChartDelay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Arc 217">
                <a:extLst>
                  <a:ext uri="{FF2B5EF4-FFF2-40B4-BE49-F238E27FC236}">
                    <a16:creationId xmlns:a16="http://schemas.microsoft.com/office/drawing/2014/main" id="{AD015ACE-DE59-411F-8B0A-340052E17F00}"/>
                  </a:ext>
                </a:extLst>
              </p:cNvPr>
              <p:cNvSpPr/>
              <p:nvPr/>
            </p:nvSpPr>
            <p:spPr>
              <a:xfrm>
                <a:off x="6250300" y="4064828"/>
                <a:ext cx="109729" cy="109728"/>
              </a:xfrm>
              <a:prstGeom prst="arc">
                <a:avLst>
                  <a:gd name="adj1" fmla="val 10658807"/>
                  <a:gd name="adj2" fmla="val 9556448"/>
                </a:avLst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7CA2A40D-14A6-4B8C-B384-180EBA824E28}"/>
                  </a:ext>
                </a:extLst>
              </p:cNvPr>
              <p:cNvCxnSpPr/>
              <p:nvPr/>
            </p:nvCxnSpPr>
            <p:spPr>
              <a:xfrm flipV="1">
                <a:off x="6226606" y="4291481"/>
                <a:ext cx="40944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Freeform 41">
                <a:extLst>
                  <a:ext uri="{FF2B5EF4-FFF2-40B4-BE49-F238E27FC236}">
                    <a16:creationId xmlns:a16="http://schemas.microsoft.com/office/drawing/2014/main" id="{81EF13BE-7DEB-4A09-9DAB-7BDC6520B4D0}"/>
                  </a:ext>
                </a:extLst>
              </p:cNvPr>
              <p:cNvSpPr/>
              <p:nvPr/>
            </p:nvSpPr>
            <p:spPr>
              <a:xfrm rot="470617">
                <a:off x="6639795" y="4149503"/>
                <a:ext cx="76024" cy="147791"/>
              </a:xfrm>
              <a:custGeom>
                <a:avLst/>
                <a:gdLst>
                  <a:gd name="connsiteX0" fmla="*/ 0 w 95250"/>
                  <a:gd name="connsiteY0" fmla="*/ 150019 h 150019"/>
                  <a:gd name="connsiteX1" fmla="*/ 64293 w 95250"/>
                  <a:gd name="connsiteY1" fmla="*/ 121444 h 150019"/>
                  <a:gd name="connsiteX2" fmla="*/ 95250 w 95250"/>
                  <a:gd name="connsiteY2" fmla="*/ 0 h 15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150019">
                    <a:moveTo>
                      <a:pt x="0" y="150019"/>
                    </a:moveTo>
                    <a:cubicBezTo>
                      <a:pt x="24209" y="148233"/>
                      <a:pt x="48418" y="146447"/>
                      <a:pt x="64293" y="121444"/>
                    </a:cubicBezTo>
                    <a:cubicBezTo>
                      <a:pt x="80168" y="96441"/>
                      <a:pt x="87709" y="48220"/>
                      <a:pt x="95250" y="0"/>
                    </a:cubicBezTo>
                  </a:path>
                </a:pathLst>
              </a:custGeom>
              <a:noFill/>
              <a:ln w="28575">
                <a:solidFill>
                  <a:srgbClr val="C00000"/>
                </a:solidFill>
                <a:headEnd type="none" w="med" len="med"/>
                <a:tailEnd type="stealth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0" name="TextBox 329">
                    <a:extLst>
                      <a:ext uri="{FF2B5EF4-FFF2-40B4-BE49-F238E27FC236}">
                        <a16:creationId xmlns:a16="http://schemas.microsoft.com/office/drawing/2014/main" id="{CE1CDE43-B96D-487A-A29E-662A3C1B7368}"/>
                      </a:ext>
                    </a:extLst>
                  </p:cNvPr>
                  <p:cNvSpPr txBox="1"/>
                  <p:nvPr/>
                </p:nvSpPr>
                <p:spPr>
                  <a:xfrm>
                    <a:off x="6778168" y="4051353"/>
                    <a:ext cx="508175" cy="1555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85800"/>
                    <a14:m>
                      <m:oMath xmlns:m="http://schemas.openxmlformats.org/officeDocument/2006/math">
                        <m:r>
                          <a:rPr lang="en-US" sz="1500" b="1" dirty="0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𝛎</m:t>
                        </m:r>
                        <m:r>
                          <a:rPr lang="en-US" sz="1500" b="1" dirty="0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sz="1500" b="1" dirty="0">
                        <a:solidFill>
                          <a:srgbClr val="5B9BD5">
                            <a:lumMod val="50000"/>
                          </a:srgbClr>
                        </a:solidFill>
                        <a:latin typeface="Calibri" panose="020F0502020204030204"/>
                      </a:rPr>
                      <a:t> 2/3</a:t>
                    </a:r>
                  </a:p>
                </p:txBody>
              </p:sp>
            </mc:Choice>
            <mc:Fallback xmlns="">
              <p:sp>
                <p:nvSpPr>
                  <p:cNvPr id="330" name="TextBox 329">
                    <a:extLst>
                      <a:ext uri="{FF2B5EF4-FFF2-40B4-BE49-F238E27FC236}">
                        <a16:creationId xmlns:a16="http://schemas.microsoft.com/office/drawing/2014/main" id="{CE1CDE43-B96D-487A-A29E-662A3C1B73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8168" y="4051353"/>
                    <a:ext cx="508175" cy="15552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5660" b="-1886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66328D92-422C-4B06-B286-23DD56CE512A}"/>
                  </a:ext>
                </a:extLst>
              </p:cNvPr>
              <p:cNvCxnSpPr/>
              <p:nvPr/>
            </p:nvCxnSpPr>
            <p:spPr>
              <a:xfrm flipV="1">
                <a:off x="6890090" y="4292303"/>
                <a:ext cx="40944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Freeform 44">
                <a:extLst>
                  <a:ext uri="{FF2B5EF4-FFF2-40B4-BE49-F238E27FC236}">
                    <a16:creationId xmlns:a16="http://schemas.microsoft.com/office/drawing/2014/main" id="{976D61FA-BE6A-44F4-BB49-AA86FFBD303B}"/>
                  </a:ext>
                </a:extLst>
              </p:cNvPr>
              <p:cNvSpPr/>
              <p:nvPr/>
            </p:nvSpPr>
            <p:spPr>
              <a:xfrm rot="21129383" flipH="1">
                <a:off x="6799056" y="4148774"/>
                <a:ext cx="95250" cy="150019"/>
              </a:xfrm>
              <a:custGeom>
                <a:avLst/>
                <a:gdLst>
                  <a:gd name="connsiteX0" fmla="*/ 0 w 95250"/>
                  <a:gd name="connsiteY0" fmla="*/ 150019 h 150019"/>
                  <a:gd name="connsiteX1" fmla="*/ 64293 w 95250"/>
                  <a:gd name="connsiteY1" fmla="*/ 121444 h 150019"/>
                  <a:gd name="connsiteX2" fmla="*/ 95250 w 95250"/>
                  <a:gd name="connsiteY2" fmla="*/ 0 h 15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150019">
                    <a:moveTo>
                      <a:pt x="0" y="150019"/>
                    </a:moveTo>
                    <a:cubicBezTo>
                      <a:pt x="24209" y="148233"/>
                      <a:pt x="48418" y="146447"/>
                      <a:pt x="64293" y="121444"/>
                    </a:cubicBezTo>
                    <a:cubicBezTo>
                      <a:pt x="80168" y="96441"/>
                      <a:pt x="87709" y="48220"/>
                      <a:pt x="95250" y="0"/>
                    </a:cubicBezTo>
                  </a:path>
                </a:pathLst>
              </a:custGeom>
              <a:noFill/>
              <a:ln w="28575">
                <a:solidFill>
                  <a:srgbClr val="C00000"/>
                </a:solidFill>
                <a:prstDash val="sysDash"/>
                <a:headEnd type="stealth" w="lg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35E52DA0-8720-4BA3-9B2B-C167219971BA}"/>
                  </a:ext>
                </a:extLst>
              </p:cNvPr>
              <p:cNvCxnSpPr/>
              <p:nvPr/>
            </p:nvCxnSpPr>
            <p:spPr>
              <a:xfrm flipV="1">
                <a:off x="6225171" y="3947697"/>
                <a:ext cx="424063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4" name="Freeform 46">
                <a:extLst>
                  <a:ext uri="{FF2B5EF4-FFF2-40B4-BE49-F238E27FC236}">
                    <a16:creationId xmlns:a16="http://schemas.microsoft.com/office/drawing/2014/main" id="{AF4727B8-E76D-4E98-AE1B-F239D0298EDC}"/>
                  </a:ext>
                </a:extLst>
              </p:cNvPr>
              <p:cNvSpPr/>
              <p:nvPr/>
            </p:nvSpPr>
            <p:spPr>
              <a:xfrm rot="470617">
                <a:off x="6776616" y="3943058"/>
                <a:ext cx="58085" cy="152503"/>
              </a:xfrm>
              <a:custGeom>
                <a:avLst/>
                <a:gdLst>
                  <a:gd name="connsiteX0" fmla="*/ 0 w 95250"/>
                  <a:gd name="connsiteY0" fmla="*/ 150019 h 150019"/>
                  <a:gd name="connsiteX1" fmla="*/ 64293 w 95250"/>
                  <a:gd name="connsiteY1" fmla="*/ 121444 h 150019"/>
                  <a:gd name="connsiteX2" fmla="*/ 95250 w 95250"/>
                  <a:gd name="connsiteY2" fmla="*/ 0 h 15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150019">
                    <a:moveTo>
                      <a:pt x="0" y="150019"/>
                    </a:moveTo>
                    <a:cubicBezTo>
                      <a:pt x="24209" y="148233"/>
                      <a:pt x="48418" y="146447"/>
                      <a:pt x="64293" y="121444"/>
                    </a:cubicBezTo>
                    <a:cubicBezTo>
                      <a:pt x="80168" y="96441"/>
                      <a:pt x="87709" y="48220"/>
                      <a:pt x="95250" y="0"/>
                    </a:cubicBezTo>
                  </a:path>
                </a:pathLst>
              </a:custGeom>
              <a:noFill/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stealth" w="lg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5" name="Freeform 47">
                <a:extLst>
                  <a:ext uri="{FF2B5EF4-FFF2-40B4-BE49-F238E27FC236}">
                    <a16:creationId xmlns:a16="http://schemas.microsoft.com/office/drawing/2014/main" id="{7703F980-4F91-4A8E-B7A5-B4E70DFC96F0}"/>
                  </a:ext>
                </a:extLst>
              </p:cNvPr>
              <p:cNvSpPr/>
              <p:nvPr/>
            </p:nvSpPr>
            <p:spPr>
              <a:xfrm rot="21129383" flipH="1">
                <a:off x="6652983" y="3945486"/>
                <a:ext cx="58245" cy="140661"/>
              </a:xfrm>
              <a:custGeom>
                <a:avLst/>
                <a:gdLst>
                  <a:gd name="connsiteX0" fmla="*/ 0 w 95250"/>
                  <a:gd name="connsiteY0" fmla="*/ 150019 h 150019"/>
                  <a:gd name="connsiteX1" fmla="*/ 64293 w 95250"/>
                  <a:gd name="connsiteY1" fmla="*/ 121444 h 150019"/>
                  <a:gd name="connsiteX2" fmla="*/ 95250 w 95250"/>
                  <a:gd name="connsiteY2" fmla="*/ 0 h 15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150019">
                    <a:moveTo>
                      <a:pt x="0" y="150019"/>
                    </a:moveTo>
                    <a:cubicBezTo>
                      <a:pt x="24209" y="148233"/>
                      <a:pt x="48418" y="146447"/>
                      <a:pt x="64293" y="121444"/>
                    </a:cubicBezTo>
                    <a:cubicBezTo>
                      <a:pt x="80168" y="96441"/>
                      <a:pt x="87709" y="48220"/>
                      <a:pt x="95250" y="0"/>
                    </a:cubicBezTo>
                  </a:path>
                </a:pathLst>
              </a:custGeom>
              <a:noFill/>
              <a:ln w="28575">
                <a:solidFill>
                  <a:srgbClr val="C00000"/>
                </a:solidFill>
                <a:prstDash val="sysDash"/>
                <a:headEnd type="none" w="sm" len="sm"/>
                <a:tailEnd type="stealth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74E6FD07-9232-4321-A234-DCAFBFC6BA3F}"/>
                  </a:ext>
                </a:extLst>
              </p:cNvPr>
              <p:cNvCxnSpPr/>
              <p:nvPr/>
            </p:nvCxnSpPr>
            <p:spPr>
              <a:xfrm flipV="1">
                <a:off x="6840307" y="3947293"/>
                <a:ext cx="457695" cy="0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7" name="Isosceles Triangle 336">
                <a:extLst>
                  <a:ext uri="{FF2B5EF4-FFF2-40B4-BE49-F238E27FC236}">
                    <a16:creationId xmlns:a16="http://schemas.microsoft.com/office/drawing/2014/main" id="{04897BA4-E02F-4645-A6B2-67282BEF3E70}"/>
                  </a:ext>
                </a:extLst>
              </p:cNvPr>
              <p:cNvSpPr/>
              <p:nvPr/>
            </p:nvSpPr>
            <p:spPr>
              <a:xfrm rot="5400000">
                <a:off x="7393073" y="4239797"/>
                <a:ext cx="115835" cy="114961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1AE683D2-DC1D-4527-A082-E509627F9A41}"/>
                  </a:ext>
                </a:extLst>
              </p:cNvPr>
              <p:cNvCxnSpPr/>
              <p:nvPr/>
            </p:nvCxnSpPr>
            <p:spPr>
              <a:xfrm flipV="1">
                <a:off x="7298575" y="4291540"/>
                <a:ext cx="914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689CAA0A-0162-46EF-B64D-44DA49EC9CE0}"/>
                  </a:ext>
                </a:extLst>
              </p:cNvPr>
              <p:cNvCxnSpPr/>
              <p:nvPr/>
            </p:nvCxnSpPr>
            <p:spPr>
              <a:xfrm flipV="1">
                <a:off x="6154553" y="4292003"/>
                <a:ext cx="7057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1FB9EB80-21ED-4535-B52D-5D3E746CBFAC}"/>
                  </a:ext>
                </a:extLst>
              </p:cNvPr>
              <p:cNvSpPr/>
              <p:nvPr/>
            </p:nvSpPr>
            <p:spPr>
              <a:xfrm>
                <a:off x="5991622" y="4222808"/>
                <a:ext cx="160852" cy="14293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3707FA16-E6B0-495C-819C-EDB1D09F2F82}"/>
                  </a:ext>
                </a:extLst>
              </p:cNvPr>
              <p:cNvCxnSpPr/>
              <p:nvPr/>
            </p:nvCxnSpPr>
            <p:spPr>
              <a:xfrm flipV="1">
                <a:off x="6126456" y="3948710"/>
                <a:ext cx="914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6F2A67BB-4BB6-47C3-9587-FDC34E15358F}"/>
                  </a:ext>
                </a:extLst>
              </p:cNvPr>
              <p:cNvCxnSpPr/>
              <p:nvPr/>
            </p:nvCxnSpPr>
            <p:spPr>
              <a:xfrm flipV="1">
                <a:off x="7300725" y="3947075"/>
                <a:ext cx="914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81D21734-830E-4471-9801-8DDFFA5230FE}"/>
                  </a:ext>
                </a:extLst>
              </p:cNvPr>
              <p:cNvGrpSpPr/>
              <p:nvPr/>
            </p:nvGrpSpPr>
            <p:grpSpPr>
              <a:xfrm>
                <a:off x="7396922" y="3879643"/>
                <a:ext cx="66732" cy="127247"/>
                <a:chOff x="7396913" y="3879640"/>
                <a:chExt cx="66731" cy="127247"/>
              </a:xfrm>
            </p:grpSpPr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185D731E-222A-4DE5-88F7-198AA92DA9D5}"/>
                    </a:ext>
                  </a:extLst>
                </p:cNvPr>
                <p:cNvCxnSpPr/>
                <p:nvPr/>
              </p:nvCxnSpPr>
              <p:spPr>
                <a:xfrm>
                  <a:off x="7396913" y="3879640"/>
                  <a:ext cx="0" cy="1272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4DF2B48D-401F-49C2-AE55-EC8BD6B98077}"/>
                    </a:ext>
                  </a:extLst>
                </p:cNvPr>
                <p:cNvCxnSpPr/>
                <p:nvPr/>
              </p:nvCxnSpPr>
              <p:spPr>
                <a:xfrm>
                  <a:off x="7421210" y="3895423"/>
                  <a:ext cx="0" cy="914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3BDD6181-EAAA-4B86-BC5D-F84B7DC52FEE}"/>
                    </a:ext>
                  </a:extLst>
                </p:cNvPr>
                <p:cNvCxnSpPr/>
                <p:nvPr/>
              </p:nvCxnSpPr>
              <p:spPr>
                <a:xfrm>
                  <a:off x="7442985" y="3905471"/>
                  <a:ext cx="0" cy="7315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>
                  <a:extLst>
                    <a:ext uri="{FF2B5EF4-FFF2-40B4-BE49-F238E27FC236}">
                      <a16:creationId xmlns:a16="http://schemas.microsoft.com/office/drawing/2014/main" id="{E86BF907-F4B5-477E-BA2C-97FBCE516D6F}"/>
                    </a:ext>
                  </a:extLst>
                </p:cNvPr>
                <p:cNvCxnSpPr/>
                <p:nvPr/>
              </p:nvCxnSpPr>
              <p:spPr>
                <a:xfrm>
                  <a:off x="7463644" y="3921930"/>
                  <a:ext cx="0" cy="365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EA6614FE-BFE1-4B14-A4F0-599A18B06423}"/>
                  </a:ext>
                </a:extLst>
              </p:cNvPr>
              <p:cNvGrpSpPr/>
              <p:nvPr/>
            </p:nvGrpSpPr>
            <p:grpSpPr>
              <a:xfrm flipH="1">
                <a:off x="6054504" y="3888022"/>
                <a:ext cx="66732" cy="127247"/>
                <a:chOff x="7398037" y="3873779"/>
                <a:chExt cx="66731" cy="127247"/>
              </a:xfrm>
            </p:grpSpPr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id="{719E45C4-C78A-4B59-AD06-E8E82FDB39F2}"/>
                    </a:ext>
                  </a:extLst>
                </p:cNvPr>
                <p:cNvCxnSpPr/>
                <p:nvPr/>
              </p:nvCxnSpPr>
              <p:spPr>
                <a:xfrm>
                  <a:off x="7398037" y="3873779"/>
                  <a:ext cx="0" cy="1272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96443CAC-1AE9-417C-B439-C1802237794C}"/>
                    </a:ext>
                  </a:extLst>
                </p:cNvPr>
                <p:cNvCxnSpPr/>
                <p:nvPr/>
              </p:nvCxnSpPr>
              <p:spPr>
                <a:xfrm>
                  <a:off x="7422336" y="3889560"/>
                  <a:ext cx="0" cy="914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974B5CD1-CDC5-421F-B7B4-BD685359DBA6}"/>
                    </a:ext>
                  </a:extLst>
                </p:cNvPr>
                <p:cNvCxnSpPr/>
                <p:nvPr/>
              </p:nvCxnSpPr>
              <p:spPr>
                <a:xfrm>
                  <a:off x="7444109" y="3899608"/>
                  <a:ext cx="0" cy="7315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id="{3179FB6E-5152-4897-9094-1EF4FEFBBA72}"/>
                    </a:ext>
                  </a:extLst>
                </p:cNvPr>
                <p:cNvCxnSpPr/>
                <p:nvPr/>
              </p:nvCxnSpPr>
              <p:spPr>
                <a:xfrm>
                  <a:off x="7464768" y="3916067"/>
                  <a:ext cx="0" cy="365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5" name="TextBox 344">
                    <a:extLst>
                      <a:ext uri="{FF2B5EF4-FFF2-40B4-BE49-F238E27FC236}">
                        <a16:creationId xmlns:a16="http://schemas.microsoft.com/office/drawing/2014/main" id="{CEA98243-1AC0-4372-96E1-B4FD039202F8}"/>
                      </a:ext>
                    </a:extLst>
                  </p:cNvPr>
                  <p:cNvSpPr txBox="1"/>
                  <p:nvPr/>
                </p:nvSpPr>
                <p:spPr>
                  <a:xfrm>
                    <a:off x="6020057" y="4234304"/>
                    <a:ext cx="106269" cy="9998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defTabSz="6858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sz="135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𝐝𝐜</m:t>
                              </m:r>
                            </m:sub>
                          </m:sSub>
                        </m:oMath>
                      </m:oMathPara>
                    </a14:m>
                    <a:endParaRPr lang="en-US" sz="135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45" name="TextBox 344">
                    <a:extLst>
                      <a:ext uri="{FF2B5EF4-FFF2-40B4-BE49-F238E27FC236}">
                        <a16:creationId xmlns:a16="http://schemas.microsoft.com/office/drawing/2014/main" id="{CEA98243-1AC0-4372-96E1-B4FD039202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0057" y="4234304"/>
                    <a:ext cx="106269" cy="9998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1250" r="-25000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9050052-84E8-46BD-B955-AB069F2D7071}"/>
                </a:ext>
              </a:extLst>
            </p:cNvPr>
            <p:cNvGrpSpPr/>
            <p:nvPr/>
          </p:nvGrpSpPr>
          <p:grpSpPr>
            <a:xfrm rot="5400000">
              <a:off x="5887913" y="4391722"/>
              <a:ext cx="45495" cy="91440"/>
              <a:chOff x="7478444" y="3890111"/>
              <a:chExt cx="68812" cy="138371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0FB317B7-3204-446F-B957-DEAFCCFAD1F5}"/>
                  </a:ext>
                </a:extLst>
              </p:cNvPr>
              <p:cNvCxnSpPr/>
              <p:nvPr/>
            </p:nvCxnSpPr>
            <p:spPr>
              <a:xfrm>
                <a:off x="7478444" y="3890111"/>
                <a:ext cx="0" cy="1383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380BD6DF-7B57-46E9-894E-BB242DB93AEA}"/>
                  </a:ext>
                </a:extLst>
              </p:cNvPr>
              <p:cNvCxnSpPr/>
              <p:nvPr/>
            </p:nvCxnSpPr>
            <p:spPr>
              <a:xfrm>
                <a:off x="7503297" y="3912439"/>
                <a:ext cx="0" cy="994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B0F0FE37-0A1D-479B-BE4E-7DA519160CA1}"/>
                  </a:ext>
                </a:extLst>
              </p:cNvPr>
              <p:cNvCxnSpPr/>
              <p:nvPr/>
            </p:nvCxnSpPr>
            <p:spPr>
              <a:xfrm>
                <a:off x="7547256" y="3946425"/>
                <a:ext cx="0" cy="397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BEDDE8D0-FBF1-4F73-8553-B3B25985BBD9}"/>
                </a:ext>
              </a:extLst>
            </p:cNvPr>
            <p:cNvCxnSpPr/>
            <p:nvPr/>
          </p:nvCxnSpPr>
          <p:spPr>
            <a:xfrm rot="5400000">
              <a:off x="5906013" y="4422481"/>
              <a:ext cx="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89B671F5-02FE-4E02-A243-45040AB622B3}"/>
                </a:ext>
              </a:extLst>
            </p:cNvPr>
            <p:cNvCxnSpPr/>
            <p:nvPr/>
          </p:nvCxnSpPr>
          <p:spPr>
            <a:xfrm rot="5400000" flipV="1">
              <a:off x="5888145" y="4388918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89FD0091-BCDF-46C5-AA2D-4E28F5EE281D}"/>
              </a:ext>
            </a:extLst>
          </p:cNvPr>
          <p:cNvSpPr txBox="1"/>
          <p:nvPr/>
        </p:nvSpPr>
        <p:spPr>
          <a:xfrm>
            <a:off x="6928275" y="1411102"/>
            <a:ext cx="501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dirty="0">
                <a:solidFill>
                  <a:srgbClr val="C00000"/>
                </a:solidFill>
                <a:latin typeface="Calibri" panose="020F0502020204030204"/>
              </a:rPr>
              <a:t>2/5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F83C42-0D12-41AD-9413-345EE835EB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5675" r="51735" b="9450"/>
          <a:stretch/>
        </p:blipFill>
        <p:spPr>
          <a:xfrm>
            <a:off x="6136366" y="2692580"/>
            <a:ext cx="2888108" cy="28080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5CFAFAE-F98E-4273-83FF-A9760331DD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13131" r="51736" b="1141"/>
          <a:stretch/>
        </p:blipFill>
        <p:spPr>
          <a:xfrm>
            <a:off x="3039662" y="2693286"/>
            <a:ext cx="2979918" cy="280800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DD67821-CA55-44AA-96E4-E414B2A4BA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5248" r="51735" b="7579"/>
          <a:stretch/>
        </p:blipFill>
        <p:spPr>
          <a:xfrm>
            <a:off x="42415" y="2692580"/>
            <a:ext cx="2906611" cy="280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5792" y="3951136"/>
            <a:ext cx="694276" cy="261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FF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9358" y="3915858"/>
            <a:ext cx="6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F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 1</a:t>
            </a:r>
            <a:endParaRPr lang="en-US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0008" y="1730208"/>
            <a:ext cx="6209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=2/3</a:t>
            </a: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885479" y="1730208"/>
            <a:ext cx="6209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=1/3</a:t>
            </a: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909172" y="1730208"/>
            <a:ext cx="6959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=4/15</a:t>
            </a: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50891DE-73D8-4197-B324-90A0123BBA67}"/>
              </a:ext>
            </a:extLst>
          </p:cNvPr>
          <p:cNvSpPr txBox="1"/>
          <p:nvPr/>
        </p:nvSpPr>
        <p:spPr>
          <a:xfrm>
            <a:off x="244707" y="6222357"/>
            <a:ext cx="2256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Biswas,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Nat. Phys.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2022</a:t>
            </a:r>
            <a:endParaRPr lang="en-US" sz="16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2AFFA4-7FC7-71C6-5C9F-DA0C178D71B2}"/>
              </a:ext>
            </a:extLst>
          </p:cNvPr>
          <p:cNvSpPr/>
          <p:nvPr/>
        </p:nvSpPr>
        <p:spPr>
          <a:xfrm>
            <a:off x="4378594" y="3894118"/>
            <a:ext cx="721230" cy="192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375C9-E3CF-E14B-4C50-ECDE5AF2509F}"/>
              </a:ext>
            </a:extLst>
          </p:cNvPr>
          <p:cNvSpPr txBox="1"/>
          <p:nvPr/>
        </p:nvSpPr>
        <p:spPr>
          <a:xfrm>
            <a:off x="4245969" y="3915858"/>
            <a:ext cx="9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F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 0.66</a:t>
            </a:r>
            <a:endParaRPr lang="en-US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DC7E88-453D-66F9-ECCE-C95ABF1E72DC}"/>
              </a:ext>
            </a:extLst>
          </p:cNvPr>
          <p:cNvSpPr/>
          <p:nvPr/>
        </p:nvSpPr>
        <p:spPr>
          <a:xfrm>
            <a:off x="7358512" y="3804196"/>
            <a:ext cx="83391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19E392-89AA-170F-3E0A-EAD1044E825E}"/>
              </a:ext>
            </a:extLst>
          </p:cNvPr>
          <p:cNvSpPr txBox="1"/>
          <p:nvPr/>
        </p:nvSpPr>
        <p:spPr>
          <a:xfrm>
            <a:off x="7338190" y="3915858"/>
            <a:ext cx="9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F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 0.66</a:t>
            </a:r>
            <a:endParaRPr lang="en-US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4644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4132" y="292670"/>
            <a:ext cx="7949681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the Bulk says it all</a:t>
            </a:r>
          </a:p>
          <a:p>
            <a:pPr algn="ctr" defTabSz="685800"/>
            <a:endParaRPr lang="en-US" sz="405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 defTabSz="685800"/>
            <a:endParaRPr lang="en-US" sz="405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 defTabSz="685800"/>
            <a:r>
              <a:rPr lang="en-US" sz="40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is there a fundamental reason</a:t>
            </a:r>
          </a:p>
          <a:p>
            <a:pPr algn="ctr" defTabSz="685800"/>
            <a:endParaRPr lang="en-US" sz="405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 defTabSz="685800"/>
            <a:r>
              <a:rPr lang="en-US" sz="2800" dirty="0">
                <a:solidFill>
                  <a:prstClr val="black"/>
                </a:solidFill>
              </a:rPr>
              <a:t>shot noise  </a:t>
            </a:r>
            <a:r>
              <a:rPr lang="en-US" sz="40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 = Bulk Filling</a:t>
            </a:r>
          </a:p>
          <a:p>
            <a:pPr algn="ctr" defTabSz="685800"/>
            <a:endParaRPr lang="en-US" sz="405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 defTabSz="685800"/>
            <a:r>
              <a:rPr lang="en-US" sz="4050" dirty="0">
                <a:solidFill>
                  <a:schemeClr val="accent1"/>
                </a:solidFill>
              </a:rPr>
              <a:t>Fano </a:t>
            </a:r>
            <a:r>
              <a:rPr lang="en-US" sz="4050" dirty="0">
                <a:solidFill>
                  <a:schemeClr val="accent1"/>
                </a:solidFill>
                <a:sym typeface="Symbol" panose="05050102010706020507" pitchFamily="18" charset="2"/>
              </a:rPr>
              <a:t></a:t>
            </a:r>
            <a:r>
              <a:rPr lang="en-US" sz="4050" dirty="0">
                <a:solidFill>
                  <a:schemeClr val="accent1"/>
                </a:solidFill>
              </a:rPr>
              <a:t> fundamental charge </a:t>
            </a:r>
          </a:p>
          <a:p>
            <a:pPr algn="ctr" defTabSz="685800"/>
            <a:endParaRPr lang="en-US" sz="405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 defTabSz="685800"/>
            <a:r>
              <a:rPr lang="en-US" sz="40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1711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7620" y="1524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interference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22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9" y="206375"/>
            <a:ext cx="8245475" cy="698500"/>
          </a:xfrm>
        </p:spPr>
        <p:txBody>
          <a:bodyPr/>
          <a:lstStyle/>
          <a:p>
            <a:pPr rtl="0"/>
            <a:r>
              <a:rPr lang="en-US" altLang="en-US" sz="2800" dirty="0"/>
              <a:t>interference with edge modes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2100264"/>
            <a:ext cx="7948613" cy="40719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rgbClr val="FF0000"/>
              </a:buClr>
            </a:pPr>
            <a:endParaRPr lang="en-US" altLang="en-US" sz="2600" dirty="0"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en-US" sz="2400" dirty="0">
                <a:latin typeface="Tahoma" pitchFamily="34" charset="0"/>
              </a:rPr>
              <a:t>electrons directed along definite paths</a:t>
            </a:r>
            <a:r>
              <a:rPr lang="en-US" altLang="en-US" sz="1800" dirty="0">
                <a:latin typeface="Tahoma" pitchFamily="34" charset="0"/>
              </a:rPr>
              <a:t>		</a:t>
            </a:r>
          </a:p>
          <a:p>
            <a:pPr lvl="4">
              <a:lnSpc>
                <a:spcPct val="90000"/>
              </a:lnSpc>
              <a:buClr>
                <a:srgbClr val="FF0000"/>
              </a:buClr>
              <a:buFontTx/>
              <a:buNone/>
            </a:pPr>
            <a:r>
              <a:rPr lang="en-US" altLang="en-US" sz="1800" dirty="0">
                <a:solidFill>
                  <a:srgbClr val="336600"/>
                </a:solidFill>
                <a:latin typeface="Tahoma" pitchFamily="34" charset="0"/>
              </a:rPr>
              <a:t>flexible design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endParaRPr lang="en-US" altLang="en-US" sz="2400" dirty="0"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endParaRPr lang="en-US" altLang="en-US" sz="2400" dirty="0"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en-US" sz="2400" dirty="0">
                <a:latin typeface="Tahoma" pitchFamily="34" charset="0"/>
              </a:rPr>
              <a:t>edge modes enclose a definite area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Tx/>
              <a:buNone/>
            </a:pPr>
            <a:r>
              <a:rPr lang="en-US" altLang="en-US" sz="1800" dirty="0">
                <a:latin typeface="Tahoma" pitchFamily="34" charset="0"/>
              </a:rPr>
              <a:t>   			</a:t>
            </a:r>
            <a:r>
              <a:rPr lang="en-US" altLang="en-US" sz="1800" dirty="0">
                <a:solidFill>
                  <a:srgbClr val="336600"/>
                </a:solidFill>
                <a:latin typeface="Tahoma" pitchFamily="34" charset="0"/>
              </a:rPr>
              <a:t>minimizes phase averaging, high visibility fringes</a:t>
            </a:r>
            <a:r>
              <a:rPr lang="en-US" altLang="en-US" sz="1800" dirty="0">
                <a:latin typeface="Tahoma" pitchFamily="34" charset="0"/>
              </a:rPr>
              <a:t> </a:t>
            </a:r>
          </a:p>
          <a:p>
            <a:pPr lvl="4">
              <a:lnSpc>
                <a:spcPct val="90000"/>
              </a:lnSpc>
              <a:buClr>
                <a:srgbClr val="FF0000"/>
              </a:buClr>
              <a:buFontTx/>
              <a:buNone/>
            </a:pPr>
            <a:endParaRPr lang="en-US" altLang="en-US" sz="1800" dirty="0">
              <a:solidFill>
                <a:srgbClr val="336600"/>
              </a:solidFill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endParaRPr lang="en-US" altLang="en-US" sz="1800" dirty="0">
              <a:solidFill>
                <a:srgbClr val="336600"/>
              </a:solidFill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en-US" sz="2400" dirty="0">
                <a:latin typeface="Tahoma" pitchFamily="34" charset="0"/>
              </a:rPr>
              <a:t>no back-scattering</a:t>
            </a:r>
            <a:r>
              <a:rPr lang="en-US" altLang="en-US" sz="1800" dirty="0">
                <a:latin typeface="Tahoma" pitchFamily="34" charset="0"/>
              </a:rPr>
              <a:t>							</a:t>
            </a:r>
            <a:r>
              <a:rPr lang="en-US" altLang="en-US" sz="1800" dirty="0">
                <a:solidFill>
                  <a:srgbClr val="336600"/>
                </a:solidFill>
                <a:latin typeface="Tahoma" pitchFamily="34" charset="0"/>
              </a:rPr>
              <a:t>insensitive to impurities</a:t>
            </a:r>
            <a:r>
              <a:rPr lang="en-US" altLang="en-US" sz="2800" dirty="0">
                <a:solidFill>
                  <a:srgbClr val="336600"/>
                </a:solidFill>
                <a:latin typeface="Tahoma" pitchFamily="34" charset="0"/>
              </a:rPr>
              <a:t> </a:t>
            </a:r>
            <a:endParaRPr lang="en-US" altLang="en-US" sz="2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3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217488"/>
            <a:ext cx="7772400" cy="698500"/>
          </a:xfrm>
        </p:spPr>
        <p:txBody>
          <a:bodyPr/>
          <a:lstStyle/>
          <a:p>
            <a:r>
              <a:rPr lang="en-US" altLang="en-US" sz="2800"/>
              <a:t>how to fool edge channels to interfere ?</a:t>
            </a:r>
          </a:p>
        </p:txBody>
      </p:sp>
      <p:sp>
        <p:nvSpPr>
          <p:cNvPr id="447508" name="Freeform 20"/>
          <p:cNvSpPr>
            <a:spLocks/>
          </p:cNvSpPr>
          <p:nvPr/>
        </p:nvSpPr>
        <p:spPr bwMode="auto">
          <a:xfrm rot="10800000" flipV="1">
            <a:off x="4713289" y="2468563"/>
            <a:ext cx="1033462" cy="2393950"/>
          </a:xfrm>
          <a:custGeom>
            <a:avLst/>
            <a:gdLst>
              <a:gd name="T0" fmla="*/ 286 w 287"/>
              <a:gd name="T1" fmla="*/ 1969 h 1970"/>
              <a:gd name="T2" fmla="*/ 183 w 287"/>
              <a:gd name="T3" fmla="*/ 1741 h 1970"/>
              <a:gd name="T4" fmla="*/ 134 w 287"/>
              <a:gd name="T5" fmla="*/ 1629 h 1970"/>
              <a:gd name="T6" fmla="*/ 93 w 287"/>
              <a:gd name="T7" fmla="*/ 1512 h 1970"/>
              <a:gd name="T8" fmla="*/ 55 w 287"/>
              <a:gd name="T9" fmla="*/ 1396 h 1970"/>
              <a:gd name="T10" fmla="*/ 28 w 287"/>
              <a:gd name="T11" fmla="*/ 1279 h 1970"/>
              <a:gd name="T12" fmla="*/ 7 w 287"/>
              <a:gd name="T13" fmla="*/ 1162 h 1970"/>
              <a:gd name="T14" fmla="*/ 0 w 287"/>
              <a:gd name="T15" fmla="*/ 1040 h 1970"/>
              <a:gd name="T16" fmla="*/ 3 w 287"/>
              <a:gd name="T17" fmla="*/ 974 h 1970"/>
              <a:gd name="T18" fmla="*/ 10 w 287"/>
              <a:gd name="T19" fmla="*/ 908 h 1970"/>
              <a:gd name="T20" fmla="*/ 21 w 287"/>
              <a:gd name="T21" fmla="*/ 837 h 1970"/>
              <a:gd name="T22" fmla="*/ 34 w 287"/>
              <a:gd name="T23" fmla="*/ 761 h 1970"/>
              <a:gd name="T24" fmla="*/ 72 w 287"/>
              <a:gd name="T25" fmla="*/ 614 h 1970"/>
              <a:gd name="T26" fmla="*/ 117 w 287"/>
              <a:gd name="T27" fmla="*/ 462 h 1970"/>
              <a:gd name="T28" fmla="*/ 162 w 287"/>
              <a:gd name="T29" fmla="*/ 320 h 1970"/>
              <a:gd name="T30" fmla="*/ 186 w 287"/>
              <a:gd name="T31" fmla="*/ 249 h 1970"/>
              <a:gd name="T32" fmla="*/ 207 w 287"/>
              <a:gd name="T33" fmla="*/ 188 h 1970"/>
              <a:gd name="T34" fmla="*/ 224 w 287"/>
              <a:gd name="T35" fmla="*/ 132 h 1970"/>
              <a:gd name="T36" fmla="*/ 241 w 287"/>
              <a:gd name="T37" fmla="*/ 81 h 1970"/>
              <a:gd name="T38" fmla="*/ 255 w 287"/>
              <a:gd name="T39" fmla="*/ 36 h 1970"/>
              <a:gd name="T40" fmla="*/ 265 w 287"/>
              <a:gd name="T41" fmla="*/ 0 h 1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7" h="1970">
                <a:moveTo>
                  <a:pt x="286" y="1969"/>
                </a:moveTo>
                <a:lnTo>
                  <a:pt x="183" y="1741"/>
                </a:lnTo>
                <a:lnTo>
                  <a:pt x="134" y="1629"/>
                </a:lnTo>
                <a:lnTo>
                  <a:pt x="93" y="1512"/>
                </a:lnTo>
                <a:lnTo>
                  <a:pt x="55" y="1396"/>
                </a:lnTo>
                <a:lnTo>
                  <a:pt x="28" y="1279"/>
                </a:lnTo>
                <a:lnTo>
                  <a:pt x="7" y="1162"/>
                </a:lnTo>
                <a:lnTo>
                  <a:pt x="0" y="1040"/>
                </a:lnTo>
                <a:lnTo>
                  <a:pt x="3" y="974"/>
                </a:lnTo>
                <a:lnTo>
                  <a:pt x="10" y="908"/>
                </a:lnTo>
                <a:lnTo>
                  <a:pt x="21" y="837"/>
                </a:lnTo>
                <a:lnTo>
                  <a:pt x="34" y="761"/>
                </a:lnTo>
                <a:lnTo>
                  <a:pt x="72" y="614"/>
                </a:lnTo>
                <a:lnTo>
                  <a:pt x="117" y="462"/>
                </a:lnTo>
                <a:lnTo>
                  <a:pt x="162" y="320"/>
                </a:lnTo>
                <a:lnTo>
                  <a:pt x="186" y="249"/>
                </a:lnTo>
                <a:lnTo>
                  <a:pt x="207" y="188"/>
                </a:lnTo>
                <a:lnTo>
                  <a:pt x="224" y="132"/>
                </a:lnTo>
                <a:lnTo>
                  <a:pt x="241" y="81"/>
                </a:lnTo>
                <a:lnTo>
                  <a:pt x="255" y="36"/>
                </a:lnTo>
                <a:lnTo>
                  <a:pt x="265" y="0"/>
                </a:lnTo>
              </a:path>
            </a:pathLst>
          </a:custGeom>
          <a:noFill/>
          <a:ln w="19050" cap="rnd" cmpd="sng">
            <a:solidFill>
              <a:srgbClr val="FF0000"/>
            </a:solidFill>
            <a:prstDash val="solid"/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7509" name="Freeform 21"/>
          <p:cNvSpPr>
            <a:spLocks/>
          </p:cNvSpPr>
          <p:nvPr/>
        </p:nvSpPr>
        <p:spPr bwMode="auto">
          <a:xfrm>
            <a:off x="3248025" y="2468563"/>
            <a:ext cx="1033463" cy="2393950"/>
          </a:xfrm>
          <a:custGeom>
            <a:avLst/>
            <a:gdLst>
              <a:gd name="T0" fmla="*/ 286 w 287"/>
              <a:gd name="T1" fmla="*/ 1969 h 1970"/>
              <a:gd name="T2" fmla="*/ 183 w 287"/>
              <a:gd name="T3" fmla="*/ 1741 h 1970"/>
              <a:gd name="T4" fmla="*/ 134 w 287"/>
              <a:gd name="T5" fmla="*/ 1629 h 1970"/>
              <a:gd name="T6" fmla="*/ 93 w 287"/>
              <a:gd name="T7" fmla="*/ 1512 h 1970"/>
              <a:gd name="T8" fmla="*/ 55 w 287"/>
              <a:gd name="T9" fmla="*/ 1396 h 1970"/>
              <a:gd name="T10" fmla="*/ 28 w 287"/>
              <a:gd name="T11" fmla="*/ 1279 h 1970"/>
              <a:gd name="T12" fmla="*/ 7 w 287"/>
              <a:gd name="T13" fmla="*/ 1162 h 1970"/>
              <a:gd name="T14" fmla="*/ 0 w 287"/>
              <a:gd name="T15" fmla="*/ 1040 h 1970"/>
              <a:gd name="T16" fmla="*/ 3 w 287"/>
              <a:gd name="T17" fmla="*/ 974 h 1970"/>
              <a:gd name="T18" fmla="*/ 10 w 287"/>
              <a:gd name="T19" fmla="*/ 908 h 1970"/>
              <a:gd name="T20" fmla="*/ 21 w 287"/>
              <a:gd name="T21" fmla="*/ 837 h 1970"/>
              <a:gd name="T22" fmla="*/ 34 w 287"/>
              <a:gd name="T23" fmla="*/ 761 h 1970"/>
              <a:gd name="T24" fmla="*/ 72 w 287"/>
              <a:gd name="T25" fmla="*/ 614 h 1970"/>
              <a:gd name="T26" fmla="*/ 117 w 287"/>
              <a:gd name="T27" fmla="*/ 462 h 1970"/>
              <a:gd name="T28" fmla="*/ 162 w 287"/>
              <a:gd name="T29" fmla="*/ 320 h 1970"/>
              <a:gd name="T30" fmla="*/ 186 w 287"/>
              <a:gd name="T31" fmla="*/ 249 h 1970"/>
              <a:gd name="T32" fmla="*/ 207 w 287"/>
              <a:gd name="T33" fmla="*/ 188 h 1970"/>
              <a:gd name="T34" fmla="*/ 224 w 287"/>
              <a:gd name="T35" fmla="*/ 132 h 1970"/>
              <a:gd name="T36" fmla="*/ 241 w 287"/>
              <a:gd name="T37" fmla="*/ 81 h 1970"/>
              <a:gd name="T38" fmla="*/ 255 w 287"/>
              <a:gd name="T39" fmla="*/ 36 h 1970"/>
              <a:gd name="T40" fmla="*/ 265 w 287"/>
              <a:gd name="T41" fmla="*/ 0 h 1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7" h="1970">
                <a:moveTo>
                  <a:pt x="286" y="1969"/>
                </a:moveTo>
                <a:lnTo>
                  <a:pt x="183" y="1741"/>
                </a:lnTo>
                <a:lnTo>
                  <a:pt x="134" y="1629"/>
                </a:lnTo>
                <a:lnTo>
                  <a:pt x="93" y="1512"/>
                </a:lnTo>
                <a:lnTo>
                  <a:pt x="55" y="1396"/>
                </a:lnTo>
                <a:lnTo>
                  <a:pt x="28" y="1279"/>
                </a:lnTo>
                <a:lnTo>
                  <a:pt x="7" y="1162"/>
                </a:lnTo>
                <a:lnTo>
                  <a:pt x="0" y="1040"/>
                </a:lnTo>
                <a:lnTo>
                  <a:pt x="3" y="974"/>
                </a:lnTo>
                <a:lnTo>
                  <a:pt x="10" y="908"/>
                </a:lnTo>
                <a:lnTo>
                  <a:pt x="21" y="837"/>
                </a:lnTo>
                <a:lnTo>
                  <a:pt x="34" y="761"/>
                </a:lnTo>
                <a:lnTo>
                  <a:pt x="72" y="614"/>
                </a:lnTo>
                <a:lnTo>
                  <a:pt x="117" y="462"/>
                </a:lnTo>
                <a:lnTo>
                  <a:pt x="162" y="320"/>
                </a:lnTo>
                <a:lnTo>
                  <a:pt x="186" y="249"/>
                </a:lnTo>
                <a:lnTo>
                  <a:pt x="207" y="188"/>
                </a:lnTo>
                <a:lnTo>
                  <a:pt x="224" y="132"/>
                </a:lnTo>
                <a:lnTo>
                  <a:pt x="241" y="81"/>
                </a:lnTo>
                <a:lnTo>
                  <a:pt x="255" y="36"/>
                </a:lnTo>
                <a:lnTo>
                  <a:pt x="265" y="0"/>
                </a:lnTo>
              </a:path>
            </a:pathLst>
          </a:custGeom>
          <a:noFill/>
          <a:ln w="19050" cap="rnd" cmpd="sng">
            <a:solidFill>
              <a:srgbClr val="FF0000"/>
            </a:solidFill>
            <a:prstDash val="solid"/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7510" name="Oval 22"/>
          <p:cNvSpPr>
            <a:spLocks noChangeArrowheads="1"/>
          </p:cNvSpPr>
          <p:nvPr/>
        </p:nvSpPr>
        <p:spPr bwMode="auto">
          <a:xfrm>
            <a:off x="4397375" y="3521076"/>
            <a:ext cx="301625" cy="2571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7511" name="Text Box 23"/>
          <p:cNvSpPr txBox="1">
            <a:spLocks noChangeArrowheads="1"/>
          </p:cNvSpPr>
          <p:nvPr/>
        </p:nvSpPr>
        <p:spPr bwMode="auto">
          <a:xfrm>
            <a:off x="4694238" y="3500438"/>
            <a:ext cx="341332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FF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he-IL" sz="18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47512" name="Text Box 24"/>
          <p:cNvSpPr txBox="1">
            <a:spLocks noChangeArrowheads="1"/>
          </p:cNvSpPr>
          <p:nvPr/>
        </p:nvSpPr>
        <p:spPr bwMode="auto">
          <a:xfrm>
            <a:off x="4386263" y="3470276"/>
            <a:ext cx="341332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FF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he-IL" sz="1800" b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X</a:t>
            </a:r>
          </a:p>
        </p:txBody>
      </p:sp>
      <p:grpSp>
        <p:nvGrpSpPr>
          <p:cNvPr id="447513" name="Group 25"/>
          <p:cNvGrpSpPr>
            <a:grpSpLocks/>
          </p:cNvGrpSpPr>
          <p:nvPr/>
        </p:nvGrpSpPr>
        <p:grpSpPr bwMode="auto">
          <a:xfrm>
            <a:off x="4483101" y="3821113"/>
            <a:ext cx="1209675" cy="1370012"/>
            <a:chOff x="2824" y="2845"/>
            <a:chExt cx="762" cy="863"/>
          </a:xfrm>
        </p:grpSpPr>
        <p:sp>
          <p:nvSpPr>
            <p:cNvPr id="447514" name="Freeform 26"/>
            <p:cNvSpPr>
              <a:spLocks/>
            </p:cNvSpPr>
            <p:nvPr/>
          </p:nvSpPr>
          <p:spPr bwMode="auto">
            <a:xfrm>
              <a:off x="2824" y="3451"/>
              <a:ext cx="144" cy="257"/>
            </a:xfrm>
            <a:custGeom>
              <a:avLst/>
              <a:gdLst>
                <a:gd name="T0" fmla="*/ 7 w 181"/>
                <a:gd name="T1" fmla="*/ 379 h 379"/>
                <a:gd name="T2" fmla="*/ 29 w 181"/>
                <a:gd name="T3" fmla="*/ 160 h 379"/>
                <a:gd name="T4" fmla="*/ 181 w 181"/>
                <a:gd name="T5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379">
                  <a:moveTo>
                    <a:pt x="7" y="379"/>
                  </a:moveTo>
                  <a:cubicBezTo>
                    <a:pt x="3" y="301"/>
                    <a:pt x="0" y="223"/>
                    <a:pt x="29" y="160"/>
                  </a:cubicBezTo>
                  <a:cubicBezTo>
                    <a:pt x="58" y="97"/>
                    <a:pt x="119" y="48"/>
                    <a:pt x="181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447515" name="Group 27"/>
            <p:cNvGrpSpPr>
              <a:grpSpLocks/>
            </p:cNvGrpSpPr>
            <p:nvPr/>
          </p:nvGrpSpPr>
          <p:grpSpPr bwMode="auto">
            <a:xfrm>
              <a:off x="2987" y="2845"/>
              <a:ext cx="599" cy="563"/>
              <a:chOff x="2987" y="2845"/>
              <a:chExt cx="599" cy="563"/>
            </a:xfrm>
          </p:grpSpPr>
          <p:sp>
            <p:nvSpPr>
              <p:cNvPr id="447516" name="Freeform 28"/>
              <p:cNvSpPr>
                <a:spLocks/>
              </p:cNvSpPr>
              <p:nvPr/>
            </p:nvSpPr>
            <p:spPr bwMode="auto">
              <a:xfrm rot="-2452377">
                <a:off x="2987" y="3392"/>
                <a:ext cx="114" cy="16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17" name="Freeform 29"/>
              <p:cNvSpPr>
                <a:spLocks/>
              </p:cNvSpPr>
              <p:nvPr/>
            </p:nvSpPr>
            <p:spPr bwMode="auto">
              <a:xfrm rot="-2452377">
                <a:off x="3091" y="3314"/>
                <a:ext cx="114" cy="17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18" name="Freeform 30"/>
              <p:cNvSpPr>
                <a:spLocks/>
              </p:cNvSpPr>
              <p:nvPr/>
            </p:nvSpPr>
            <p:spPr bwMode="auto">
              <a:xfrm rot="-2452377">
                <a:off x="3201" y="3223"/>
                <a:ext cx="114" cy="16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19" name="Freeform 31"/>
              <p:cNvSpPr>
                <a:spLocks/>
              </p:cNvSpPr>
              <p:nvPr/>
            </p:nvSpPr>
            <p:spPr bwMode="auto">
              <a:xfrm rot="-2452377">
                <a:off x="3310" y="3127"/>
                <a:ext cx="114" cy="16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20" name="Freeform 32"/>
              <p:cNvSpPr>
                <a:spLocks/>
              </p:cNvSpPr>
              <p:nvPr/>
            </p:nvSpPr>
            <p:spPr bwMode="auto">
              <a:xfrm rot="-2600397">
                <a:off x="3420" y="3021"/>
                <a:ext cx="114" cy="16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21" name="Freeform 33"/>
              <p:cNvSpPr>
                <a:spLocks/>
              </p:cNvSpPr>
              <p:nvPr/>
            </p:nvSpPr>
            <p:spPr bwMode="auto">
              <a:xfrm>
                <a:off x="3534" y="2845"/>
                <a:ext cx="52" cy="118"/>
              </a:xfrm>
              <a:custGeom>
                <a:avLst/>
                <a:gdLst>
                  <a:gd name="T0" fmla="*/ 0 w 66"/>
                  <a:gd name="T1" fmla="*/ 174 h 174"/>
                  <a:gd name="T2" fmla="*/ 22 w 66"/>
                  <a:gd name="T3" fmla="*/ 80 h 174"/>
                  <a:gd name="T4" fmla="*/ 66 w 66"/>
                  <a:gd name="T5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" h="174">
                    <a:moveTo>
                      <a:pt x="0" y="174"/>
                    </a:moveTo>
                    <a:cubicBezTo>
                      <a:pt x="5" y="141"/>
                      <a:pt x="11" y="109"/>
                      <a:pt x="22" y="80"/>
                    </a:cubicBezTo>
                    <a:cubicBezTo>
                      <a:pt x="33" y="51"/>
                      <a:pt x="59" y="13"/>
                      <a:pt x="66" y="0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447526" name="Text Box 38"/>
          <p:cNvSpPr txBox="1">
            <a:spLocks noChangeArrowheads="1"/>
          </p:cNvSpPr>
          <p:nvPr/>
        </p:nvSpPr>
        <p:spPr bwMode="auto">
          <a:xfrm>
            <a:off x="5554663" y="4292600"/>
            <a:ext cx="1684849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600" b="0">
                <a:solidFill>
                  <a:srgbClr val="000000"/>
                </a:solidFill>
                <a:cs typeface="Times New Roman" pitchFamily="18" charset="0"/>
              </a:rPr>
              <a:t>will not interfere</a:t>
            </a:r>
          </a:p>
        </p:txBody>
      </p:sp>
    </p:spTree>
    <p:extLst>
      <p:ext uri="{BB962C8B-B14F-4D97-AF65-F5344CB8AC3E}">
        <p14:creationId xmlns:p14="http://schemas.microsoft.com/office/powerpoint/2010/main" val="1252620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pic>
        <p:nvPicPr>
          <p:cNvPr id="72707" name="Picture 3" descr="Store-Fix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4"/>
            <a:ext cx="9144000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521451" y="1825626"/>
            <a:ext cx="380780" cy="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en-US">
                <a:latin typeface="Arial Rounded MT Bold" pitchFamily="34" charset="0"/>
                <a:cs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550459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202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6600" b="0">
                <a:solidFill>
                  <a:srgbClr val="FFFFFF"/>
                </a:solidFill>
                <a:cs typeface="Times New Roman" pitchFamily="18" charset="0"/>
              </a:rPr>
              <a:t>Mach - Zehnder</a:t>
            </a:r>
          </a:p>
        </p:txBody>
      </p:sp>
    </p:spTree>
    <p:extLst>
      <p:ext uri="{BB962C8B-B14F-4D97-AF65-F5344CB8AC3E}">
        <p14:creationId xmlns:p14="http://schemas.microsoft.com/office/powerpoint/2010/main" val="2507349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98429-D28F-4CC3-894F-1BF3C140D2CA}"/>
              </a:ext>
            </a:extLst>
          </p:cNvPr>
          <p:cNvSpPr txBox="1"/>
          <p:nvPr/>
        </p:nvSpPr>
        <p:spPr>
          <a:xfrm>
            <a:off x="253824" y="204276"/>
            <a:ext cx="863104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Complex Nature of Quasiparticles Charge: Beyond Their Elementary Values </a:t>
            </a:r>
          </a:p>
          <a:p>
            <a:pPr algn="ctr"/>
            <a:endParaRPr lang="en-US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New Paradigm: Bunching and Dissociation</a:t>
            </a:r>
          </a:p>
          <a:p>
            <a:pPr algn="ctr"/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AD053-EBB9-9586-94E9-E1C6138C06CA}"/>
              </a:ext>
            </a:extLst>
          </p:cNvPr>
          <p:cNvSpPr txBox="1"/>
          <p:nvPr/>
        </p:nvSpPr>
        <p:spPr>
          <a:xfrm>
            <a:off x="2153744" y="1791633"/>
            <a:ext cx="6500916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common QHE interferometers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NOVEL optical-like Mach-Zehnder Interferometer (OMZI)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interference of </a:t>
            </a:r>
            <a:r>
              <a:rPr lang="en-US" i="1" dirty="0"/>
              <a:t>particle-like states  	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=(</a:t>
            </a:r>
            <a:r>
              <a:rPr lang="en-US" i="1" dirty="0">
                <a:solidFill>
                  <a:srgbClr val="FF0000"/>
                </a:solidFill>
                <a:sym typeface="Symbol" panose="05050102010706020507" pitchFamily="18" charset="2"/>
              </a:rPr>
              <a:t>e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/</a:t>
            </a:r>
            <a:r>
              <a:rPr lang="en-US" i="1" dirty="0">
                <a:solidFill>
                  <a:srgbClr val="FF0000"/>
                </a:solidFill>
                <a:sym typeface="Symbol" panose="05050102010706020507" pitchFamily="18" charset="2"/>
              </a:rPr>
              <a:t>e*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)</a:t>
            </a:r>
            <a:r>
              <a:rPr lang="en-US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</a:p>
          <a:p>
            <a:r>
              <a:rPr lang="en-US" dirty="0">
                <a:sym typeface="Symbol" panose="05050102010706020507" pitchFamily="18" charset="2"/>
              </a:rPr>
              <a:t>	NO bunching</a:t>
            </a:r>
            <a:endParaRPr lang="en-US" baseline="-250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aseline="-25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interference of </a:t>
            </a:r>
            <a:r>
              <a:rPr lang="en-US" i="1" dirty="0"/>
              <a:t>particle-hole conjugated states </a:t>
            </a:r>
          </a:p>
          <a:p>
            <a:r>
              <a:rPr lang="en-US" dirty="0">
                <a:sym typeface="Symbol" panose="05050102010706020507" pitchFamily="18" charset="2"/>
              </a:rPr>
              <a:t>	coherent bunching		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=</a:t>
            </a:r>
            <a:r>
              <a:rPr lang="en-US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-1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 </a:t>
            </a:r>
            <a:r>
              <a:rPr lang="en-US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endParaRPr lang="en-US" i="1" dirty="0"/>
          </a:p>
          <a:p>
            <a:r>
              <a:rPr lang="en-US" dirty="0"/>
              <a:t>				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controlled dissociation 		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=(</a:t>
            </a:r>
            <a:r>
              <a:rPr lang="en-US" i="1" dirty="0">
                <a:solidFill>
                  <a:srgbClr val="FF0000"/>
                </a:solidFill>
                <a:sym typeface="Symbol" panose="05050102010706020507" pitchFamily="18" charset="2"/>
              </a:rPr>
              <a:t>e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/</a:t>
            </a:r>
            <a:r>
              <a:rPr lang="en-US" i="1" dirty="0">
                <a:solidFill>
                  <a:srgbClr val="FF0000"/>
                </a:solidFill>
                <a:sym typeface="Symbol" panose="05050102010706020507" pitchFamily="18" charset="2"/>
              </a:rPr>
              <a:t>e*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)</a:t>
            </a:r>
            <a:r>
              <a:rPr lang="en-US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ym typeface="Symbol" panose="05050102010706020507" pitchFamily="18" charset="2"/>
              </a:rPr>
              <a:t>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8886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6580604" y="2358213"/>
            <a:ext cx="2317507" cy="17187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23871" y="176213"/>
            <a:ext cx="8899525" cy="6523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84428" y="274002"/>
            <a:ext cx="8077200" cy="89185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0083" name="Text Box 51"/>
          <p:cNvSpPr txBox="1">
            <a:spLocks noChangeArrowheads="1"/>
          </p:cNvSpPr>
          <p:nvPr/>
        </p:nvSpPr>
        <p:spPr bwMode="auto">
          <a:xfrm>
            <a:off x="593422" y="460850"/>
            <a:ext cx="46490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exchange statistics in 3d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71892" y="1946380"/>
            <a:ext cx="4320480" cy="2341760"/>
          </a:xfrm>
          <a:prstGeom prst="roundRect">
            <a:avLst>
              <a:gd name="adj" fmla="val 8913"/>
            </a:avLst>
          </a:prstGeom>
          <a:solidFill>
            <a:srgbClr val="C0C0C0"/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4636388" y="1946380"/>
            <a:ext cx="4320480" cy="2341760"/>
          </a:xfrm>
          <a:prstGeom prst="roundRect">
            <a:avLst>
              <a:gd name="adj" fmla="val 8913"/>
            </a:avLst>
          </a:prstGeom>
          <a:solidFill>
            <a:srgbClr val="C0C0C0"/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5932532" y="1273198"/>
            <a:ext cx="1673436" cy="682576"/>
            <a:chOff x="306276" y="4042568"/>
            <a:chExt cx="4689146" cy="1186632"/>
          </a:xfrm>
        </p:grpSpPr>
        <p:sp>
          <p:nvSpPr>
            <p:cNvPr id="127" name="Rounded Rectangle 126"/>
            <p:cNvSpPr/>
            <p:nvPr/>
          </p:nvSpPr>
          <p:spPr>
            <a:xfrm>
              <a:off x="306276" y="4042568"/>
              <a:ext cx="4677225" cy="1181750"/>
            </a:xfrm>
            <a:prstGeom prst="roundRect">
              <a:avLst>
                <a:gd name="adj" fmla="val 8913"/>
              </a:avLst>
            </a:prstGeom>
            <a:solidFill>
              <a:schemeClr val="bg1"/>
            </a:solidFill>
            <a:ln w="44450" cap="sq"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318197" y="4047450"/>
              <a:ext cx="4677225" cy="1181750"/>
            </a:xfrm>
            <a:prstGeom prst="roundRect">
              <a:avLst>
                <a:gd name="adj" fmla="val 8913"/>
              </a:avLst>
            </a:prstGeom>
            <a:noFill/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</p:grpSp>
      <p:sp>
        <p:nvSpPr>
          <p:cNvPr id="129" name="Rectangle 2"/>
          <p:cNvSpPr txBox="1">
            <a:spLocks noChangeArrowheads="1"/>
          </p:cNvSpPr>
          <p:nvPr/>
        </p:nvSpPr>
        <p:spPr bwMode="auto">
          <a:xfrm>
            <a:off x="6168434" y="1316328"/>
            <a:ext cx="1728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cs typeface="Tahoma" charset="0"/>
              </a:rPr>
              <a:t>fermions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1376150" y="1275056"/>
            <a:ext cx="1673436" cy="682576"/>
            <a:chOff x="306276" y="4042568"/>
            <a:chExt cx="4689146" cy="1186632"/>
          </a:xfrm>
        </p:grpSpPr>
        <p:sp>
          <p:nvSpPr>
            <p:cNvPr id="131" name="Rounded Rectangle 130"/>
            <p:cNvSpPr/>
            <p:nvPr/>
          </p:nvSpPr>
          <p:spPr>
            <a:xfrm>
              <a:off x="306276" y="4042568"/>
              <a:ext cx="4677225" cy="1181750"/>
            </a:xfrm>
            <a:prstGeom prst="roundRect">
              <a:avLst>
                <a:gd name="adj" fmla="val 8913"/>
              </a:avLst>
            </a:prstGeom>
            <a:solidFill>
              <a:schemeClr val="bg1"/>
            </a:solidFill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318197" y="4047450"/>
              <a:ext cx="4677225" cy="1181750"/>
            </a:xfrm>
            <a:prstGeom prst="roundRect">
              <a:avLst>
                <a:gd name="adj" fmla="val 8913"/>
              </a:avLst>
            </a:prstGeom>
            <a:noFill/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</p:grpSp>
      <p:sp>
        <p:nvSpPr>
          <p:cNvPr id="133" name="Rectangle 2"/>
          <p:cNvSpPr txBox="1">
            <a:spLocks noChangeArrowheads="1"/>
          </p:cNvSpPr>
          <p:nvPr/>
        </p:nvSpPr>
        <p:spPr bwMode="auto">
          <a:xfrm>
            <a:off x="1684060" y="1318186"/>
            <a:ext cx="172819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cs typeface="Tahoma" charset="0"/>
              </a:rPr>
              <a:t>bosons</a:t>
            </a:r>
          </a:p>
        </p:txBody>
      </p:sp>
      <p:graphicFrame>
        <p:nvGraphicFramePr>
          <p:cNvPr id="139" name="Object 13"/>
          <p:cNvGraphicFramePr>
            <a:graphicFrameLocks noChangeAspect="1"/>
          </p:cNvGraphicFramePr>
          <p:nvPr/>
        </p:nvGraphicFramePr>
        <p:xfrm>
          <a:off x="315908" y="2957492"/>
          <a:ext cx="3730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164880" progId="Equation.DSMT4">
                  <p:embed/>
                </p:oleObj>
              </mc:Choice>
              <mc:Fallback>
                <p:oleObj name="Equation" r:id="rId2" imgW="152280" imgH="164880" progId="Equation.DSMT4">
                  <p:embed/>
                  <p:pic>
                    <p:nvPicPr>
                      <p:cNvPr id="13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08" y="2957492"/>
                        <a:ext cx="373063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4"/>
          <p:cNvGraphicFramePr>
            <a:graphicFrameLocks noChangeAspect="1"/>
          </p:cNvGraphicFramePr>
          <p:nvPr/>
        </p:nvGraphicFramePr>
        <p:xfrm>
          <a:off x="645450" y="2957492"/>
          <a:ext cx="105886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1640" imgH="177480" progId="Equation.DSMT4">
                  <p:embed/>
                </p:oleObj>
              </mc:Choice>
              <mc:Fallback>
                <p:oleObj name="Equation" r:id="rId4" imgW="431640" imgH="177480" progId="Equation.DSMT4">
                  <p:embed/>
                  <p:pic>
                    <p:nvPicPr>
                      <p:cNvPr id="14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50" y="2957492"/>
                        <a:ext cx="1058862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15"/>
          <p:cNvGraphicFramePr>
            <a:graphicFrameLocks noChangeAspect="1"/>
          </p:cNvGraphicFramePr>
          <p:nvPr/>
        </p:nvGraphicFramePr>
        <p:xfrm>
          <a:off x="4761081" y="2957492"/>
          <a:ext cx="3730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164880" progId="Equation.DSMT4">
                  <p:embed/>
                </p:oleObj>
              </mc:Choice>
              <mc:Fallback>
                <p:oleObj name="Equation" r:id="rId6" imgW="152280" imgH="164880" progId="Equation.DSMT4">
                  <p:embed/>
                  <p:pic>
                    <p:nvPicPr>
                      <p:cNvPr id="14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1081" y="2957492"/>
                        <a:ext cx="373063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" name="Object 16"/>
          <p:cNvGraphicFramePr>
            <a:graphicFrameLocks noChangeAspect="1"/>
          </p:cNvGraphicFramePr>
          <p:nvPr/>
        </p:nvGraphicFramePr>
        <p:xfrm>
          <a:off x="5089843" y="2973913"/>
          <a:ext cx="10588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640" imgH="164880" progId="Equation.DSMT4">
                  <p:embed/>
                </p:oleObj>
              </mc:Choice>
              <mc:Fallback>
                <p:oleObj name="Equation" r:id="rId7" imgW="431640" imgH="164880" progId="Equation.DSMT4">
                  <p:embed/>
                  <p:pic>
                    <p:nvPicPr>
                      <p:cNvPr id="14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843" y="2973913"/>
                        <a:ext cx="1058862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6176118" y="2067143"/>
            <a:ext cx="2652837" cy="2143707"/>
          </a:xfrm>
          <a:prstGeom prst="roundRect">
            <a:avLst>
              <a:gd name="adj" fmla="val 17954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6689052" y="2876360"/>
            <a:ext cx="2006970" cy="540000"/>
            <a:chOff x="6804248" y="5121248"/>
            <a:chExt cx="2006970" cy="540000"/>
          </a:xfrm>
        </p:grpSpPr>
        <p:pic>
          <p:nvPicPr>
            <p:cNvPr id="144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6804248" y="5121248"/>
              <a:ext cx="571437" cy="540000"/>
            </a:xfrm>
            <a:prstGeom prst="rect">
              <a:avLst/>
            </a:prstGeom>
            <a:noFill/>
          </p:spPr>
        </p:pic>
        <p:pic>
          <p:nvPicPr>
            <p:cNvPr id="145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8239781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146" name="Circular Arrow 145"/>
          <p:cNvSpPr/>
          <p:nvPr/>
        </p:nvSpPr>
        <p:spPr>
          <a:xfrm>
            <a:off x="7030176" y="2350529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770191" y="2067142"/>
            <a:ext cx="2652837" cy="2143707"/>
          </a:xfrm>
          <a:prstGeom prst="roundRect">
            <a:avLst>
              <a:gd name="adj" fmla="val 17954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7" name="Circular Arrow 146"/>
          <p:cNvSpPr/>
          <p:nvPr/>
        </p:nvSpPr>
        <p:spPr>
          <a:xfrm flipH="1" flipV="1">
            <a:off x="7044465" y="3056320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2159819" y="2890460"/>
            <a:ext cx="2006970" cy="540000"/>
            <a:chOff x="2349006" y="5121248"/>
            <a:chExt cx="2006970" cy="540000"/>
          </a:xfrm>
        </p:grpSpPr>
        <p:pic>
          <p:nvPicPr>
            <p:cNvPr id="135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2349006" y="5121248"/>
              <a:ext cx="571437" cy="540000"/>
            </a:xfrm>
            <a:prstGeom prst="rect">
              <a:avLst/>
            </a:prstGeom>
            <a:solidFill>
              <a:srgbClr val="C0C0C0"/>
            </a:solidFill>
          </p:spPr>
        </p:pic>
        <p:pic>
          <p:nvPicPr>
            <p:cNvPr id="136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3784539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137" name="Circular Arrow 136"/>
          <p:cNvSpPr/>
          <p:nvPr/>
        </p:nvSpPr>
        <p:spPr>
          <a:xfrm>
            <a:off x="2500943" y="2364629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138" name="Circular Arrow 137"/>
          <p:cNvSpPr/>
          <p:nvPr/>
        </p:nvSpPr>
        <p:spPr>
          <a:xfrm flipH="1" flipV="1">
            <a:off x="2515232" y="3070420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2617240" y="4581128"/>
            <a:ext cx="4320480" cy="2197744"/>
          </a:xfrm>
          <a:prstGeom prst="roundRect">
            <a:avLst>
              <a:gd name="adj" fmla="val 8913"/>
            </a:avLst>
          </a:prstGeom>
          <a:solidFill>
            <a:schemeClr val="bg1"/>
          </a:solidFill>
          <a:ln w="44450" cap="sq">
            <a:noFill/>
          </a:ln>
          <a:effectLst>
            <a:outerShdw blurRad="330200" dist="23000" dir="5400000" sx="104000" sy="104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94836" y="4459977"/>
            <a:ext cx="1728192" cy="749357"/>
            <a:chOff x="668100" y="4739380"/>
            <a:chExt cx="1728192" cy="749357"/>
          </a:xfrm>
        </p:grpSpPr>
        <p:grpSp>
          <p:nvGrpSpPr>
            <p:cNvPr id="156" name="Group 155"/>
            <p:cNvGrpSpPr/>
            <p:nvPr/>
          </p:nvGrpSpPr>
          <p:grpSpPr>
            <a:xfrm>
              <a:off x="692701" y="4739380"/>
              <a:ext cx="1673436" cy="682576"/>
              <a:chOff x="306276" y="4042568"/>
              <a:chExt cx="4689146" cy="1186632"/>
            </a:xfrm>
            <a:solidFill>
              <a:schemeClr val="bg1"/>
            </a:solidFill>
          </p:grpSpPr>
          <p:sp>
            <p:nvSpPr>
              <p:cNvPr id="157" name="Rounded Rectangle 156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Rounded Rectangle 157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6" name="Rectangle 2"/>
            <p:cNvSpPr txBox="1">
              <a:spLocks noChangeArrowheads="1"/>
            </p:cNvSpPr>
            <p:nvPr/>
          </p:nvSpPr>
          <p:spPr bwMode="auto">
            <a:xfrm>
              <a:off x="668100" y="4768657"/>
              <a:ext cx="17281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dirty="0">
                  <a:solidFill>
                    <a:srgbClr val="000000"/>
                  </a:solidFill>
                  <a:latin typeface="Tahoma" charset="0"/>
                  <a:cs typeface="Tahoma" charset="0"/>
                </a:rPr>
                <a:t>      both</a:t>
              </a:r>
            </a:p>
          </p:txBody>
        </p:sp>
      </p:grpSp>
      <p:grpSp>
        <p:nvGrpSpPr>
          <p:cNvPr id="58" name="Group 49"/>
          <p:cNvGrpSpPr/>
          <p:nvPr/>
        </p:nvGrpSpPr>
        <p:grpSpPr>
          <a:xfrm>
            <a:off x="4786734" y="5360487"/>
            <a:ext cx="2006970" cy="540000"/>
            <a:chOff x="2349006" y="5121248"/>
            <a:chExt cx="2006970" cy="540000"/>
          </a:xfrm>
        </p:grpSpPr>
        <p:pic>
          <p:nvPicPr>
            <p:cNvPr id="59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>
              <a:lum bright="100000" contrast="100000"/>
            </a:blip>
            <a:srcRect b="15057"/>
            <a:stretch>
              <a:fillRect/>
            </a:stretch>
          </p:blipFill>
          <p:spPr bwMode="auto">
            <a:xfrm>
              <a:off x="2349006" y="5121248"/>
              <a:ext cx="571437" cy="540000"/>
            </a:xfrm>
            <a:prstGeom prst="rect">
              <a:avLst/>
            </a:prstGeom>
            <a:noFill/>
          </p:spPr>
        </p:pic>
        <p:pic>
          <p:nvPicPr>
            <p:cNvPr id="60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3784539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61" name="Circular Arrow 60"/>
          <p:cNvSpPr/>
          <p:nvPr/>
        </p:nvSpPr>
        <p:spPr>
          <a:xfrm>
            <a:off x="5127858" y="4834656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62" name="Circular Arrow 61"/>
          <p:cNvSpPr/>
          <p:nvPr/>
        </p:nvSpPr>
        <p:spPr>
          <a:xfrm flipH="1" flipV="1">
            <a:off x="5142147" y="5540447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graphicFrame>
        <p:nvGraphicFramePr>
          <p:cNvPr id="63" name="Object 13"/>
          <p:cNvGraphicFramePr>
            <a:graphicFrameLocks noChangeAspect="1"/>
          </p:cNvGraphicFramePr>
          <p:nvPr/>
        </p:nvGraphicFramePr>
        <p:xfrm>
          <a:off x="2761256" y="5433935"/>
          <a:ext cx="3730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280" imgH="164880" progId="Equation.DSMT4">
                  <p:embed/>
                </p:oleObj>
              </mc:Choice>
              <mc:Fallback>
                <p:oleObj name="Equation" r:id="rId10" imgW="152280" imgH="164880" progId="Equation.DSMT4">
                  <p:embed/>
                  <p:pic>
                    <p:nvPicPr>
                      <p:cNvPr id="6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1256" y="5433935"/>
                        <a:ext cx="373063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14"/>
          <p:cNvGraphicFramePr>
            <a:graphicFrameLocks noChangeAspect="1"/>
          </p:cNvGraphicFramePr>
          <p:nvPr/>
        </p:nvGraphicFramePr>
        <p:xfrm>
          <a:off x="3073597" y="5458514"/>
          <a:ext cx="8397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2720" imgH="164880" progId="Equation.DSMT4">
                  <p:embed/>
                </p:oleObj>
              </mc:Choice>
              <mc:Fallback>
                <p:oleObj name="Equation" r:id="rId11" imgW="342720" imgH="164880" progId="Equation.DSMT4">
                  <p:embed/>
                  <p:pic>
                    <p:nvPicPr>
                      <p:cNvPr id="6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597" y="5458514"/>
                        <a:ext cx="839787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9" cstate="print"/>
          <a:srcRect b="15057"/>
          <a:stretch>
            <a:fillRect/>
          </a:stretch>
        </p:blipFill>
        <p:spPr bwMode="auto">
          <a:xfrm>
            <a:off x="5523438" y="5373216"/>
            <a:ext cx="571437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3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9" grpId="0"/>
      <p:bldP spid="133" grpId="0"/>
      <p:bldP spid="146" grpId="0" animBg="1"/>
      <p:bldP spid="147" grpId="0" animBg="1"/>
      <p:bldP spid="137" grpId="0" animBg="1"/>
      <p:bldP spid="138" grpId="0" animBg="1"/>
      <p:bldP spid="61" grpId="0" animBg="1"/>
      <p:bldP spid="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>
            <a:extLst>
              <a:ext uri="{FF2B5EF4-FFF2-40B4-BE49-F238E27FC236}">
                <a16:creationId xmlns:a16="http://schemas.microsoft.com/office/drawing/2014/main" id="{C9AFAA81-DE04-FB2F-177F-539A8CEC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" y="717148"/>
            <a:ext cx="7791247" cy="5653171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1F749D03-1C46-2EBA-A600-F28770020863}"/>
              </a:ext>
            </a:extLst>
          </p:cNvPr>
          <p:cNvSpPr/>
          <p:nvPr/>
        </p:nvSpPr>
        <p:spPr>
          <a:xfrm>
            <a:off x="6008768" y="835006"/>
            <a:ext cx="2982832" cy="2378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0521ABF2-3125-6F57-9A72-AAD0B9C10668}"/>
              </a:ext>
            </a:extLst>
          </p:cNvPr>
          <p:cNvSpPr/>
          <p:nvPr/>
        </p:nvSpPr>
        <p:spPr>
          <a:xfrm>
            <a:off x="3683309" y="740008"/>
            <a:ext cx="205429" cy="24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33584EC-36CE-0BC2-7BD5-4C9FCADC62A8}"/>
              </a:ext>
            </a:extLst>
          </p:cNvPr>
          <p:cNvSpPr/>
          <p:nvPr/>
        </p:nvSpPr>
        <p:spPr>
          <a:xfrm>
            <a:off x="830580" y="835006"/>
            <a:ext cx="305407" cy="15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5719888-0FA1-1FD5-00E9-1D4A56576A7A}"/>
              </a:ext>
            </a:extLst>
          </p:cNvPr>
          <p:cNvSpPr/>
          <p:nvPr/>
        </p:nvSpPr>
        <p:spPr>
          <a:xfrm>
            <a:off x="1070250" y="3213929"/>
            <a:ext cx="305407" cy="32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EB96BC9-46E9-83CE-7C77-E568A0C4AED6}"/>
              </a:ext>
            </a:extLst>
          </p:cNvPr>
          <p:cNvSpPr txBox="1"/>
          <p:nvPr/>
        </p:nvSpPr>
        <p:spPr>
          <a:xfrm>
            <a:off x="1276873" y="594360"/>
            <a:ext cx="447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MZI		          FPI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B3C6AEE-E95A-BAC4-8D5B-981E8C20F655}"/>
              </a:ext>
            </a:extLst>
          </p:cNvPr>
          <p:cNvSpPr txBox="1"/>
          <p:nvPr/>
        </p:nvSpPr>
        <p:spPr>
          <a:xfrm>
            <a:off x="5757308" y="962394"/>
            <a:ext cx="2277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FPI</a:t>
            </a:r>
          </a:p>
          <a:p>
            <a:pPr algn="ctr"/>
            <a:r>
              <a:rPr lang="en-US" sz="1400" dirty="0"/>
              <a:t>large QD</a:t>
            </a:r>
          </a:p>
          <a:p>
            <a:pPr algn="ctr"/>
            <a:r>
              <a:rPr lang="en-US" sz="1400" dirty="0"/>
              <a:t>Coulomb domination</a:t>
            </a:r>
          </a:p>
          <a:p>
            <a:pPr algn="ctr"/>
            <a:r>
              <a:rPr lang="en-US" sz="1400" dirty="0"/>
              <a:t>multiple trajectories</a:t>
            </a:r>
          </a:p>
          <a:p>
            <a:pPr algn="ctr"/>
            <a:r>
              <a:rPr lang="en-US" sz="1400" b="1" dirty="0">
                <a:sym typeface="Symbol" panose="05050102010706020507" pitchFamily="18" charset="2"/>
              </a:rPr>
              <a:t> = (e/e</a:t>
            </a:r>
            <a:r>
              <a:rPr lang="en-US" sz="1400" b="1" baseline="30000" dirty="0">
                <a:sym typeface="Symbol" panose="05050102010706020507" pitchFamily="18" charset="2"/>
              </a:rPr>
              <a:t>*</a:t>
            </a:r>
            <a:r>
              <a:rPr lang="en-US" sz="1400" b="1" dirty="0">
                <a:sym typeface="Symbol" panose="05050102010706020507" pitchFamily="18" charset="2"/>
              </a:rPr>
              <a:t>) </a:t>
            </a:r>
            <a:r>
              <a:rPr lang="en-US" sz="1400" b="1" baseline="-25000" dirty="0">
                <a:sym typeface="Symbol" panose="05050102010706020507" pitchFamily="18" charset="2"/>
              </a:rPr>
              <a:t>0</a:t>
            </a:r>
            <a:endParaRPr lang="en-US" sz="1400" b="1" baseline="-250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483E6AD1-DE34-5011-038D-31F5C4E69934}"/>
              </a:ext>
            </a:extLst>
          </p:cNvPr>
          <p:cNvSpPr txBox="1"/>
          <p:nvPr/>
        </p:nvSpPr>
        <p:spPr>
          <a:xfrm>
            <a:off x="384413" y="2685347"/>
            <a:ext cx="27508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MZI</a:t>
            </a:r>
          </a:p>
          <a:p>
            <a:pPr algn="ctr"/>
            <a:r>
              <a:rPr lang="en-US" sz="1400" dirty="0"/>
              <a:t>pure AB </a:t>
            </a:r>
          </a:p>
          <a:p>
            <a:pPr algn="ctr"/>
            <a:r>
              <a:rPr lang="en-US" sz="1400" dirty="0"/>
              <a:t>counter-propagating trajectories</a:t>
            </a:r>
          </a:p>
          <a:p>
            <a:pPr algn="ctr"/>
            <a:r>
              <a:rPr lang="en-US" sz="1400" dirty="0"/>
              <a:t>inner </a:t>
            </a:r>
            <a:r>
              <a:rPr lang="en-US" sz="1400" b="1" dirty="0"/>
              <a:t>Drain</a:t>
            </a:r>
          </a:p>
          <a:p>
            <a:pPr algn="ctr"/>
            <a:r>
              <a:rPr lang="en-US" sz="1400" b="1" dirty="0">
                <a:sym typeface="Symbol" panose="05050102010706020507" pitchFamily="18" charset="2"/>
              </a:rPr>
              <a:t> = </a:t>
            </a:r>
            <a:r>
              <a:rPr lang="en-US" sz="1400" b="1" baseline="-25000" dirty="0">
                <a:sym typeface="Symbol" panose="05050102010706020507" pitchFamily="18" charset="2"/>
              </a:rPr>
              <a:t>0</a:t>
            </a:r>
            <a:endParaRPr lang="en-US" b="1" baseline="-2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9B098-7092-21F1-2947-A55E1E47FABC}"/>
              </a:ext>
            </a:extLst>
          </p:cNvPr>
          <p:cNvSpPr txBox="1"/>
          <p:nvPr/>
        </p:nvSpPr>
        <p:spPr>
          <a:xfrm>
            <a:off x="1222953" y="6201042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Yang Ji,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Nature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panose="020F0502020204030204"/>
              </a:rPr>
              <a:t>(2003)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6491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047642" y="3550503"/>
            <a:ext cx="2057400" cy="273844"/>
          </a:xfrm>
        </p:spPr>
        <p:txBody>
          <a:bodyPr/>
          <a:lstStyle/>
          <a:p>
            <a:pPr defTabSz="685800"/>
            <a:fld id="{E8EFDD4F-1A25-437D-96BA-5748E09D30E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7020" y="165807"/>
            <a:ext cx="4635233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685800"/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Electronic Mach–Zehnder 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interferometer</a:t>
            </a:r>
          </a:p>
          <a:p>
            <a:pPr algn="ctr" defTabSz="685800"/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sz="1500" b="1" dirty="0">
                <a:solidFill>
                  <a:srgbClr val="FF0000"/>
                </a:solidFill>
                <a:latin typeface="Calibri" panose="020F0502020204030204"/>
              </a:rPr>
              <a:t>non-optical-like</a:t>
            </a:r>
          </a:p>
          <a:p>
            <a:pPr algn="ctr" defTabSz="685800"/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931" y="1513201"/>
            <a:ext cx="5530975" cy="3973199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693894" y="4761174"/>
            <a:ext cx="122020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l-GR" sz="1350" b="1" dirty="0">
                <a:solidFill>
                  <a:prstClr val="white"/>
                </a:solidFill>
                <a:latin typeface="Calibri" panose="020F0502020204030204"/>
              </a:rPr>
              <a:t>3.67 μ</a:t>
            </a:r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m</a:t>
            </a:r>
            <a:r>
              <a:rPr lang="en-US" sz="1350" b="1" baseline="300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  <a:p>
            <a:pPr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1.2 × 10</a:t>
            </a:r>
            <a:r>
              <a:rPr lang="en-US" sz="1350" b="1" baseline="30000" dirty="0">
                <a:solidFill>
                  <a:prstClr val="white"/>
                </a:solidFill>
                <a:latin typeface="Calibri" panose="020F0502020204030204"/>
              </a:rPr>
              <a:t>11</a:t>
            </a:r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 cm</a:t>
            </a:r>
            <a:r>
              <a:rPr lang="en-US" sz="1350" b="1" baseline="30000" dirty="0">
                <a:solidFill>
                  <a:prstClr val="white"/>
                </a:solidFill>
                <a:latin typeface="Calibri" panose="020F0502020204030204"/>
              </a:rPr>
              <a:t>–2</a:t>
            </a:r>
            <a:endParaRPr lang="en-US" sz="13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076550" y="4808386"/>
            <a:ext cx="122020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l-GR" sz="1350" b="1" dirty="0">
                <a:solidFill>
                  <a:prstClr val="white"/>
                </a:solidFill>
                <a:latin typeface="Calibri" panose="020F0502020204030204"/>
              </a:rPr>
              <a:t>3.</a:t>
            </a:r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7</a:t>
            </a:r>
            <a:r>
              <a:rPr lang="el-GR" sz="1350" b="1" dirty="0">
                <a:solidFill>
                  <a:prstClr val="white"/>
                </a:solidFill>
                <a:latin typeface="Calibri" panose="020F0502020204030204"/>
              </a:rPr>
              <a:t> μ</a:t>
            </a:r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m</a:t>
            </a:r>
            <a:r>
              <a:rPr lang="en-US" sz="1350" b="1" baseline="300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  <a:p>
            <a:pPr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1.2 × 10</a:t>
            </a:r>
            <a:r>
              <a:rPr lang="en-US" sz="1350" b="1" baseline="30000" dirty="0">
                <a:solidFill>
                  <a:prstClr val="white"/>
                </a:solidFill>
                <a:latin typeface="Calibri" panose="020F0502020204030204"/>
              </a:rPr>
              <a:t>11</a:t>
            </a:r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 cm</a:t>
            </a:r>
            <a:r>
              <a:rPr lang="en-US" sz="1350" b="1" baseline="30000" dirty="0">
                <a:solidFill>
                  <a:prstClr val="white"/>
                </a:solidFill>
                <a:latin typeface="Calibri" panose="020F0502020204030204"/>
              </a:rPr>
              <a:t>–2</a:t>
            </a:r>
            <a:endParaRPr lang="en-US" sz="13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2F705-2893-CEA6-B762-351F6667521E}"/>
              </a:ext>
            </a:extLst>
          </p:cNvPr>
          <p:cNvSpPr txBox="1"/>
          <p:nvPr/>
        </p:nvSpPr>
        <p:spPr>
          <a:xfrm>
            <a:off x="407194" y="6107906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Yang Ji,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Nature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panose="020F0502020204030204"/>
              </a:rPr>
              <a:t>(2003)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8646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654" y="848106"/>
            <a:ext cx="2447306" cy="69068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optical MZI</a:t>
            </a:r>
            <a:endParaRPr lang="he-IL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140932" y="2532294"/>
          <a:ext cx="5330428" cy="232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צילום של Photo Editor" r:id="rId2" imgW="12174649" imgH="10488489" progId="MSPhotoEd.3">
                  <p:embed/>
                </p:oleObj>
              </mc:Choice>
              <mc:Fallback>
                <p:oleObj name="צילום של Photo Editor" r:id="rId2" imgW="12174649" imgH="10488489" progId="MSPhotoEd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3802" b="47537"/>
                      <a:stretch>
                        <a:fillRect/>
                      </a:stretch>
                    </p:blipFill>
                    <p:spPr bwMode="auto">
                      <a:xfrm>
                        <a:off x="2140932" y="2532294"/>
                        <a:ext cx="5330428" cy="2320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5" name="Group 124"/>
          <p:cNvGrpSpPr/>
          <p:nvPr/>
        </p:nvGrpSpPr>
        <p:grpSpPr>
          <a:xfrm>
            <a:off x="1533712" y="4681372"/>
            <a:ext cx="1646634" cy="820340"/>
            <a:chOff x="520949" y="5098828"/>
            <a:chExt cx="2195512" cy="1093787"/>
          </a:xfrm>
        </p:grpSpPr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520949" y="5967190"/>
              <a:ext cx="9525" cy="25400"/>
            </a:xfrm>
            <a:custGeom>
              <a:avLst/>
              <a:gdLst>
                <a:gd name="T0" fmla="*/ 0 w 15"/>
                <a:gd name="T1" fmla="*/ 0 h 72"/>
                <a:gd name="T2" fmla="*/ 8 w 15"/>
                <a:gd name="T3" fmla="*/ 37 h 72"/>
                <a:gd name="T4" fmla="*/ 15 w 15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2">
                  <a:moveTo>
                    <a:pt x="0" y="0"/>
                  </a:moveTo>
                  <a:lnTo>
                    <a:pt x="8" y="37"/>
                  </a:lnTo>
                  <a:lnTo>
                    <a:pt x="15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541586" y="6027515"/>
              <a:ext cx="9525" cy="26988"/>
            </a:xfrm>
            <a:custGeom>
              <a:avLst/>
              <a:gdLst>
                <a:gd name="T0" fmla="*/ 0 w 17"/>
                <a:gd name="T1" fmla="*/ 0 h 72"/>
                <a:gd name="T2" fmla="*/ 3 w 17"/>
                <a:gd name="T3" fmla="*/ 12 h 72"/>
                <a:gd name="T4" fmla="*/ 11 w 17"/>
                <a:gd name="T5" fmla="*/ 45 h 72"/>
                <a:gd name="T6" fmla="*/ 17 w 1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0"/>
                  </a:moveTo>
                  <a:lnTo>
                    <a:pt x="3" y="12"/>
                  </a:lnTo>
                  <a:lnTo>
                    <a:pt x="11" y="45"/>
                  </a:lnTo>
                  <a:lnTo>
                    <a:pt x="17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565399" y="6087840"/>
              <a:ext cx="12700" cy="26988"/>
            </a:xfrm>
            <a:custGeom>
              <a:avLst/>
              <a:gdLst>
                <a:gd name="T0" fmla="*/ 0 w 22"/>
                <a:gd name="T1" fmla="*/ 0 h 72"/>
                <a:gd name="T2" fmla="*/ 8 w 22"/>
                <a:gd name="T3" fmla="*/ 27 h 72"/>
                <a:gd name="T4" fmla="*/ 16 w 22"/>
                <a:gd name="T5" fmla="*/ 53 h 72"/>
                <a:gd name="T6" fmla="*/ 22 w 2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72">
                  <a:moveTo>
                    <a:pt x="0" y="0"/>
                  </a:moveTo>
                  <a:lnTo>
                    <a:pt x="8" y="27"/>
                  </a:lnTo>
                  <a:lnTo>
                    <a:pt x="16" y="53"/>
                  </a:lnTo>
                  <a:lnTo>
                    <a:pt x="2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597149" y="6149753"/>
              <a:ext cx="19050" cy="23813"/>
            </a:xfrm>
            <a:custGeom>
              <a:avLst/>
              <a:gdLst>
                <a:gd name="T0" fmla="*/ 0 w 36"/>
                <a:gd name="T1" fmla="*/ 0 h 72"/>
                <a:gd name="T2" fmla="*/ 7 w 36"/>
                <a:gd name="T3" fmla="*/ 15 h 72"/>
                <a:gd name="T4" fmla="*/ 15 w 36"/>
                <a:gd name="T5" fmla="*/ 32 h 72"/>
                <a:gd name="T6" fmla="*/ 22 w 36"/>
                <a:gd name="T7" fmla="*/ 47 h 72"/>
                <a:gd name="T8" fmla="*/ 29 w 36"/>
                <a:gd name="T9" fmla="*/ 61 h 72"/>
                <a:gd name="T10" fmla="*/ 36 w 36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72">
                  <a:moveTo>
                    <a:pt x="0" y="0"/>
                  </a:moveTo>
                  <a:lnTo>
                    <a:pt x="7" y="15"/>
                  </a:lnTo>
                  <a:lnTo>
                    <a:pt x="15" y="32"/>
                  </a:lnTo>
                  <a:lnTo>
                    <a:pt x="22" y="47"/>
                  </a:lnTo>
                  <a:lnTo>
                    <a:pt x="29" y="61"/>
                  </a:lnTo>
                  <a:lnTo>
                    <a:pt x="36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666999" y="6165628"/>
              <a:ext cx="30163" cy="23813"/>
            </a:xfrm>
            <a:custGeom>
              <a:avLst/>
              <a:gdLst>
                <a:gd name="T0" fmla="*/ 0 w 55"/>
                <a:gd name="T1" fmla="*/ 68 h 68"/>
                <a:gd name="T2" fmla="*/ 6 w 55"/>
                <a:gd name="T3" fmla="*/ 65 h 68"/>
                <a:gd name="T4" fmla="*/ 14 w 55"/>
                <a:gd name="T5" fmla="*/ 58 h 68"/>
                <a:gd name="T6" fmla="*/ 21 w 55"/>
                <a:gd name="T7" fmla="*/ 50 h 68"/>
                <a:gd name="T8" fmla="*/ 29 w 55"/>
                <a:gd name="T9" fmla="*/ 40 h 68"/>
                <a:gd name="T10" fmla="*/ 37 w 55"/>
                <a:gd name="T11" fmla="*/ 29 h 68"/>
                <a:gd name="T12" fmla="*/ 45 w 55"/>
                <a:gd name="T13" fmla="*/ 16 h 68"/>
                <a:gd name="T14" fmla="*/ 53 w 55"/>
                <a:gd name="T15" fmla="*/ 2 h 68"/>
                <a:gd name="T16" fmla="*/ 55 w 55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8">
                  <a:moveTo>
                    <a:pt x="0" y="68"/>
                  </a:moveTo>
                  <a:lnTo>
                    <a:pt x="6" y="65"/>
                  </a:lnTo>
                  <a:lnTo>
                    <a:pt x="14" y="58"/>
                  </a:lnTo>
                  <a:lnTo>
                    <a:pt x="21" y="50"/>
                  </a:lnTo>
                  <a:lnTo>
                    <a:pt x="29" y="40"/>
                  </a:lnTo>
                  <a:lnTo>
                    <a:pt x="37" y="29"/>
                  </a:lnTo>
                  <a:lnTo>
                    <a:pt x="45" y="16"/>
                  </a:lnTo>
                  <a:lnTo>
                    <a:pt x="53" y="2"/>
                  </a:lnTo>
                  <a:lnTo>
                    <a:pt x="5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720974" y="6105303"/>
              <a:ext cx="12700" cy="25400"/>
            </a:xfrm>
            <a:custGeom>
              <a:avLst/>
              <a:gdLst>
                <a:gd name="T0" fmla="*/ 0 w 24"/>
                <a:gd name="T1" fmla="*/ 72 h 72"/>
                <a:gd name="T2" fmla="*/ 6 w 24"/>
                <a:gd name="T3" fmla="*/ 57 h 72"/>
                <a:gd name="T4" fmla="*/ 14 w 24"/>
                <a:gd name="T5" fmla="*/ 33 h 72"/>
                <a:gd name="T6" fmla="*/ 22 w 24"/>
                <a:gd name="T7" fmla="*/ 8 h 72"/>
                <a:gd name="T8" fmla="*/ 24 w 2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0" y="72"/>
                  </a:moveTo>
                  <a:lnTo>
                    <a:pt x="6" y="57"/>
                  </a:lnTo>
                  <a:lnTo>
                    <a:pt x="14" y="33"/>
                  </a:lnTo>
                  <a:lnTo>
                    <a:pt x="22" y="8"/>
                  </a:lnTo>
                  <a:lnTo>
                    <a:pt x="2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749549" y="6044978"/>
              <a:ext cx="9525" cy="25400"/>
            </a:xfrm>
            <a:custGeom>
              <a:avLst/>
              <a:gdLst>
                <a:gd name="T0" fmla="*/ 0 w 18"/>
                <a:gd name="T1" fmla="*/ 72 h 72"/>
                <a:gd name="T2" fmla="*/ 2 w 18"/>
                <a:gd name="T3" fmla="*/ 64 h 72"/>
                <a:gd name="T4" fmla="*/ 10 w 18"/>
                <a:gd name="T5" fmla="*/ 33 h 72"/>
                <a:gd name="T6" fmla="*/ 18 w 18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2">
                  <a:moveTo>
                    <a:pt x="0" y="72"/>
                  </a:moveTo>
                  <a:lnTo>
                    <a:pt x="2" y="64"/>
                  </a:lnTo>
                  <a:lnTo>
                    <a:pt x="10" y="33"/>
                  </a:lnTo>
                  <a:lnTo>
                    <a:pt x="18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770186" y="5984653"/>
              <a:ext cx="9525" cy="25400"/>
            </a:xfrm>
            <a:custGeom>
              <a:avLst/>
              <a:gdLst>
                <a:gd name="T0" fmla="*/ 0 w 16"/>
                <a:gd name="T1" fmla="*/ 72 h 72"/>
                <a:gd name="T2" fmla="*/ 2 w 16"/>
                <a:gd name="T3" fmla="*/ 66 h 72"/>
                <a:gd name="T4" fmla="*/ 10 w 16"/>
                <a:gd name="T5" fmla="*/ 29 h 72"/>
                <a:gd name="T6" fmla="*/ 16 w 16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2">
                  <a:moveTo>
                    <a:pt x="0" y="72"/>
                  </a:moveTo>
                  <a:lnTo>
                    <a:pt x="2" y="66"/>
                  </a:lnTo>
                  <a:lnTo>
                    <a:pt x="10" y="29"/>
                  </a:lnTo>
                  <a:lnTo>
                    <a:pt x="1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790824" y="5924328"/>
              <a:ext cx="7938" cy="25400"/>
            </a:xfrm>
            <a:custGeom>
              <a:avLst/>
              <a:gdLst>
                <a:gd name="T0" fmla="*/ 0 w 14"/>
                <a:gd name="T1" fmla="*/ 72 h 72"/>
                <a:gd name="T2" fmla="*/ 6 w 14"/>
                <a:gd name="T3" fmla="*/ 43 h 72"/>
                <a:gd name="T4" fmla="*/ 14 w 14"/>
                <a:gd name="T5" fmla="*/ 2 h 72"/>
                <a:gd name="T6" fmla="*/ 14 w 1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72"/>
                  </a:moveTo>
                  <a:lnTo>
                    <a:pt x="6" y="43"/>
                  </a:lnTo>
                  <a:lnTo>
                    <a:pt x="14" y="2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809874" y="5862415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5 w 12"/>
                <a:gd name="T3" fmla="*/ 44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5" y="44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825749" y="5803678"/>
              <a:ext cx="6350" cy="25400"/>
            </a:xfrm>
            <a:custGeom>
              <a:avLst/>
              <a:gdLst>
                <a:gd name="T0" fmla="*/ 0 w 13"/>
                <a:gd name="T1" fmla="*/ 72 h 72"/>
                <a:gd name="T2" fmla="*/ 7 w 13"/>
                <a:gd name="T3" fmla="*/ 34 h 72"/>
                <a:gd name="T4" fmla="*/ 13 w 13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7" y="34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841624" y="5743353"/>
              <a:ext cx="6350" cy="25400"/>
            </a:xfrm>
            <a:custGeom>
              <a:avLst/>
              <a:gdLst>
                <a:gd name="T0" fmla="*/ 0 w 13"/>
                <a:gd name="T1" fmla="*/ 72 h 72"/>
                <a:gd name="T2" fmla="*/ 2 w 13"/>
                <a:gd name="T3" fmla="*/ 64 h 72"/>
                <a:gd name="T4" fmla="*/ 10 w 13"/>
                <a:gd name="T5" fmla="*/ 17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2" y="64"/>
                  </a:lnTo>
                  <a:lnTo>
                    <a:pt x="10" y="17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857499" y="5681440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5 w 12"/>
                <a:gd name="T3" fmla="*/ 43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5" y="43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873374" y="5621115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1 w 12"/>
                <a:gd name="T3" fmla="*/ 68 h 72"/>
                <a:gd name="T4" fmla="*/ 9 w 12"/>
                <a:gd name="T5" fmla="*/ 20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1" y="68"/>
                  </a:lnTo>
                  <a:lnTo>
                    <a:pt x="9" y="20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887661" y="5560790"/>
              <a:ext cx="7938" cy="25400"/>
            </a:xfrm>
            <a:custGeom>
              <a:avLst/>
              <a:gdLst>
                <a:gd name="T0" fmla="*/ 0 w 12"/>
                <a:gd name="T1" fmla="*/ 72 h 72"/>
                <a:gd name="T2" fmla="*/ 5 w 12"/>
                <a:gd name="T3" fmla="*/ 46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5" y="46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903536" y="5500465"/>
              <a:ext cx="7938" cy="26988"/>
            </a:xfrm>
            <a:custGeom>
              <a:avLst/>
              <a:gdLst>
                <a:gd name="T0" fmla="*/ 0 w 12"/>
                <a:gd name="T1" fmla="*/ 72 h 72"/>
                <a:gd name="T2" fmla="*/ 8 w 12"/>
                <a:gd name="T3" fmla="*/ 26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8" y="26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919411" y="5440140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3 w 13"/>
                <a:gd name="T3" fmla="*/ 57 h 72"/>
                <a:gd name="T4" fmla="*/ 11 w 13"/>
                <a:gd name="T5" fmla="*/ 12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3" y="57"/>
                  </a:lnTo>
                  <a:lnTo>
                    <a:pt x="11" y="12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936874" y="5379815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4 w 13"/>
                <a:gd name="T3" fmla="*/ 50 h 72"/>
                <a:gd name="T4" fmla="*/ 12 w 13"/>
                <a:gd name="T5" fmla="*/ 8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4" y="50"/>
                  </a:lnTo>
                  <a:lnTo>
                    <a:pt x="12" y="8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954336" y="5319490"/>
              <a:ext cx="7938" cy="25400"/>
            </a:xfrm>
            <a:custGeom>
              <a:avLst/>
              <a:gdLst>
                <a:gd name="T0" fmla="*/ 0 w 15"/>
                <a:gd name="T1" fmla="*/ 72 h 72"/>
                <a:gd name="T2" fmla="*/ 4 w 15"/>
                <a:gd name="T3" fmla="*/ 54 h 72"/>
                <a:gd name="T4" fmla="*/ 12 w 15"/>
                <a:gd name="T5" fmla="*/ 14 h 72"/>
                <a:gd name="T6" fmla="*/ 15 w 15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2">
                  <a:moveTo>
                    <a:pt x="0" y="72"/>
                  </a:moveTo>
                  <a:lnTo>
                    <a:pt x="4" y="54"/>
                  </a:lnTo>
                  <a:lnTo>
                    <a:pt x="12" y="14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974974" y="5259165"/>
              <a:ext cx="7938" cy="25400"/>
            </a:xfrm>
            <a:custGeom>
              <a:avLst/>
              <a:gdLst>
                <a:gd name="T0" fmla="*/ 0 w 16"/>
                <a:gd name="T1" fmla="*/ 72 h 72"/>
                <a:gd name="T2" fmla="*/ 0 w 16"/>
                <a:gd name="T3" fmla="*/ 71 h 72"/>
                <a:gd name="T4" fmla="*/ 8 w 16"/>
                <a:gd name="T5" fmla="*/ 35 h 72"/>
                <a:gd name="T6" fmla="*/ 16 w 16"/>
                <a:gd name="T7" fmla="*/ 1 h 72"/>
                <a:gd name="T8" fmla="*/ 16 w 1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2">
                  <a:moveTo>
                    <a:pt x="0" y="72"/>
                  </a:moveTo>
                  <a:lnTo>
                    <a:pt x="0" y="71"/>
                  </a:lnTo>
                  <a:lnTo>
                    <a:pt x="8" y="35"/>
                  </a:lnTo>
                  <a:lnTo>
                    <a:pt x="16" y="1"/>
                  </a:lnTo>
                  <a:lnTo>
                    <a:pt x="1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997199" y="5198840"/>
              <a:ext cx="11113" cy="25400"/>
            </a:xfrm>
            <a:custGeom>
              <a:avLst/>
              <a:gdLst>
                <a:gd name="T0" fmla="*/ 0 w 20"/>
                <a:gd name="T1" fmla="*/ 72 h 72"/>
                <a:gd name="T2" fmla="*/ 8 w 20"/>
                <a:gd name="T3" fmla="*/ 43 h 72"/>
                <a:gd name="T4" fmla="*/ 16 w 20"/>
                <a:gd name="T5" fmla="*/ 14 h 72"/>
                <a:gd name="T6" fmla="*/ 20 w 20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2">
                  <a:moveTo>
                    <a:pt x="0" y="72"/>
                  </a:moveTo>
                  <a:lnTo>
                    <a:pt x="8" y="43"/>
                  </a:lnTo>
                  <a:lnTo>
                    <a:pt x="16" y="14"/>
                  </a:lnTo>
                  <a:lnTo>
                    <a:pt x="2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1024186" y="5138515"/>
              <a:ext cx="15875" cy="25400"/>
            </a:xfrm>
            <a:custGeom>
              <a:avLst/>
              <a:gdLst>
                <a:gd name="T0" fmla="*/ 0 w 28"/>
                <a:gd name="T1" fmla="*/ 72 h 72"/>
                <a:gd name="T2" fmla="*/ 5 w 28"/>
                <a:gd name="T3" fmla="*/ 58 h 72"/>
                <a:gd name="T4" fmla="*/ 13 w 28"/>
                <a:gd name="T5" fmla="*/ 36 h 72"/>
                <a:gd name="T6" fmla="*/ 21 w 28"/>
                <a:gd name="T7" fmla="*/ 17 h 72"/>
                <a:gd name="T8" fmla="*/ 28 w 28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2">
                  <a:moveTo>
                    <a:pt x="0" y="72"/>
                  </a:moveTo>
                  <a:lnTo>
                    <a:pt x="5" y="58"/>
                  </a:lnTo>
                  <a:lnTo>
                    <a:pt x="13" y="36"/>
                  </a:lnTo>
                  <a:lnTo>
                    <a:pt x="21" y="17"/>
                  </a:lnTo>
                  <a:lnTo>
                    <a:pt x="28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1074986" y="5098828"/>
              <a:ext cx="39688" cy="6350"/>
            </a:xfrm>
            <a:custGeom>
              <a:avLst/>
              <a:gdLst>
                <a:gd name="T0" fmla="*/ 0 w 72"/>
                <a:gd name="T1" fmla="*/ 14 h 18"/>
                <a:gd name="T2" fmla="*/ 1 w 72"/>
                <a:gd name="T3" fmla="*/ 13 h 18"/>
                <a:gd name="T4" fmla="*/ 9 w 72"/>
                <a:gd name="T5" fmla="*/ 8 h 18"/>
                <a:gd name="T6" fmla="*/ 17 w 72"/>
                <a:gd name="T7" fmla="*/ 4 h 18"/>
                <a:gd name="T8" fmla="*/ 25 w 72"/>
                <a:gd name="T9" fmla="*/ 1 h 18"/>
                <a:gd name="T10" fmla="*/ 32 w 72"/>
                <a:gd name="T11" fmla="*/ 0 h 18"/>
                <a:gd name="T12" fmla="*/ 40 w 72"/>
                <a:gd name="T13" fmla="*/ 1 h 18"/>
                <a:gd name="T14" fmla="*/ 48 w 72"/>
                <a:gd name="T15" fmla="*/ 3 h 18"/>
                <a:gd name="T16" fmla="*/ 56 w 72"/>
                <a:gd name="T17" fmla="*/ 6 h 18"/>
                <a:gd name="T18" fmla="*/ 64 w 72"/>
                <a:gd name="T19" fmla="*/ 11 h 18"/>
                <a:gd name="T20" fmla="*/ 72 w 72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8">
                  <a:moveTo>
                    <a:pt x="0" y="14"/>
                  </a:moveTo>
                  <a:lnTo>
                    <a:pt x="1" y="13"/>
                  </a:lnTo>
                  <a:lnTo>
                    <a:pt x="9" y="8"/>
                  </a:lnTo>
                  <a:lnTo>
                    <a:pt x="17" y="4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40" y="1"/>
                  </a:lnTo>
                  <a:lnTo>
                    <a:pt x="48" y="3"/>
                  </a:lnTo>
                  <a:lnTo>
                    <a:pt x="56" y="6"/>
                  </a:lnTo>
                  <a:lnTo>
                    <a:pt x="64" y="11"/>
                  </a:lnTo>
                  <a:lnTo>
                    <a:pt x="72" y="1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1148011" y="5140103"/>
              <a:ext cx="14288" cy="25400"/>
            </a:xfrm>
            <a:custGeom>
              <a:avLst/>
              <a:gdLst>
                <a:gd name="T0" fmla="*/ 0 w 27"/>
                <a:gd name="T1" fmla="*/ 0 h 72"/>
                <a:gd name="T2" fmla="*/ 5 w 27"/>
                <a:gd name="T3" fmla="*/ 10 h 72"/>
                <a:gd name="T4" fmla="*/ 13 w 27"/>
                <a:gd name="T5" fmla="*/ 29 h 72"/>
                <a:gd name="T6" fmla="*/ 21 w 27"/>
                <a:gd name="T7" fmla="*/ 51 h 72"/>
                <a:gd name="T8" fmla="*/ 27 w 27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2">
                  <a:moveTo>
                    <a:pt x="0" y="0"/>
                  </a:moveTo>
                  <a:lnTo>
                    <a:pt x="5" y="10"/>
                  </a:lnTo>
                  <a:lnTo>
                    <a:pt x="13" y="29"/>
                  </a:lnTo>
                  <a:lnTo>
                    <a:pt x="21" y="51"/>
                  </a:lnTo>
                  <a:lnTo>
                    <a:pt x="27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1179761" y="5200428"/>
              <a:ext cx="11113" cy="25400"/>
            </a:xfrm>
            <a:custGeom>
              <a:avLst/>
              <a:gdLst>
                <a:gd name="T0" fmla="*/ 0 w 19"/>
                <a:gd name="T1" fmla="*/ 0 h 72"/>
                <a:gd name="T2" fmla="*/ 2 w 19"/>
                <a:gd name="T3" fmla="*/ 7 h 72"/>
                <a:gd name="T4" fmla="*/ 10 w 19"/>
                <a:gd name="T5" fmla="*/ 36 h 72"/>
                <a:gd name="T6" fmla="*/ 18 w 19"/>
                <a:gd name="T7" fmla="*/ 66 h 72"/>
                <a:gd name="T8" fmla="*/ 19 w 19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2">
                  <a:moveTo>
                    <a:pt x="0" y="0"/>
                  </a:moveTo>
                  <a:lnTo>
                    <a:pt x="2" y="7"/>
                  </a:lnTo>
                  <a:lnTo>
                    <a:pt x="10" y="36"/>
                  </a:lnTo>
                  <a:lnTo>
                    <a:pt x="18" y="66"/>
                  </a:lnTo>
                  <a:lnTo>
                    <a:pt x="19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1205161" y="5260753"/>
              <a:ext cx="7938" cy="25400"/>
            </a:xfrm>
            <a:custGeom>
              <a:avLst/>
              <a:gdLst>
                <a:gd name="T0" fmla="*/ 0 w 17"/>
                <a:gd name="T1" fmla="*/ 0 h 72"/>
                <a:gd name="T2" fmla="*/ 7 w 17"/>
                <a:gd name="T3" fmla="*/ 28 h 72"/>
                <a:gd name="T4" fmla="*/ 15 w 17"/>
                <a:gd name="T5" fmla="*/ 64 h 72"/>
                <a:gd name="T6" fmla="*/ 17 w 1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0"/>
                  </a:moveTo>
                  <a:lnTo>
                    <a:pt x="7" y="28"/>
                  </a:lnTo>
                  <a:lnTo>
                    <a:pt x="15" y="64"/>
                  </a:lnTo>
                  <a:lnTo>
                    <a:pt x="17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1224211" y="5321078"/>
              <a:ext cx="7938" cy="25400"/>
            </a:xfrm>
            <a:custGeom>
              <a:avLst/>
              <a:gdLst>
                <a:gd name="T0" fmla="*/ 0 w 14"/>
                <a:gd name="T1" fmla="*/ 0 h 72"/>
                <a:gd name="T2" fmla="*/ 2 w 14"/>
                <a:gd name="T3" fmla="*/ 7 h 72"/>
                <a:gd name="T4" fmla="*/ 9 w 14"/>
                <a:gd name="T5" fmla="*/ 47 h 72"/>
                <a:gd name="T6" fmla="*/ 14 w 1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0"/>
                  </a:moveTo>
                  <a:lnTo>
                    <a:pt x="2" y="7"/>
                  </a:lnTo>
                  <a:lnTo>
                    <a:pt x="9" y="47"/>
                  </a:lnTo>
                  <a:lnTo>
                    <a:pt x="1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1243261" y="5381403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0 w 13"/>
                <a:gd name="T3" fmla="*/ 1 h 72"/>
                <a:gd name="T4" fmla="*/ 8 w 13"/>
                <a:gd name="T5" fmla="*/ 43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0" y="1"/>
                  </a:lnTo>
                  <a:lnTo>
                    <a:pt x="8" y="43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1259136" y="5441728"/>
              <a:ext cx="9525" cy="26988"/>
            </a:xfrm>
            <a:custGeom>
              <a:avLst/>
              <a:gdLst>
                <a:gd name="T0" fmla="*/ 0 w 13"/>
                <a:gd name="T1" fmla="*/ 0 h 72"/>
                <a:gd name="T2" fmla="*/ 1 w 13"/>
                <a:gd name="T3" fmla="*/ 5 h 72"/>
                <a:gd name="T4" fmla="*/ 9 w 13"/>
                <a:gd name="T5" fmla="*/ 50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1" y="5"/>
                  </a:lnTo>
                  <a:lnTo>
                    <a:pt x="9" y="50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1276599" y="5502053"/>
              <a:ext cx="7938" cy="26988"/>
            </a:xfrm>
            <a:custGeom>
              <a:avLst/>
              <a:gdLst>
                <a:gd name="T0" fmla="*/ 0 w 12"/>
                <a:gd name="T1" fmla="*/ 0 h 72"/>
                <a:gd name="T2" fmla="*/ 3 w 12"/>
                <a:gd name="T3" fmla="*/ 19 h 72"/>
                <a:gd name="T4" fmla="*/ 11 w 12"/>
                <a:gd name="T5" fmla="*/ 66 h 72"/>
                <a:gd name="T6" fmla="*/ 12 w 1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3" y="19"/>
                  </a:lnTo>
                  <a:lnTo>
                    <a:pt x="11" y="66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1292474" y="5563965"/>
              <a:ext cx="6350" cy="23813"/>
            </a:xfrm>
            <a:custGeom>
              <a:avLst/>
              <a:gdLst>
                <a:gd name="T0" fmla="*/ 0 w 12"/>
                <a:gd name="T1" fmla="*/ 0 h 72"/>
                <a:gd name="T2" fmla="*/ 7 w 12"/>
                <a:gd name="T3" fmla="*/ 39 h 72"/>
                <a:gd name="T4" fmla="*/ 12 w 1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7" y="39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1308349" y="5622703"/>
              <a:ext cx="6350" cy="26988"/>
            </a:xfrm>
            <a:custGeom>
              <a:avLst/>
              <a:gdLst>
                <a:gd name="T0" fmla="*/ 0 w 12"/>
                <a:gd name="T1" fmla="*/ 0 h 72"/>
                <a:gd name="T2" fmla="*/ 2 w 12"/>
                <a:gd name="T3" fmla="*/ 13 h 72"/>
                <a:gd name="T4" fmla="*/ 10 w 12"/>
                <a:gd name="T5" fmla="*/ 61 h 72"/>
                <a:gd name="T6" fmla="*/ 12 w 1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2" y="13"/>
                  </a:lnTo>
                  <a:lnTo>
                    <a:pt x="10" y="61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1322636" y="5683028"/>
              <a:ext cx="7938" cy="26988"/>
            </a:xfrm>
            <a:custGeom>
              <a:avLst/>
              <a:gdLst>
                <a:gd name="T0" fmla="*/ 0 w 12"/>
                <a:gd name="T1" fmla="*/ 0 h 72"/>
                <a:gd name="T2" fmla="*/ 6 w 12"/>
                <a:gd name="T3" fmla="*/ 36 h 72"/>
                <a:gd name="T4" fmla="*/ 12 w 1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6" y="36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1340099" y="5744940"/>
              <a:ext cx="4763" cy="25400"/>
            </a:xfrm>
            <a:custGeom>
              <a:avLst/>
              <a:gdLst>
                <a:gd name="T0" fmla="*/ 0 w 12"/>
                <a:gd name="T1" fmla="*/ 0 h 72"/>
                <a:gd name="T2" fmla="*/ 2 w 12"/>
                <a:gd name="T3" fmla="*/ 10 h 72"/>
                <a:gd name="T4" fmla="*/ 10 w 12"/>
                <a:gd name="T5" fmla="*/ 57 h 72"/>
                <a:gd name="T6" fmla="*/ 12 w 1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2" y="10"/>
                  </a:lnTo>
                  <a:lnTo>
                    <a:pt x="10" y="57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1354386" y="5805265"/>
              <a:ext cx="7938" cy="25400"/>
            </a:xfrm>
            <a:custGeom>
              <a:avLst/>
              <a:gdLst>
                <a:gd name="T0" fmla="*/ 0 w 13"/>
                <a:gd name="T1" fmla="*/ 0 h 72"/>
                <a:gd name="T2" fmla="*/ 5 w 13"/>
                <a:gd name="T3" fmla="*/ 27 h 72"/>
                <a:gd name="T4" fmla="*/ 13 w 13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5" y="27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1370261" y="5865590"/>
              <a:ext cx="7938" cy="25400"/>
            </a:xfrm>
            <a:custGeom>
              <a:avLst/>
              <a:gdLst>
                <a:gd name="T0" fmla="*/ 0 w 13"/>
                <a:gd name="T1" fmla="*/ 0 h 72"/>
                <a:gd name="T2" fmla="*/ 7 w 13"/>
                <a:gd name="T3" fmla="*/ 37 h 72"/>
                <a:gd name="T4" fmla="*/ 13 w 13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7" y="37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1389311" y="5925915"/>
              <a:ext cx="7938" cy="25400"/>
            </a:xfrm>
            <a:custGeom>
              <a:avLst/>
              <a:gdLst>
                <a:gd name="T0" fmla="*/ 0 w 14"/>
                <a:gd name="T1" fmla="*/ 0 h 72"/>
                <a:gd name="T2" fmla="*/ 7 w 14"/>
                <a:gd name="T3" fmla="*/ 36 h 72"/>
                <a:gd name="T4" fmla="*/ 14 w 1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72">
                  <a:moveTo>
                    <a:pt x="0" y="0"/>
                  </a:moveTo>
                  <a:lnTo>
                    <a:pt x="7" y="36"/>
                  </a:lnTo>
                  <a:lnTo>
                    <a:pt x="1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1408361" y="5986240"/>
              <a:ext cx="7938" cy="25400"/>
            </a:xfrm>
            <a:custGeom>
              <a:avLst/>
              <a:gdLst>
                <a:gd name="T0" fmla="*/ 0 w 16"/>
                <a:gd name="T1" fmla="*/ 0 h 72"/>
                <a:gd name="T2" fmla="*/ 5 w 16"/>
                <a:gd name="T3" fmla="*/ 22 h 72"/>
                <a:gd name="T4" fmla="*/ 13 w 16"/>
                <a:gd name="T5" fmla="*/ 59 h 72"/>
                <a:gd name="T6" fmla="*/ 16 w 16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2">
                  <a:moveTo>
                    <a:pt x="0" y="0"/>
                  </a:moveTo>
                  <a:lnTo>
                    <a:pt x="5" y="22"/>
                  </a:lnTo>
                  <a:lnTo>
                    <a:pt x="13" y="59"/>
                  </a:lnTo>
                  <a:lnTo>
                    <a:pt x="16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1428999" y="6046565"/>
              <a:ext cx="9525" cy="25400"/>
            </a:xfrm>
            <a:custGeom>
              <a:avLst/>
              <a:gdLst>
                <a:gd name="T0" fmla="*/ 0 w 18"/>
                <a:gd name="T1" fmla="*/ 0 h 72"/>
                <a:gd name="T2" fmla="*/ 7 w 18"/>
                <a:gd name="T3" fmla="*/ 26 h 72"/>
                <a:gd name="T4" fmla="*/ 14 w 18"/>
                <a:gd name="T5" fmla="*/ 57 h 72"/>
                <a:gd name="T6" fmla="*/ 18 w 18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2">
                  <a:moveTo>
                    <a:pt x="0" y="0"/>
                  </a:moveTo>
                  <a:lnTo>
                    <a:pt x="7" y="26"/>
                  </a:lnTo>
                  <a:lnTo>
                    <a:pt x="14" y="57"/>
                  </a:lnTo>
                  <a:lnTo>
                    <a:pt x="18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1452811" y="6106890"/>
              <a:ext cx="14288" cy="25400"/>
            </a:xfrm>
            <a:custGeom>
              <a:avLst/>
              <a:gdLst>
                <a:gd name="T0" fmla="*/ 0 w 25"/>
                <a:gd name="T1" fmla="*/ 0 h 72"/>
                <a:gd name="T2" fmla="*/ 1 w 25"/>
                <a:gd name="T3" fmla="*/ 1 h 72"/>
                <a:gd name="T4" fmla="*/ 9 w 25"/>
                <a:gd name="T5" fmla="*/ 26 h 72"/>
                <a:gd name="T6" fmla="*/ 17 w 25"/>
                <a:gd name="T7" fmla="*/ 50 h 72"/>
                <a:gd name="T8" fmla="*/ 25 w 25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2">
                  <a:moveTo>
                    <a:pt x="0" y="0"/>
                  </a:moveTo>
                  <a:lnTo>
                    <a:pt x="1" y="1"/>
                  </a:lnTo>
                  <a:lnTo>
                    <a:pt x="9" y="26"/>
                  </a:lnTo>
                  <a:lnTo>
                    <a:pt x="17" y="50"/>
                  </a:lnTo>
                  <a:lnTo>
                    <a:pt x="25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1490911" y="6167215"/>
              <a:ext cx="31750" cy="23813"/>
            </a:xfrm>
            <a:custGeom>
              <a:avLst/>
              <a:gdLst>
                <a:gd name="T0" fmla="*/ 0 w 57"/>
                <a:gd name="T1" fmla="*/ 0 h 66"/>
                <a:gd name="T2" fmla="*/ 5 w 57"/>
                <a:gd name="T3" fmla="*/ 9 h 66"/>
                <a:gd name="T4" fmla="*/ 13 w 57"/>
                <a:gd name="T5" fmla="*/ 22 h 66"/>
                <a:gd name="T6" fmla="*/ 21 w 57"/>
                <a:gd name="T7" fmla="*/ 33 h 66"/>
                <a:gd name="T8" fmla="*/ 28 w 57"/>
                <a:gd name="T9" fmla="*/ 43 h 66"/>
                <a:gd name="T10" fmla="*/ 36 w 57"/>
                <a:gd name="T11" fmla="*/ 51 h 66"/>
                <a:gd name="T12" fmla="*/ 44 w 57"/>
                <a:gd name="T13" fmla="*/ 58 h 66"/>
                <a:gd name="T14" fmla="*/ 52 w 57"/>
                <a:gd name="T15" fmla="*/ 63 h 66"/>
                <a:gd name="T16" fmla="*/ 57 w 57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6">
                  <a:moveTo>
                    <a:pt x="0" y="0"/>
                  </a:moveTo>
                  <a:lnTo>
                    <a:pt x="5" y="9"/>
                  </a:lnTo>
                  <a:lnTo>
                    <a:pt x="13" y="22"/>
                  </a:lnTo>
                  <a:lnTo>
                    <a:pt x="21" y="33"/>
                  </a:lnTo>
                  <a:lnTo>
                    <a:pt x="28" y="43"/>
                  </a:lnTo>
                  <a:lnTo>
                    <a:pt x="36" y="51"/>
                  </a:lnTo>
                  <a:lnTo>
                    <a:pt x="44" y="58"/>
                  </a:lnTo>
                  <a:lnTo>
                    <a:pt x="52" y="63"/>
                  </a:lnTo>
                  <a:lnTo>
                    <a:pt x="57" y="6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1571874" y="6148165"/>
              <a:ext cx="19050" cy="23813"/>
            </a:xfrm>
            <a:custGeom>
              <a:avLst/>
              <a:gdLst>
                <a:gd name="T0" fmla="*/ 0 w 35"/>
                <a:gd name="T1" fmla="*/ 72 h 72"/>
                <a:gd name="T2" fmla="*/ 2 w 35"/>
                <a:gd name="T3" fmla="*/ 68 h 72"/>
                <a:gd name="T4" fmla="*/ 9 w 35"/>
                <a:gd name="T5" fmla="*/ 54 h 72"/>
                <a:gd name="T6" fmla="*/ 17 w 35"/>
                <a:gd name="T7" fmla="*/ 39 h 72"/>
                <a:gd name="T8" fmla="*/ 26 w 35"/>
                <a:gd name="T9" fmla="*/ 22 h 72"/>
                <a:gd name="T10" fmla="*/ 34 w 35"/>
                <a:gd name="T11" fmla="*/ 3 h 72"/>
                <a:gd name="T12" fmla="*/ 35 w 35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72">
                  <a:moveTo>
                    <a:pt x="0" y="72"/>
                  </a:moveTo>
                  <a:lnTo>
                    <a:pt x="2" y="68"/>
                  </a:lnTo>
                  <a:lnTo>
                    <a:pt x="9" y="54"/>
                  </a:lnTo>
                  <a:lnTo>
                    <a:pt x="17" y="39"/>
                  </a:lnTo>
                  <a:lnTo>
                    <a:pt x="26" y="22"/>
                  </a:lnTo>
                  <a:lnTo>
                    <a:pt x="34" y="3"/>
                  </a:lnTo>
                  <a:lnTo>
                    <a:pt x="3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1609974" y="6086253"/>
              <a:ext cx="12700" cy="26988"/>
            </a:xfrm>
            <a:custGeom>
              <a:avLst/>
              <a:gdLst>
                <a:gd name="T0" fmla="*/ 0 w 21"/>
                <a:gd name="T1" fmla="*/ 72 h 72"/>
                <a:gd name="T2" fmla="*/ 4 w 21"/>
                <a:gd name="T3" fmla="*/ 60 h 72"/>
                <a:gd name="T4" fmla="*/ 12 w 21"/>
                <a:gd name="T5" fmla="*/ 34 h 72"/>
                <a:gd name="T6" fmla="*/ 20 w 21"/>
                <a:gd name="T7" fmla="*/ 6 h 72"/>
                <a:gd name="T8" fmla="*/ 21 w 21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2">
                  <a:moveTo>
                    <a:pt x="0" y="72"/>
                  </a:moveTo>
                  <a:lnTo>
                    <a:pt x="4" y="60"/>
                  </a:lnTo>
                  <a:lnTo>
                    <a:pt x="12" y="34"/>
                  </a:lnTo>
                  <a:lnTo>
                    <a:pt x="20" y="6"/>
                  </a:lnTo>
                  <a:lnTo>
                    <a:pt x="21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1636961" y="6025928"/>
              <a:ext cx="9525" cy="25400"/>
            </a:xfrm>
            <a:custGeom>
              <a:avLst/>
              <a:gdLst>
                <a:gd name="T0" fmla="*/ 0 w 17"/>
                <a:gd name="T1" fmla="*/ 72 h 72"/>
                <a:gd name="T2" fmla="*/ 5 w 17"/>
                <a:gd name="T3" fmla="*/ 52 h 72"/>
                <a:gd name="T4" fmla="*/ 13 w 17"/>
                <a:gd name="T5" fmla="*/ 19 h 72"/>
                <a:gd name="T6" fmla="*/ 17 w 17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72"/>
                  </a:moveTo>
                  <a:lnTo>
                    <a:pt x="5" y="52"/>
                  </a:lnTo>
                  <a:lnTo>
                    <a:pt x="13" y="19"/>
                  </a:lnTo>
                  <a:lnTo>
                    <a:pt x="17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1657599" y="5965603"/>
              <a:ext cx="7938" cy="25400"/>
            </a:xfrm>
            <a:custGeom>
              <a:avLst/>
              <a:gdLst>
                <a:gd name="T0" fmla="*/ 0 w 15"/>
                <a:gd name="T1" fmla="*/ 72 h 72"/>
                <a:gd name="T2" fmla="*/ 6 w 15"/>
                <a:gd name="T3" fmla="*/ 44 h 72"/>
                <a:gd name="T4" fmla="*/ 14 w 15"/>
                <a:gd name="T5" fmla="*/ 6 h 72"/>
                <a:gd name="T6" fmla="*/ 15 w 15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2">
                  <a:moveTo>
                    <a:pt x="0" y="72"/>
                  </a:moveTo>
                  <a:lnTo>
                    <a:pt x="6" y="44"/>
                  </a:lnTo>
                  <a:lnTo>
                    <a:pt x="14" y="6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1676649" y="5905278"/>
              <a:ext cx="7938" cy="25400"/>
            </a:xfrm>
            <a:custGeom>
              <a:avLst/>
              <a:gdLst>
                <a:gd name="T0" fmla="*/ 0 w 14"/>
                <a:gd name="T1" fmla="*/ 72 h 72"/>
                <a:gd name="T2" fmla="*/ 4 w 14"/>
                <a:gd name="T3" fmla="*/ 54 h 72"/>
                <a:gd name="T4" fmla="*/ 12 w 14"/>
                <a:gd name="T5" fmla="*/ 12 h 72"/>
                <a:gd name="T6" fmla="*/ 14 w 1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72"/>
                  </a:moveTo>
                  <a:lnTo>
                    <a:pt x="4" y="54"/>
                  </a:lnTo>
                  <a:lnTo>
                    <a:pt x="12" y="12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1694111" y="5844953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4 w 13"/>
                <a:gd name="T3" fmla="*/ 52 h 72"/>
                <a:gd name="T4" fmla="*/ 12 w 13"/>
                <a:gd name="T5" fmla="*/ 8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4" y="52"/>
                  </a:lnTo>
                  <a:lnTo>
                    <a:pt x="12" y="8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1711574" y="5784628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5 w 12"/>
                <a:gd name="T3" fmla="*/ 40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5" y="40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1725861" y="5724303"/>
              <a:ext cx="7938" cy="25400"/>
            </a:xfrm>
            <a:custGeom>
              <a:avLst/>
              <a:gdLst>
                <a:gd name="T0" fmla="*/ 0 w 12"/>
                <a:gd name="T1" fmla="*/ 72 h 72"/>
                <a:gd name="T2" fmla="*/ 1 w 12"/>
                <a:gd name="T3" fmla="*/ 69 h 72"/>
                <a:gd name="T4" fmla="*/ 9 w 12"/>
                <a:gd name="T5" fmla="*/ 22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1" y="69"/>
                  </a:lnTo>
                  <a:lnTo>
                    <a:pt x="9" y="22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1743324" y="5663978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4 w 12"/>
                <a:gd name="T3" fmla="*/ 47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4" y="47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1759199" y="5603653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0 w 12"/>
                <a:gd name="T3" fmla="*/ 72 h 72"/>
                <a:gd name="T4" fmla="*/ 8 w 12"/>
                <a:gd name="T5" fmla="*/ 24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0" y="72"/>
                  </a:lnTo>
                  <a:lnTo>
                    <a:pt x="8" y="24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1773486" y="5541740"/>
              <a:ext cx="7938" cy="26988"/>
            </a:xfrm>
            <a:custGeom>
              <a:avLst/>
              <a:gdLst>
                <a:gd name="T0" fmla="*/ 0 w 12"/>
                <a:gd name="T1" fmla="*/ 72 h 72"/>
                <a:gd name="T2" fmla="*/ 4 w 12"/>
                <a:gd name="T3" fmla="*/ 50 h 72"/>
                <a:gd name="T4" fmla="*/ 12 w 12"/>
                <a:gd name="T5" fmla="*/ 3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4" y="50"/>
                  </a:lnTo>
                  <a:lnTo>
                    <a:pt x="12" y="3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1" name="Freeform 79"/>
            <p:cNvSpPr>
              <a:spLocks/>
            </p:cNvSpPr>
            <p:nvPr/>
          </p:nvSpPr>
          <p:spPr bwMode="auto">
            <a:xfrm>
              <a:off x="1789361" y="5481415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7 w 12"/>
                <a:gd name="T3" fmla="*/ 32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7" y="32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>
              <a:off x="1805236" y="5422678"/>
              <a:ext cx="6350" cy="23813"/>
            </a:xfrm>
            <a:custGeom>
              <a:avLst/>
              <a:gdLst>
                <a:gd name="T0" fmla="*/ 0 w 13"/>
                <a:gd name="T1" fmla="*/ 72 h 72"/>
                <a:gd name="T2" fmla="*/ 2 w 13"/>
                <a:gd name="T3" fmla="*/ 64 h 72"/>
                <a:gd name="T4" fmla="*/ 10 w 13"/>
                <a:gd name="T5" fmla="*/ 20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2" y="64"/>
                  </a:lnTo>
                  <a:lnTo>
                    <a:pt x="10" y="20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>
              <a:off x="1822699" y="5360765"/>
              <a:ext cx="7938" cy="26988"/>
            </a:xfrm>
            <a:custGeom>
              <a:avLst/>
              <a:gdLst>
                <a:gd name="T0" fmla="*/ 0 w 13"/>
                <a:gd name="T1" fmla="*/ 72 h 72"/>
                <a:gd name="T2" fmla="*/ 2 w 13"/>
                <a:gd name="T3" fmla="*/ 60 h 72"/>
                <a:gd name="T4" fmla="*/ 10 w 13"/>
                <a:gd name="T5" fmla="*/ 18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2" y="60"/>
                  </a:lnTo>
                  <a:lnTo>
                    <a:pt x="10" y="18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4" name="Freeform 82"/>
            <p:cNvSpPr>
              <a:spLocks/>
            </p:cNvSpPr>
            <p:nvPr/>
          </p:nvSpPr>
          <p:spPr bwMode="auto">
            <a:xfrm>
              <a:off x="1841749" y="5300440"/>
              <a:ext cx="7938" cy="26988"/>
            </a:xfrm>
            <a:custGeom>
              <a:avLst/>
              <a:gdLst>
                <a:gd name="T0" fmla="*/ 0 w 15"/>
                <a:gd name="T1" fmla="*/ 72 h 72"/>
                <a:gd name="T2" fmla="*/ 1 w 15"/>
                <a:gd name="T3" fmla="*/ 66 h 72"/>
                <a:gd name="T4" fmla="*/ 9 w 15"/>
                <a:gd name="T5" fmla="*/ 28 h 72"/>
                <a:gd name="T6" fmla="*/ 15 w 15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2">
                  <a:moveTo>
                    <a:pt x="0" y="72"/>
                  </a:moveTo>
                  <a:lnTo>
                    <a:pt x="1" y="66"/>
                  </a:lnTo>
                  <a:lnTo>
                    <a:pt x="9" y="28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1860799" y="5240115"/>
              <a:ext cx="9525" cy="25400"/>
            </a:xfrm>
            <a:custGeom>
              <a:avLst/>
              <a:gdLst>
                <a:gd name="T0" fmla="*/ 0 w 17"/>
                <a:gd name="T1" fmla="*/ 72 h 72"/>
                <a:gd name="T2" fmla="*/ 5 w 17"/>
                <a:gd name="T3" fmla="*/ 53 h 72"/>
                <a:gd name="T4" fmla="*/ 13 w 17"/>
                <a:gd name="T5" fmla="*/ 19 h 72"/>
                <a:gd name="T6" fmla="*/ 17 w 17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72"/>
                  </a:moveTo>
                  <a:lnTo>
                    <a:pt x="5" y="53"/>
                  </a:lnTo>
                  <a:lnTo>
                    <a:pt x="13" y="19"/>
                  </a:lnTo>
                  <a:lnTo>
                    <a:pt x="17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1884611" y="5179790"/>
              <a:ext cx="12700" cy="25400"/>
            </a:xfrm>
            <a:custGeom>
              <a:avLst/>
              <a:gdLst>
                <a:gd name="T0" fmla="*/ 0 w 22"/>
                <a:gd name="T1" fmla="*/ 72 h 72"/>
                <a:gd name="T2" fmla="*/ 2 w 22"/>
                <a:gd name="T3" fmla="*/ 66 h 72"/>
                <a:gd name="T4" fmla="*/ 10 w 22"/>
                <a:gd name="T5" fmla="*/ 38 h 72"/>
                <a:gd name="T6" fmla="*/ 18 w 22"/>
                <a:gd name="T7" fmla="*/ 12 h 72"/>
                <a:gd name="T8" fmla="*/ 22 w 2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2">
                  <a:moveTo>
                    <a:pt x="0" y="72"/>
                  </a:moveTo>
                  <a:lnTo>
                    <a:pt x="2" y="66"/>
                  </a:lnTo>
                  <a:lnTo>
                    <a:pt x="10" y="38"/>
                  </a:lnTo>
                  <a:lnTo>
                    <a:pt x="18" y="12"/>
                  </a:lnTo>
                  <a:lnTo>
                    <a:pt x="2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1916361" y="5119465"/>
              <a:ext cx="19050" cy="25400"/>
            </a:xfrm>
            <a:custGeom>
              <a:avLst/>
              <a:gdLst>
                <a:gd name="T0" fmla="*/ 0 w 35"/>
                <a:gd name="T1" fmla="*/ 72 h 72"/>
                <a:gd name="T2" fmla="*/ 2 w 35"/>
                <a:gd name="T3" fmla="*/ 69 h 72"/>
                <a:gd name="T4" fmla="*/ 9 w 35"/>
                <a:gd name="T5" fmla="*/ 50 h 72"/>
                <a:gd name="T6" fmla="*/ 17 w 35"/>
                <a:gd name="T7" fmla="*/ 33 h 72"/>
                <a:gd name="T8" fmla="*/ 24 w 35"/>
                <a:gd name="T9" fmla="*/ 18 h 72"/>
                <a:gd name="T10" fmla="*/ 32 w 35"/>
                <a:gd name="T11" fmla="*/ 4 h 72"/>
                <a:gd name="T12" fmla="*/ 35 w 35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72">
                  <a:moveTo>
                    <a:pt x="0" y="72"/>
                  </a:moveTo>
                  <a:lnTo>
                    <a:pt x="2" y="69"/>
                  </a:lnTo>
                  <a:lnTo>
                    <a:pt x="9" y="50"/>
                  </a:lnTo>
                  <a:lnTo>
                    <a:pt x="17" y="33"/>
                  </a:lnTo>
                  <a:lnTo>
                    <a:pt x="24" y="18"/>
                  </a:lnTo>
                  <a:lnTo>
                    <a:pt x="32" y="4"/>
                  </a:lnTo>
                  <a:lnTo>
                    <a:pt x="3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1984624" y="5100415"/>
              <a:ext cx="31750" cy="23813"/>
            </a:xfrm>
            <a:custGeom>
              <a:avLst/>
              <a:gdLst>
                <a:gd name="T0" fmla="*/ 0 w 58"/>
                <a:gd name="T1" fmla="*/ 0 h 66"/>
                <a:gd name="T2" fmla="*/ 5 w 58"/>
                <a:gd name="T3" fmla="*/ 2 h 66"/>
                <a:gd name="T4" fmla="*/ 12 w 58"/>
                <a:gd name="T5" fmla="*/ 7 h 66"/>
                <a:gd name="T6" fmla="*/ 20 w 58"/>
                <a:gd name="T7" fmla="*/ 14 h 66"/>
                <a:gd name="T8" fmla="*/ 28 w 58"/>
                <a:gd name="T9" fmla="*/ 22 h 66"/>
                <a:gd name="T10" fmla="*/ 36 w 58"/>
                <a:gd name="T11" fmla="*/ 32 h 66"/>
                <a:gd name="T12" fmla="*/ 44 w 58"/>
                <a:gd name="T13" fmla="*/ 43 h 66"/>
                <a:gd name="T14" fmla="*/ 52 w 58"/>
                <a:gd name="T15" fmla="*/ 56 h 66"/>
                <a:gd name="T16" fmla="*/ 58 w 58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66">
                  <a:moveTo>
                    <a:pt x="0" y="0"/>
                  </a:moveTo>
                  <a:lnTo>
                    <a:pt x="5" y="2"/>
                  </a:lnTo>
                  <a:lnTo>
                    <a:pt x="12" y="7"/>
                  </a:lnTo>
                  <a:lnTo>
                    <a:pt x="20" y="14"/>
                  </a:lnTo>
                  <a:lnTo>
                    <a:pt x="28" y="22"/>
                  </a:lnTo>
                  <a:lnTo>
                    <a:pt x="36" y="32"/>
                  </a:lnTo>
                  <a:lnTo>
                    <a:pt x="44" y="43"/>
                  </a:lnTo>
                  <a:lnTo>
                    <a:pt x="52" y="56"/>
                  </a:lnTo>
                  <a:lnTo>
                    <a:pt x="58" y="6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2040186" y="5159153"/>
              <a:ext cx="12700" cy="25400"/>
            </a:xfrm>
            <a:custGeom>
              <a:avLst/>
              <a:gdLst>
                <a:gd name="T0" fmla="*/ 0 w 24"/>
                <a:gd name="T1" fmla="*/ 0 h 72"/>
                <a:gd name="T2" fmla="*/ 8 w 24"/>
                <a:gd name="T3" fmla="*/ 21 h 72"/>
                <a:gd name="T4" fmla="*/ 16 w 24"/>
                <a:gd name="T5" fmla="*/ 45 h 72"/>
                <a:gd name="T6" fmla="*/ 24 w 24"/>
                <a:gd name="T7" fmla="*/ 70 h 72"/>
                <a:gd name="T8" fmla="*/ 24 w 24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0" y="0"/>
                  </a:moveTo>
                  <a:lnTo>
                    <a:pt x="8" y="21"/>
                  </a:lnTo>
                  <a:lnTo>
                    <a:pt x="16" y="45"/>
                  </a:lnTo>
                  <a:lnTo>
                    <a:pt x="24" y="70"/>
                  </a:lnTo>
                  <a:lnTo>
                    <a:pt x="2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2068761" y="5219478"/>
              <a:ext cx="9525" cy="25400"/>
            </a:xfrm>
            <a:custGeom>
              <a:avLst/>
              <a:gdLst>
                <a:gd name="T0" fmla="*/ 0 w 18"/>
                <a:gd name="T1" fmla="*/ 0 h 72"/>
                <a:gd name="T2" fmla="*/ 4 w 18"/>
                <a:gd name="T3" fmla="*/ 14 h 72"/>
                <a:gd name="T4" fmla="*/ 12 w 18"/>
                <a:gd name="T5" fmla="*/ 45 h 72"/>
                <a:gd name="T6" fmla="*/ 18 w 18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2">
                  <a:moveTo>
                    <a:pt x="0" y="0"/>
                  </a:moveTo>
                  <a:lnTo>
                    <a:pt x="4" y="14"/>
                  </a:lnTo>
                  <a:lnTo>
                    <a:pt x="12" y="45"/>
                  </a:lnTo>
                  <a:lnTo>
                    <a:pt x="18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>
              <a:off x="2090986" y="5279803"/>
              <a:ext cx="9525" cy="25400"/>
            </a:xfrm>
            <a:custGeom>
              <a:avLst/>
              <a:gdLst>
                <a:gd name="T0" fmla="*/ 0 w 16"/>
                <a:gd name="T1" fmla="*/ 0 h 72"/>
                <a:gd name="T2" fmla="*/ 3 w 16"/>
                <a:gd name="T3" fmla="*/ 12 h 72"/>
                <a:gd name="T4" fmla="*/ 11 w 16"/>
                <a:gd name="T5" fmla="*/ 49 h 72"/>
                <a:gd name="T6" fmla="*/ 16 w 16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2">
                  <a:moveTo>
                    <a:pt x="0" y="0"/>
                  </a:moveTo>
                  <a:lnTo>
                    <a:pt x="3" y="12"/>
                  </a:lnTo>
                  <a:lnTo>
                    <a:pt x="11" y="49"/>
                  </a:lnTo>
                  <a:lnTo>
                    <a:pt x="16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2111624" y="5340128"/>
              <a:ext cx="6350" cy="25400"/>
            </a:xfrm>
            <a:custGeom>
              <a:avLst/>
              <a:gdLst>
                <a:gd name="T0" fmla="*/ 0 w 14"/>
                <a:gd name="T1" fmla="*/ 0 h 72"/>
                <a:gd name="T2" fmla="*/ 7 w 14"/>
                <a:gd name="T3" fmla="*/ 35 h 72"/>
                <a:gd name="T4" fmla="*/ 14 w 1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72">
                  <a:moveTo>
                    <a:pt x="0" y="0"/>
                  </a:moveTo>
                  <a:lnTo>
                    <a:pt x="7" y="35"/>
                  </a:lnTo>
                  <a:lnTo>
                    <a:pt x="1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2129086" y="5400453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6 w 13"/>
                <a:gd name="T3" fmla="*/ 34 h 72"/>
                <a:gd name="T4" fmla="*/ 13 w 13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6" y="34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4" name="Freeform 92"/>
            <p:cNvSpPr>
              <a:spLocks/>
            </p:cNvSpPr>
            <p:nvPr/>
          </p:nvSpPr>
          <p:spPr bwMode="auto">
            <a:xfrm>
              <a:off x="2146549" y="5460778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8 w 13"/>
                <a:gd name="T3" fmla="*/ 44 h 72"/>
                <a:gd name="T4" fmla="*/ 13 w 13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8" y="44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5" name="Freeform 93"/>
            <p:cNvSpPr>
              <a:spLocks/>
            </p:cNvSpPr>
            <p:nvPr/>
          </p:nvSpPr>
          <p:spPr bwMode="auto">
            <a:xfrm>
              <a:off x="2162424" y="5521103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3 w 13"/>
                <a:gd name="T3" fmla="*/ 14 h 72"/>
                <a:gd name="T4" fmla="*/ 11 w 13"/>
                <a:gd name="T5" fmla="*/ 61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3" y="14"/>
                  </a:lnTo>
                  <a:lnTo>
                    <a:pt x="11" y="61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2178299" y="5581428"/>
              <a:ext cx="6350" cy="25400"/>
            </a:xfrm>
            <a:custGeom>
              <a:avLst/>
              <a:gdLst>
                <a:gd name="T0" fmla="*/ 0 w 12"/>
                <a:gd name="T1" fmla="*/ 0 h 72"/>
                <a:gd name="T2" fmla="*/ 6 w 12"/>
                <a:gd name="T3" fmla="*/ 35 h 72"/>
                <a:gd name="T4" fmla="*/ 12 w 1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6" y="35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7" name="Freeform 95"/>
            <p:cNvSpPr>
              <a:spLocks/>
            </p:cNvSpPr>
            <p:nvPr/>
          </p:nvSpPr>
          <p:spPr bwMode="auto">
            <a:xfrm>
              <a:off x="2192586" y="5641753"/>
              <a:ext cx="6350" cy="26988"/>
            </a:xfrm>
            <a:custGeom>
              <a:avLst/>
              <a:gdLst>
                <a:gd name="T0" fmla="*/ 0 w 11"/>
                <a:gd name="T1" fmla="*/ 0 h 72"/>
                <a:gd name="T2" fmla="*/ 2 w 11"/>
                <a:gd name="T3" fmla="*/ 10 h 72"/>
                <a:gd name="T4" fmla="*/ 9 w 11"/>
                <a:gd name="T5" fmla="*/ 58 h 72"/>
                <a:gd name="T6" fmla="*/ 11 w 11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2">
                  <a:moveTo>
                    <a:pt x="0" y="0"/>
                  </a:moveTo>
                  <a:lnTo>
                    <a:pt x="2" y="10"/>
                  </a:lnTo>
                  <a:lnTo>
                    <a:pt x="9" y="58"/>
                  </a:lnTo>
                  <a:lnTo>
                    <a:pt x="11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8" name="Freeform 96"/>
            <p:cNvSpPr>
              <a:spLocks/>
            </p:cNvSpPr>
            <p:nvPr/>
          </p:nvSpPr>
          <p:spPr bwMode="auto">
            <a:xfrm>
              <a:off x="2208461" y="5702078"/>
              <a:ext cx="6350" cy="25400"/>
            </a:xfrm>
            <a:custGeom>
              <a:avLst/>
              <a:gdLst>
                <a:gd name="T0" fmla="*/ 0 w 12"/>
                <a:gd name="T1" fmla="*/ 0 h 72"/>
                <a:gd name="T2" fmla="*/ 6 w 12"/>
                <a:gd name="T3" fmla="*/ 32 h 72"/>
                <a:gd name="T4" fmla="*/ 12 w 1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6" y="32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9" name="Freeform 97"/>
            <p:cNvSpPr>
              <a:spLocks/>
            </p:cNvSpPr>
            <p:nvPr/>
          </p:nvSpPr>
          <p:spPr bwMode="auto">
            <a:xfrm>
              <a:off x="2224336" y="5762403"/>
              <a:ext cx="6350" cy="26988"/>
            </a:xfrm>
            <a:custGeom>
              <a:avLst/>
              <a:gdLst>
                <a:gd name="T0" fmla="*/ 0 w 12"/>
                <a:gd name="T1" fmla="*/ 0 h 72"/>
                <a:gd name="T2" fmla="*/ 1 w 12"/>
                <a:gd name="T3" fmla="*/ 5 h 72"/>
                <a:gd name="T4" fmla="*/ 9 w 12"/>
                <a:gd name="T5" fmla="*/ 52 h 72"/>
                <a:gd name="T6" fmla="*/ 12 w 1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1" y="5"/>
                  </a:lnTo>
                  <a:lnTo>
                    <a:pt x="9" y="52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0" name="Freeform 98"/>
            <p:cNvSpPr>
              <a:spLocks/>
            </p:cNvSpPr>
            <p:nvPr/>
          </p:nvSpPr>
          <p:spPr bwMode="auto">
            <a:xfrm>
              <a:off x="2240211" y="5822728"/>
              <a:ext cx="7938" cy="26988"/>
            </a:xfrm>
            <a:custGeom>
              <a:avLst/>
              <a:gdLst>
                <a:gd name="T0" fmla="*/ 0 w 13"/>
                <a:gd name="T1" fmla="*/ 0 h 72"/>
                <a:gd name="T2" fmla="*/ 4 w 13"/>
                <a:gd name="T3" fmla="*/ 21 h 72"/>
                <a:gd name="T4" fmla="*/ 12 w 13"/>
                <a:gd name="T5" fmla="*/ 66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4" y="21"/>
                  </a:lnTo>
                  <a:lnTo>
                    <a:pt x="12" y="66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1" name="Freeform 99"/>
            <p:cNvSpPr>
              <a:spLocks/>
            </p:cNvSpPr>
            <p:nvPr/>
          </p:nvSpPr>
          <p:spPr bwMode="auto">
            <a:xfrm>
              <a:off x="2257674" y="5884640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5 w 13"/>
                <a:gd name="T3" fmla="*/ 28 h 72"/>
                <a:gd name="T4" fmla="*/ 13 w 13"/>
                <a:gd name="T5" fmla="*/ 70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5" y="28"/>
                  </a:lnTo>
                  <a:lnTo>
                    <a:pt x="13" y="70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2275136" y="5944965"/>
              <a:ext cx="7938" cy="25400"/>
            </a:xfrm>
            <a:custGeom>
              <a:avLst/>
              <a:gdLst>
                <a:gd name="T0" fmla="*/ 0 w 14"/>
                <a:gd name="T1" fmla="*/ 0 h 72"/>
                <a:gd name="T2" fmla="*/ 5 w 14"/>
                <a:gd name="T3" fmla="*/ 24 h 72"/>
                <a:gd name="T4" fmla="*/ 13 w 14"/>
                <a:gd name="T5" fmla="*/ 64 h 72"/>
                <a:gd name="T6" fmla="*/ 14 w 1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0"/>
                  </a:moveTo>
                  <a:lnTo>
                    <a:pt x="5" y="24"/>
                  </a:lnTo>
                  <a:lnTo>
                    <a:pt x="13" y="64"/>
                  </a:lnTo>
                  <a:lnTo>
                    <a:pt x="1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3" name="Freeform 101"/>
            <p:cNvSpPr>
              <a:spLocks/>
            </p:cNvSpPr>
            <p:nvPr/>
          </p:nvSpPr>
          <p:spPr bwMode="auto">
            <a:xfrm>
              <a:off x="2294186" y="6003703"/>
              <a:ext cx="9525" cy="26988"/>
            </a:xfrm>
            <a:custGeom>
              <a:avLst/>
              <a:gdLst>
                <a:gd name="T0" fmla="*/ 0 w 17"/>
                <a:gd name="T1" fmla="*/ 0 h 72"/>
                <a:gd name="T2" fmla="*/ 2 w 17"/>
                <a:gd name="T3" fmla="*/ 7 h 72"/>
                <a:gd name="T4" fmla="*/ 10 w 17"/>
                <a:gd name="T5" fmla="*/ 43 h 72"/>
                <a:gd name="T6" fmla="*/ 17 w 1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0"/>
                  </a:moveTo>
                  <a:lnTo>
                    <a:pt x="2" y="7"/>
                  </a:lnTo>
                  <a:lnTo>
                    <a:pt x="10" y="43"/>
                  </a:lnTo>
                  <a:lnTo>
                    <a:pt x="17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4" name="Freeform 102"/>
            <p:cNvSpPr>
              <a:spLocks/>
            </p:cNvSpPr>
            <p:nvPr/>
          </p:nvSpPr>
          <p:spPr bwMode="auto">
            <a:xfrm>
              <a:off x="2316411" y="6065615"/>
              <a:ext cx="11113" cy="25400"/>
            </a:xfrm>
            <a:custGeom>
              <a:avLst/>
              <a:gdLst>
                <a:gd name="T0" fmla="*/ 0 w 20"/>
                <a:gd name="T1" fmla="*/ 0 h 72"/>
                <a:gd name="T2" fmla="*/ 2 w 20"/>
                <a:gd name="T3" fmla="*/ 5 h 72"/>
                <a:gd name="T4" fmla="*/ 10 w 20"/>
                <a:gd name="T5" fmla="*/ 35 h 72"/>
                <a:gd name="T6" fmla="*/ 18 w 20"/>
                <a:gd name="T7" fmla="*/ 64 h 72"/>
                <a:gd name="T8" fmla="*/ 20 w 2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2">
                  <a:moveTo>
                    <a:pt x="0" y="0"/>
                  </a:moveTo>
                  <a:lnTo>
                    <a:pt x="2" y="5"/>
                  </a:lnTo>
                  <a:lnTo>
                    <a:pt x="10" y="35"/>
                  </a:lnTo>
                  <a:lnTo>
                    <a:pt x="18" y="64"/>
                  </a:lnTo>
                  <a:lnTo>
                    <a:pt x="20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5" name="Freeform 103"/>
            <p:cNvSpPr>
              <a:spLocks/>
            </p:cNvSpPr>
            <p:nvPr/>
          </p:nvSpPr>
          <p:spPr bwMode="auto">
            <a:xfrm>
              <a:off x="2343399" y="6125940"/>
              <a:ext cx="15875" cy="25400"/>
            </a:xfrm>
            <a:custGeom>
              <a:avLst/>
              <a:gdLst>
                <a:gd name="T0" fmla="*/ 0 w 28"/>
                <a:gd name="T1" fmla="*/ 0 h 72"/>
                <a:gd name="T2" fmla="*/ 8 w 28"/>
                <a:gd name="T3" fmla="*/ 20 h 72"/>
                <a:gd name="T4" fmla="*/ 16 w 28"/>
                <a:gd name="T5" fmla="*/ 41 h 72"/>
                <a:gd name="T6" fmla="*/ 24 w 28"/>
                <a:gd name="T7" fmla="*/ 61 h 72"/>
                <a:gd name="T8" fmla="*/ 28 w 28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2">
                  <a:moveTo>
                    <a:pt x="0" y="0"/>
                  </a:moveTo>
                  <a:lnTo>
                    <a:pt x="8" y="20"/>
                  </a:lnTo>
                  <a:lnTo>
                    <a:pt x="16" y="41"/>
                  </a:lnTo>
                  <a:lnTo>
                    <a:pt x="24" y="61"/>
                  </a:lnTo>
                  <a:lnTo>
                    <a:pt x="28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6" name="Freeform 104"/>
            <p:cNvSpPr>
              <a:spLocks/>
            </p:cNvSpPr>
            <p:nvPr/>
          </p:nvSpPr>
          <p:spPr bwMode="auto">
            <a:xfrm>
              <a:off x="2392611" y="6186265"/>
              <a:ext cx="39688" cy="6350"/>
            </a:xfrm>
            <a:custGeom>
              <a:avLst/>
              <a:gdLst>
                <a:gd name="T0" fmla="*/ 0 w 72"/>
                <a:gd name="T1" fmla="*/ 0 h 19"/>
                <a:gd name="T2" fmla="*/ 7 w 72"/>
                <a:gd name="T3" fmla="*/ 6 h 19"/>
                <a:gd name="T4" fmla="*/ 15 w 72"/>
                <a:gd name="T5" fmla="*/ 11 h 19"/>
                <a:gd name="T6" fmla="*/ 22 w 72"/>
                <a:gd name="T7" fmla="*/ 15 h 19"/>
                <a:gd name="T8" fmla="*/ 30 w 72"/>
                <a:gd name="T9" fmla="*/ 18 h 19"/>
                <a:gd name="T10" fmla="*/ 38 w 72"/>
                <a:gd name="T11" fmla="*/ 19 h 19"/>
                <a:gd name="T12" fmla="*/ 46 w 72"/>
                <a:gd name="T13" fmla="*/ 18 h 19"/>
                <a:gd name="T14" fmla="*/ 54 w 72"/>
                <a:gd name="T15" fmla="*/ 16 h 19"/>
                <a:gd name="T16" fmla="*/ 62 w 72"/>
                <a:gd name="T17" fmla="*/ 13 h 19"/>
                <a:gd name="T18" fmla="*/ 70 w 72"/>
                <a:gd name="T19" fmla="*/ 8 h 19"/>
                <a:gd name="T20" fmla="*/ 72 w 72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9">
                  <a:moveTo>
                    <a:pt x="0" y="0"/>
                  </a:moveTo>
                  <a:lnTo>
                    <a:pt x="7" y="6"/>
                  </a:lnTo>
                  <a:lnTo>
                    <a:pt x="15" y="11"/>
                  </a:lnTo>
                  <a:lnTo>
                    <a:pt x="22" y="15"/>
                  </a:lnTo>
                  <a:lnTo>
                    <a:pt x="30" y="18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62" y="13"/>
                  </a:lnTo>
                  <a:lnTo>
                    <a:pt x="70" y="8"/>
                  </a:lnTo>
                  <a:lnTo>
                    <a:pt x="72" y="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7" name="Freeform 105"/>
            <p:cNvSpPr>
              <a:spLocks/>
            </p:cNvSpPr>
            <p:nvPr/>
          </p:nvSpPr>
          <p:spPr bwMode="auto">
            <a:xfrm>
              <a:off x="2467224" y="6129115"/>
              <a:ext cx="15875" cy="23813"/>
            </a:xfrm>
            <a:custGeom>
              <a:avLst/>
              <a:gdLst>
                <a:gd name="T0" fmla="*/ 0 w 27"/>
                <a:gd name="T1" fmla="*/ 72 h 72"/>
                <a:gd name="T2" fmla="*/ 7 w 27"/>
                <a:gd name="T3" fmla="*/ 56 h 72"/>
                <a:gd name="T4" fmla="*/ 14 w 27"/>
                <a:gd name="T5" fmla="*/ 36 h 72"/>
                <a:gd name="T6" fmla="*/ 22 w 27"/>
                <a:gd name="T7" fmla="*/ 15 h 72"/>
                <a:gd name="T8" fmla="*/ 27 w 27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2">
                  <a:moveTo>
                    <a:pt x="0" y="72"/>
                  </a:moveTo>
                  <a:lnTo>
                    <a:pt x="7" y="56"/>
                  </a:lnTo>
                  <a:lnTo>
                    <a:pt x="14" y="36"/>
                  </a:lnTo>
                  <a:lnTo>
                    <a:pt x="22" y="15"/>
                  </a:lnTo>
                  <a:lnTo>
                    <a:pt x="27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8" name="Freeform 106"/>
            <p:cNvSpPr>
              <a:spLocks/>
            </p:cNvSpPr>
            <p:nvPr/>
          </p:nvSpPr>
          <p:spPr bwMode="auto">
            <a:xfrm>
              <a:off x="2498974" y="6067203"/>
              <a:ext cx="11113" cy="26988"/>
            </a:xfrm>
            <a:custGeom>
              <a:avLst/>
              <a:gdLst>
                <a:gd name="T0" fmla="*/ 0 w 20"/>
                <a:gd name="T1" fmla="*/ 72 h 72"/>
                <a:gd name="T2" fmla="*/ 4 w 20"/>
                <a:gd name="T3" fmla="*/ 59 h 72"/>
                <a:gd name="T4" fmla="*/ 12 w 20"/>
                <a:gd name="T5" fmla="*/ 30 h 72"/>
                <a:gd name="T6" fmla="*/ 20 w 20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2">
                  <a:moveTo>
                    <a:pt x="0" y="72"/>
                  </a:moveTo>
                  <a:lnTo>
                    <a:pt x="4" y="59"/>
                  </a:lnTo>
                  <a:lnTo>
                    <a:pt x="12" y="30"/>
                  </a:lnTo>
                  <a:lnTo>
                    <a:pt x="2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9" name="Freeform 107"/>
            <p:cNvSpPr>
              <a:spLocks/>
            </p:cNvSpPr>
            <p:nvPr/>
          </p:nvSpPr>
          <p:spPr bwMode="auto">
            <a:xfrm>
              <a:off x="2524374" y="6006878"/>
              <a:ext cx="7938" cy="25400"/>
            </a:xfrm>
            <a:custGeom>
              <a:avLst/>
              <a:gdLst>
                <a:gd name="T0" fmla="*/ 0 w 16"/>
                <a:gd name="T1" fmla="*/ 72 h 72"/>
                <a:gd name="T2" fmla="*/ 0 w 16"/>
                <a:gd name="T3" fmla="*/ 72 h 72"/>
                <a:gd name="T4" fmla="*/ 8 w 16"/>
                <a:gd name="T5" fmla="*/ 38 h 72"/>
                <a:gd name="T6" fmla="*/ 16 w 16"/>
                <a:gd name="T7" fmla="*/ 2 h 72"/>
                <a:gd name="T8" fmla="*/ 16 w 1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2">
                  <a:moveTo>
                    <a:pt x="0" y="72"/>
                  </a:moveTo>
                  <a:lnTo>
                    <a:pt x="0" y="72"/>
                  </a:lnTo>
                  <a:lnTo>
                    <a:pt x="8" y="38"/>
                  </a:lnTo>
                  <a:lnTo>
                    <a:pt x="16" y="2"/>
                  </a:lnTo>
                  <a:lnTo>
                    <a:pt x="1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0" name="Freeform 108"/>
            <p:cNvSpPr>
              <a:spLocks/>
            </p:cNvSpPr>
            <p:nvPr/>
          </p:nvSpPr>
          <p:spPr bwMode="auto">
            <a:xfrm>
              <a:off x="2543424" y="5946553"/>
              <a:ext cx="9525" cy="25400"/>
            </a:xfrm>
            <a:custGeom>
              <a:avLst/>
              <a:gdLst>
                <a:gd name="T0" fmla="*/ 0 w 15"/>
                <a:gd name="T1" fmla="*/ 72 h 72"/>
                <a:gd name="T2" fmla="*/ 3 w 15"/>
                <a:gd name="T3" fmla="*/ 58 h 72"/>
                <a:gd name="T4" fmla="*/ 11 w 15"/>
                <a:gd name="T5" fmla="*/ 19 h 72"/>
                <a:gd name="T6" fmla="*/ 15 w 15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2">
                  <a:moveTo>
                    <a:pt x="0" y="72"/>
                  </a:moveTo>
                  <a:lnTo>
                    <a:pt x="3" y="58"/>
                  </a:lnTo>
                  <a:lnTo>
                    <a:pt x="11" y="19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1" name="Freeform 109"/>
            <p:cNvSpPr>
              <a:spLocks/>
            </p:cNvSpPr>
            <p:nvPr/>
          </p:nvSpPr>
          <p:spPr bwMode="auto">
            <a:xfrm>
              <a:off x="2562474" y="5886228"/>
              <a:ext cx="7938" cy="25400"/>
            </a:xfrm>
            <a:custGeom>
              <a:avLst/>
              <a:gdLst>
                <a:gd name="T0" fmla="*/ 0 w 14"/>
                <a:gd name="T1" fmla="*/ 72 h 72"/>
                <a:gd name="T2" fmla="*/ 2 w 14"/>
                <a:gd name="T3" fmla="*/ 65 h 72"/>
                <a:gd name="T4" fmla="*/ 10 w 14"/>
                <a:gd name="T5" fmla="*/ 23 h 72"/>
                <a:gd name="T6" fmla="*/ 14 w 1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72"/>
                  </a:moveTo>
                  <a:lnTo>
                    <a:pt x="2" y="65"/>
                  </a:lnTo>
                  <a:lnTo>
                    <a:pt x="10" y="23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2" name="Freeform 110"/>
            <p:cNvSpPr>
              <a:spLocks/>
            </p:cNvSpPr>
            <p:nvPr/>
          </p:nvSpPr>
          <p:spPr bwMode="auto">
            <a:xfrm>
              <a:off x="2579936" y="5825903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2 w 13"/>
                <a:gd name="T3" fmla="*/ 61 h 72"/>
                <a:gd name="T4" fmla="*/ 10 w 13"/>
                <a:gd name="T5" fmla="*/ 16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2" y="61"/>
                  </a:lnTo>
                  <a:lnTo>
                    <a:pt x="10" y="16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3" name="Freeform 111"/>
            <p:cNvSpPr>
              <a:spLocks/>
            </p:cNvSpPr>
            <p:nvPr/>
          </p:nvSpPr>
          <p:spPr bwMode="auto">
            <a:xfrm>
              <a:off x="2595811" y="5765578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5 w 13"/>
                <a:gd name="T3" fmla="*/ 47 h 72"/>
                <a:gd name="T4" fmla="*/ 13 w 13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5" y="47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4" name="Freeform 112"/>
            <p:cNvSpPr>
              <a:spLocks/>
            </p:cNvSpPr>
            <p:nvPr/>
          </p:nvSpPr>
          <p:spPr bwMode="auto">
            <a:xfrm>
              <a:off x="2613274" y="5705253"/>
              <a:ext cx="4763" cy="25400"/>
            </a:xfrm>
            <a:custGeom>
              <a:avLst/>
              <a:gdLst>
                <a:gd name="T0" fmla="*/ 0 w 11"/>
                <a:gd name="T1" fmla="*/ 72 h 72"/>
                <a:gd name="T2" fmla="*/ 7 w 11"/>
                <a:gd name="T3" fmla="*/ 27 h 72"/>
                <a:gd name="T4" fmla="*/ 11 w 11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2">
                  <a:moveTo>
                    <a:pt x="0" y="72"/>
                  </a:moveTo>
                  <a:lnTo>
                    <a:pt x="7" y="27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5" name="Freeform 113"/>
            <p:cNvSpPr>
              <a:spLocks/>
            </p:cNvSpPr>
            <p:nvPr/>
          </p:nvSpPr>
          <p:spPr bwMode="auto">
            <a:xfrm>
              <a:off x="2627561" y="5644928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4 w 12"/>
                <a:gd name="T3" fmla="*/ 52 h 72"/>
                <a:gd name="T4" fmla="*/ 12 w 12"/>
                <a:gd name="T5" fmla="*/ 4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4" y="52"/>
                  </a:lnTo>
                  <a:lnTo>
                    <a:pt x="12" y="4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6" name="Freeform 114"/>
            <p:cNvSpPr>
              <a:spLocks/>
            </p:cNvSpPr>
            <p:nvPr/>
          </p:nvSpPr>
          <p:spPr bwMode="auto">
            <a:xfrm>
              <a:off x="2643436" y="5584603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7 w 12"/>
                <a:gd name="T3" fmla="*/ 29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7" y="29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7" name="Freeform 115"/>
            <p:cNvSpPr>
              <a:spLocks/>
            </p:cNvSpPr>
            <p:nvPr/>
          </p:nvSpPr>
          <p:spPr bwMode="auto">
            <a:xfrm>
              <a:off x="2659311" y="5522690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3 w 12"/>
                <a:gd name="T3" fmla="*/ 56 h 72"/>
                <a:gd name="T4" fmla="*/ 11 w 12"/>
                <a:gd name="T5" fmla="*/ 9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3" y="56"/>
                  </a:lnTo>
                  <a:lnTo>
                    <a:pt x="11" y="9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8" name="Freeform 116"/>
            <p:cNvSpPr>
              <a:spLocks/>
            </p:cNvSpPr>
            <p:nvPr/>
          </p:nvSpPr>
          <p:spPr bwMode="auto">
            <a:xfrm>
              <a:off x="2675186" y="5462365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6 w 12"/>
                <a:gd name="T3" fmla="*/ 39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6" y="39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2691061" y="5403628"/>
              <a:ext cx="7938" cy="23813"/>
            </a:xfrm>
            <a:custGeom>
              <a:avLst/>
              <a:gdLst>
                <a:gd name="T0" fmla="*/ 0 w 13"/>
                <a:gd name="T1" fmla="*/ 72 h 72"/>
                <a:gd name="T2" fmla="*/ 8 w 13"/>
                <a:gd name="T3" fmla="*/ 29 h 72"/>
                <a:gd name="T4" fmla="*/ 13 w 13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8" y="29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2710111" y="5341715"/>
              <a:ext cx="6350" cy="26988"/>
            </a:xfrm>
            <a:custGeom>
              <a:avLst/>
              <a:gdLst>
                <a:gd name="T0" fmla="*/ 0 w 14"/>
                <a:gd name="T1" fmla="*/ 72 h 72"/>
                <a:gd name="T2" fmla="*/ 0 w 14"/>
                <a:gd name="T3" fmla="*/ 71 h 72"/>
                <a:gd name="T4" fmla="*/ 8 w 14"/>
                <a:gd name="T5" fmla="*/ 30 h 72"/>
                <a:gd name="T6" fmla="*/ 14 w 1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72"/>
                  </a:moveTo>
                  <a:lnTo>
                    <a:pt x="0" y="71"/>
                  </a:lnTo>
                  <a:lnTo>
                    <a:pt x="8" y="30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440842" y="4599217"/>
            <a:ext cx="1845470" cy="1139912"/>
            <a:chOff x="397123" y="4989290"/>
            <a:chExt cx="2460626" cy="1519882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89867" y="6278340"/>
              <a:ext cx="9618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685800" rtl="1"/>
              <a:r>
                <a:rPr lang="en-US" altLang="he-IL" sz="1125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0</a:t>
              </a:r>
              <a:endParaRPr lang="en-US" altLang="he-IL" sz="90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69326" y="6278340"/>
              <a:ext cx="20091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685800" rtl="1"/>
              <a:r>
                <a:rPr lang="en-US" altLang="he-IL" sz="1125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1</a:t>
              </a:r>
              <a:r>
                <a:rPr lang="en-US" altLang="he-IL" sz="1125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Symbol" panose="05050102010706020507" pitchFamily="18" charset="2"/>
                </a:rPr>
                <a:t></a:t>
              </a:r>
              <a:endParaRPr lang="en-US" altLang="he-IL" sz="900">
                <a:solidFill>
                  <a:prstClr val="black"/>
                </a:solidFill>
                <a:latin typeface="Calibri"/>
                <a:cs typeface="Arial"/>
                <a:sym typeface="Symbol" panose="05050102010706020507" pitchFamily="18" charset="2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435223" y="6248178"/>
              <a:ext cx="0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654298" y="6248178"/>
              <a:ext cx="1588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874961" y="6248178"/>
              <a:ext cx="1588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1095623" y="6248178"/>
              <a:ext cx="0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1314698" y="6248178"/>
              <a:ext cx="1588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1535361" y="6248178"/>
              <a:ext cx="1588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1756023" y="6248178"/>
              <a:ext cx="0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1976686" y="6248178"/>
              <a:ext cx="0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2195761" y="6248178"/>
              <a:ext cx="1588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2414836" y="6248178"/>
              <a:ext cx="1588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2635498" y="6248178"/>
              <a:ext cx="1588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2856161" y="6248178"/>
              <a:ext cx="1588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435223" y="6248178"/>
              <a:ext cx="24209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397123" y="6192615"/>
              <a:ext cx="3810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16173" y="5919565"/>
              <a:ext cx="1905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397123" y="5644928"/>
              <a:ext cx="38100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16173" y="5371878"/>
              <a:ext cx="19050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397123" y="5098828"/>
              <a:ext cx="38100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435223" y="4989290"/>
              <a:ext cx="0" cy="12588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22536" y="5098828"/>
              <a:ext cx="2201863" cy="1093788"/>
            </a:xfrm>
            <a:custGeom>
              <a:avLst/>
              <a:gdLst>
                <a:gd name="T0" fmla="*/ 60 w 4367"/>
                <a:gd name="T1" fmla="*/ 473 h 3787"/>
                <a:gd name="T2" fmla="*/ 131 w 4367"/>
                <a:gd name="T3" fmla="*/ 207 h 3787"/>
                <a:gd name="T4" fmla="*/ 200 w 4367"/>
                <a:gd name="T5" fmla="*/ 46 h 3787"/>
                <a:gd name="T6" fmla="*/ 271 w 4367"/>
                <a:gd name="T7" fmla="*/ 1 h 3787"/>
                <a:gd name="T8" fmla="*/ 340 w 4367"/>
                <a:gd name="T9" fmla="*/ 75 h 3787"/>
                <a:gd name="T10" fmla="*/ 410 w 4367"/>
                <a:gd name="T11" fmla="*/ 264 h 3787"/>
                <a:gd name="T12" fmla="*/ 480 w 4367"/>
                <a:gd name="T13" fmla="*/ 554 h 3787"/>
                <a:gd name="T14" fmla="*/ 550 w 4367"/>
                <a:gd name="T15" fmla="*/ 930 h 3787"/>
                <a:gd name="T16" fmla="*/ 619 w 4367"/>
                <a:gd name="T17" fmla="*/ 1365 h 3787"/>
                <a:gd name="T18" fmla="*/ 690 w 4367"/>
                <a:gd name="T19" fmla="*/ 1833 h 3787"/>
                <a:gd name="T20" fmla="*/ 759 w 4367"/>
                <a:gd name="T21" fmla="*/ 2306 h 3787"/>
                <a:gd name="T22" fmla="*/ 830 w 4367"/>
                <a:gd name="T23" fmla="*/ 2753 h 3787"/>
                <a:gd name="T24" fmla="*/ 899 w 4367"/>
                <a:gd name="T25" fmla="*/ 3146 h 3787"/>
                <a:gd name="T26" fmla="*/ 969 w 4367"/>
                <a:gd name="T27" fmla="*/ 3460 h 3787"/>
                <a:gd name="T28" fmla="*/ 1039 w 4367"/>
                <a:gd name="T29" fmla="*/ 3676 h 3787"/>
                <a:gd name="T30" fmla="*/ 1109 w 4367"/>
                <a:gd name="T31" fmla="*/ 3779 h 3787"/>
                <a:gd name="T32" fmla="*/ 1179 w 4367"/>
                <a:gd name="T33" fmla="*/ 3764 h 3787"/>
                <a:gd name="T34" fmla="*/ 1249 w 4367"/>
                <a:gd name="T35" fmla="*/ 3631 h 3787"/>
                <a:gd name="T36" fmla="*/ 1318 w 4367"/>
                <a:gd name="T37" fmla="*/ 3390 h 3787"/>
                <a:gd name="T38" fmla="*/ 1389 w 4367"/>
                <a:gd name="T39" fmla="*/ 3054 h 3787"/>
                <a:gd name="T40" fmla="*/ 1458 w 4367"/>
                <a:gd name="T41" fmla="*/ 2646 h 3787"/>
                <a:gd name="T42" fmla="*/ 1529 w 4367"/>
                <a:gd name="T43" fmla="*/ 2190 h 3787"/>
                <a:gd name="T44" fmla="*/ 1598 w 4367"/>
                <a:gd name="T45" fmla="*/ 1716 h 3787"/>
                <a:gd name="T46" fmla="*/ 1668 w 4367"/>
                <a:gd name="T47" fmla="*/ 1252 h 3787"/>
                <a:gd name="T48" fmla="*/ 1738 w 4367"/>
                <a:gd name="T49" fmla="*/ 829 h 3787"/>
                <a:gd name="T50" fmla="*/ 1808 w 4367"/>
                <a:gd name="T51" fmla="*/ 473 h 3787"/>
                <a:gd name="T52" fmla="*/ 1877 w 4367"/>
                <a:gd name="T53" fmla="*/ 207 h 3787"/>
                <a:gd name="T54" fmla="*/ 1948 w 4367"/>
                <a:gd name="T55" fmla="*/ 46 h 3787"/>
                <a:gd name="T56" fmla="*/ 2017 w 4367"/>
                <a:gd name="T57" fmla="*/ 1 h 3787"/>
                <a:gd name="T58" fmla="*/ 2088 w 4367"/>
                <a:gd name="T59" fmla="*/ 75 h 3787"/>
                <a:gd name="T60" fmla="*/ 2157 w 4367"/>
                <a:gd name="T61" fmla="*/ 264 h 3787"/>
                <a:gd name="T62" fmla="*/ 2227 w 4367"/>
                <a:gd name="T63" fmla="*/ 554 h 3787"/>
                <a:gd name="T64" fmla="*/ 2297 w 4367"/>
                <a:gd name="T65" fmla="*/ 930 h 3787"/>
                <a:gd name="T66" fmla="*/ 2366 w 4367"/>
                <a:gd name="T67" fmla="*/ 1365 h 3787"/>
                <a:gd name="T68" fmla="*/ 2436 w 4367"/>
                <a:gd name="T69" fmla="*/ 1833 h 3787"/>
                <a:gd name="T70" fmla="*/ 2506 w 4367"/>
                <a:gd name="T71" fmla="*/ 2306 h 3787"/>
                <a:gd name="T72" fmla="*/ 2576 w 4367"/>
                <a:gd name="T73" fmla="*/ 2753 h 3787"/>
                <a:gd name="T74" fmla="*/ 2646 w 4367"/>
                <a:gd name="T75" fmla="*/ 3146 h 3787"/>
                <a:gd name="T76" fmla="*/ 2716 w 4367"/>
                <a:gd name="T77" fmla="*/ 3460 h 3787"/>
                <a:gd name="T78" fmla="*/ 2785 w 4367"/>
                <a:gd name="T79" fmla="*/ 3676 h 3787"/>
                <a:gd name="T80" fmla="*/ 2856 w 4367"/>
                <a:gd name="T81" fmla="*/ 3779 h 3787"/>
                <a:gd name="T82" fmla="*/ 2925 w 4367"/>
                <a:gd name="T83" fmla="*/ 3764 h 3787"/>
                <a:gd name="T84" fmla="*/ 2996 w 4367"/>
                <a:gd name="T85" fmla="*/ 3631 h 3787"/>
                <a:gd name="T86" fmla="*/ 3065 w 4367"/>
                <a:gd name="T87" fmla="*/ 3390 h 3787"/>
                <a:gd name="T88" fmla="*/ 3135 w 4367"/>
                <a:gd name="T89" fmla="*/ 3054 h 3787"/>
                <a:gd name="T90" fmla="*/ 3205 w 4367"/>
                <a:gd name="T91" fmla="*/ 2646 h 3787"/>
                <a:gd name="T92" fmla="*/ 3275 w 4367"/>
                <a:gd name="T93" fmla="*/ 2190 h 3787"/>
                <a:gd name="T94" fmla="*/ 3344 w 4367"/>
                <a:gd name="T95" fmla="*/ 1715 h 3787"/>
                <a:gd name="T96" fmla="*/ 3415 w 4367"/>
                <a:gd name="T97" fmla="*/ 1252 h 3787"/>
                <a:gd name="T98" fmla="*/ 3484 w 4367"/>
                <a:gd name="T99" fmla="*/ 829 h 3787"/>
                <a:gd name="T100" fmla="*/ 3555 w 4367"/>
                <a:gd name="T101" fmla="*/ 473 h 3787"/>
                <a:gd name="T102" fmla="*/ 3624 w 4367"/>
                <a:gd name="T103" fmla="*/ 207 h 3787"/>
                <a:gd name="T104" fmla="*/ 3694 w 4367"/>
                <a:gd name="T105" fmla="*/ 46 h 3787"/>
                <a:gd name="T106" fmla="*/ 3764 w 4367"/>
                <a:gd name="T107" fmla="*/ 1 h 3787"/>
                <a:gd name="T108" fmla="*/ 3834 w 4367"/>
                <a:gd name="T109" fmla="*/ 75 h 3787"/>
                <a:gd name="T110" fmla="*/ 3904 w 4367"/>
                <a:gd name="T111" fmla="*/ 264 h 3787"/>
                <a:gd name="T112" fmla="*/ 3974 w 4367"/>
                <a:gd name="T113" fmla="*/ 554 h 3787"/>
                <a:gd name="T114" fmla="*/ 4043 w 4367"/>
                <a:gd name="T115" fmla="*/ 930 h 3787"/>
                <a:gd name="T116" fmla="*/ 4114 w 4367"/>
                <a:gd name="T117" fmla="*/ 1365 h 3787"/>
                <a:gd name="T118" fmla="*/ 4183 w 4367"/>
                <a:gd name="T119" fmla="*/ 1833 h 3787"/>
                <a:gd name="T120" fmla="*/ 4253 w 4367"/>
                <a:gd name="T121" fmla="*/ 2306 h 3787"/>
                <a:gd name="T122" fmla="*/ 4323 w 4367"/>
                <a:gd name="T123" fmla="*/ 2753 h 3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67" h="3787">
                  <a:moveTo>
                    <a:pt x="0" y="780"/>
                  </a:moveTo>
                  <a:lnTo>
                    <a:pt x="9" y="733"/>
                  </a:lnTo>
                  <a:lnTo>
                    <a:pt x="17" y="686"/>
                  </a:lnTo>
                  <a:lnTo>
                    <a:pt x="26" y="641"/>
                  </a:lnTo>
                  <a:lnTo>
                    <a:pt x="34" y="597"/>
                  </a:lnTo>
                  <a:lnTo>
                    <a:pt x="43" y="554"/>
                  </a:lnTo>
                  <a:lnTo>
                    <a:pt x="52" y="512"/>
                  </a:lnTo>
                  <a:lnTo>
                    <a:pt x="60" y="473"/>
                  </a:lnTo>
                  <a:lnTo>
                    <a:pt x="69" y="434"/>
                  </a:lnTo>
                  <a:lnTo>
                    <a:pt x="78" y="397"/>
                  </a:lnTo>
                  <a:lnTo>
                    <a:pt x="87" y="361"/>
                  </a:lnTo>
                  <a:lnTo>
                    <a:pt x="96" y="327"/>
                  </a:lnTo>
                  <a:lnTo>
                    <a:pt x="104" y="294"/>
                  </a:lnTo>
                  <a:lnTo>
                    <a:pt x="113" y="264"/>
                  </a:lnTo>
                  <a:lnTo>
                    <a:pt x="122" y="234"/>
                  </a:lnTo>
                  <a:lnTo>
                    <a:pt x="131" y="207"/>
                  </a:lnTo>
                  <a:lnTo>
                    <a:pt x="140" y="179"/>
                  </a:lnTo>
                  <a:lnTo>
                    <a:pt x="148" y="156"/>
                  </a:lnTo>
                  <a:lnTo>
                    <a:pt x="157" y="132"/>
                  </a:lnTo>
                  <a:lnTo>
                    <a:pt x="166" y="111"/>
                  </a:lnTo>
                  <a:lnTo>
                    <a:pt x="174" y="93"/>
                  </a:lnTo>
                  <a:lnTo>
                    <a:pt x="183" y="75"/>
                  </a:lnTo>
                  <a:lnTo>
                    <a:pt x="191" y="59"/>
                  </a:lnTo>
                  <a:lnTo>
                    <a:pt x="200" y="46"/>
                  </a:lnTo>
                  <a:lnTo>
                    <a:pt x="209" y="33"/>
                  </a:lnTo>
                  <a:lnTo>
                    <a:pt x="218" y="23"/>
                  </a:lnTo>
                  <a:lnTo>
                    <a:pt x="227" y="15"/>
                  </a:lnTo>
                  <a:lnTo>
                    <a:pt x="235" y="8"/>
                  </a:lnTo>
                  <a:lnTo>
                    <a:pt x="244" y="4"/>
                  </a:lnTo>
                  <a:lnTo>
                    <a:pt x="253" y="1"/>
                  </a:lnTo>
                  <a:lnTo>
                    <a:pt x="262" y="0"/>
                  </a:lnTo>
                  <a:lnTo>
                    <a:pt x="271" y="1"/>
                  </a:lnTo>
                  <a:lnTo>
                    <a:pt x="279" y="4"/>
                  </a:lnTo>
                  <a:lnTo>
                    <a:pt x="288" y="8"/>
                  </a:lnTo>
                  <a:lnTo>
                    <a:pt x="297" y="15"/>
                  </a:lnTo>
                  <a:lnTo>
                    <a:pt x="306" y="23"/>
                  </a:lnTo>
                  <a:lnTo>
                    <a:pt x="313" y="33"/>
                  </a:lnTo>
                  <a:lnTo>
                    <a:pt x="322" y="46"/>
                  </a:lnTo>
                  <a:lnTo>
                    <a:pt x="331" y="59"/>
                  </a:lnTo>
                  <a:lnTo>
                    <a:pt x="340" y="75"/>
                  </a:lnTo>
                  <a:lnTo>
                    <a:pt x="349" y="93"/>
                  </a:lnTo>
                  <a:lnTo>
                    <a:pt x="358" y="111"/>
                  </a:lnTo>
                  <a:lnTo>
                    <a:pt x="366" y="132"/>
                  </a:lnTo>
                  <a:lnTo>
                    <a:pt x="375" y="156"/>
                  </a:lnTo>
                  <a:lnTo>
                    <a:pt x="384" y="179"/>
                  </a:lnTo>
                  <a:lnTo>
                    <a:pt x="393" y="207"/>
                  </a:lnTo>
                  <a:lnTo>
                    <a:pt x="402" y="234"/>
                  </a:lnTo>
                  <a:lnTo>
                    <a:pt x="410" y="264"/>
                  </a:lnTo>
                  <a:lnTo>
                    <a:pt x="419" y="294"/>
                  </a:lnTo>
                  <a:lnTo>
                    <a:pt x="428" y="327"/>
                  </a:lnTo>
                  <a:lnTo>
                    <a:pt x="437" y="361"/>
                  </a:lnTo>
                  <a:lnTo>
                    <a:pt x="444" y="397"/>
                  </a:lnTo>
                  <a:lnTo>
                    <a:pt x="453" y="434"/>
                  </a:lnTo>
                  <a:lnTo>
                    <a:pt x="462" y="473"/>
                  </a:lnTo>
                  <a:lnTo>
                    <a:pt x="471" y="512"/>
                  </a:lnTo>
                  <a:lnTo>
                    <a:pt x="480" y="554"/>
                  </a:lnTo>
                  <a:lnTo>
                    <a:pt x="488" y="597"/>
                  </a:lnTo>
                  <a:lnTo>
                    <a:pt x="497" y="641"/>
                  </a:lnTo>
                  <a:lnTo>
                    <a:pt x="506" y="686"/>
                  </a:lnTo>
                  <a:lnTo>
                    <a:pt x="515" y="733"/>
                  </a:lnTo>
                  <a:lnTo>
                    <a:pt x="524" y="780"/>
                  </a:lnTo>
                  <a:lnTo>
                    <a:pt x="533" y="829"/>
                  </a:lnTo>
                  <a:lnTo>
                    <a:pt x="541" y="879"/>
                  </a:lnTo>
                  <a:lnTo>
                    <a:pt x="550" y="930"/>
                  </a:lnTo>
                  <a:lnTo>
                    <a:pt x="559" y="982"/>
                  </a:lnTo>
                  <a:lnTo>
                    <a:pt x="568" y="1034"/>
                  </a:lnTo>
                  <a:lnTo>
                    <a:pt x="577" y="1087"/>
                  </a:lnTo>
                  <a:lnTo>
                    <a:pt x="584" y="1141"/>
                  </a:lnTo>
                  <a:lnTo>
                    <a:pt x="593" y="1196"/>
                  </a:lnTo>
                  <a:lnTo>
                    <a:pt x="602" y="1252"/>
                  </a:lnTo>
                  <a:lnTo>
                    <a:pt x="611" y="1308"/>
                  </a:lnTo>
                  <a:lnTo>
                    <a:pt x="619" y="1365"/>
                  </a:lnTo>
                  <a:lnTo>
                    <a:pt x="628" y="1422"/>
                  </a:lnTo>
                  <a:lnTo>
                    <a:pt x="637" y="1481"/>
                  </a:lnTo>
                  <a:lnTo>
                    <a:pt x="646" y="1539"/>
                  </a:lnTo>
                  <a:lnTo>
                    <a:pt x="655" y="1597"/>
                  </a:lnTo>
                  <a:lnTo>
                    <a:pt x="663" y="1656"/>
                  </a:lnTo>
                  <a:lnTo>
                    <a:pt x="672" y="1716"/>
                  </a:lnTo>
                  <a:lnTo>
                    <a:pt x="681" y="1774"/>
                  </a:lnTo>
                  <a:lnTo>
                    <a:pt x="690" y="1833"/>
                  </a:lnTo>
                  <a:lnTo>
                    <a:pt x="699" y="1893"/>
                  </a:lnTo>
                  <a:lnTo>
                    <a:pt x="707" y="1954"/>
                  </a:lnTo>
                  <a:lnTo>
                    <a:pt x="716" y="2013"/>
                  </a:lnTo>
                  <a:lnTo>
                    <a:pt x="724" y="2071"/>
                  </a:lnTo>
                  <a:lnTo>
                    <a:pt x="733" y="2131"/>
                  </a:lnTo>
                  <a:lnTo>
                    <a:pt x="742" y="2190"/>
                  </a:lnTo>
                  <a:lnTo>
                    <a:pt x="750" y="2248"/>
                  </a:lnTo>
                  <a:lnTo>
                    <a:pt x="759" y="2306"/>
                  </a:lnTo>
                  <a:lnTo>
                    <a:pt x="768" y="2365"/>
                  </a:lnTo>
                  <a:lnTo>
                    <a:pt x="777" y="2422"/>
                  </a:lnTo>
                  <a:lnTo>
                    <a:pt x="786" y="2479"/>
                  </a:lnTo>
                  <a:lnTo>
                    <a:pt x="794" y="2535"/>
                  </a:lnTo>
                  <a:lnTo>
                    <a:pt x="803" y="2591"/>
                  </a:lnTo>
                  <a:lnTo>
                    <a:pt x="812" y="2646"/>
                  </a:lnTo>
                  <a:lnTo>
                    <a:pt x="821" y="2700"/>
                  </a:lnTo>
                  <a:lnTo>
                    <a:pt x="830" y="2753"/>
                  </a:lnTo>
                  <a:lnTo>
                    <a:pt x="838" y="2805"/>
                  </a:lnTo>
                  <a:lnTo>
                    <a:pt x="847" y="2857"/>
                  </a:lnTo>
                  <a:lnTo>
                    <a:pt x="855" y="2908"/>
                  </a:lnTo>
                  <a:lnTo>
                    <a:pt x="864" y="2958"/>
                  </a:lnTo>
                  <a:lnTo>
                    <a:pt x="873" y="3007"/>
                  </a:lnTo>
                  <a:lnTo>
                    <a:pt x="881" y="3054"/>
                  </a:lnTo>
                  <a:lnTo>
                    <a:pt x="890" y="3100"/>
                  </a:lnTo>
                  <a:lnTo>
                    <a:pt x="899" y="3146"/>
                  </a:lnTo>
                  <a:lnTo>
                    <a:pt x="908" y="3190"/>
                  </a:lnTo>
                  <a:lnTo>
                    <a:pt x="917" y="3233"/>
                  </a:lnTo>
                  <a:lnTo>
                    <a:pt x="925" y="3273"/>
                  </a:lnTo>
                  <a:lnTo>
                    <a:pt x="934" y="3314"/>
                  </a:lnTo>
                  <a:lnTo>
                    <a:pt x="943" y="3353"/>
                  </a:lnTo>
                  <a:lnTo>
                    <a:pt x="952" y="3390"/>
                  </a:lnTo>
                  <a:lnTo>
                    <a:pt x="961" y="3426"/>
                  </a:lnTo>
                  <a:lnTo>
                    <a:pt x="969" y="3460"/>
                  </a:lnTo>
                  <a:lnTo>
                    <a:pt x="978" y="3493"/>
                  </a:lnTo>
                  <a:lnTo>
                    <a:pt x="987" y="3524"/>
                  </a:lnTo>
                  <a:lnTo>
                    <a:pt x="995" y="3553"/>
                  </a:lnTo>
                  <a:lnTo>
                    <a:pt x="1004" y="3580"/>
                  </a:lnTo>
                  <a:lnTo>
                    <a:pt x="1012" y="3606"/>
                  </a:lnTo>
                  <a:lnTo>
                    <a:pt x="1021" y="3631"/>
                  </a:lnTo>
                  <a:lnTo>
                    <a:pt x="1030" y="3655"/>
                  </a:lnTo>
                  <a:lnTo>
                    <a:pt x="1039" y="3676"/>
                  </a:lnTo>
                  <a:lnTo>
                    <a:pt x="1048" y="3694"/>
                  </a:lnTo>
                  <a:lnTo>
                    <a:pt x="1056" y="3712"/>
                  </a:lnTo>
                  <a:lnTo>
                    <a:pt x="1065" y="3728"/>
                  </a:lnTo>
                  <a:lnTo>
                    <a:pt x="1074" y="3741"/>
                  </a:lnTo>
                  <a:lnTo>
                    <a:pt x="1083" y="3754"/>
                  </a:lnTo>
                  <a:lnTo>
                    <a:pt x="1092" y="3764"/>
                  </a:lnTo>
                  <a:lnTo>
                    <a:pt x="1100" y="3772"/>
                  </a:lnTo>
                  <a:lnTo>
                    <a:pt x="1109" y="3779"/>
                  </a:lnTo>
                  <a:lnTo>
                    <a:pt x="1118" y="3784"/>
                  </a:lnTo>
                  <a:lnTo>
                    <a:pt x="1127" y="3786"/>
                  </a:lnTo>
                  <a:lnTo>
                    <a:pt x="1135" y="3787"/>
                  </a:lnTo>
                  <a:lnTo>
                    <a:pt x="1143" y="3786"/>
                  </a:lnTo>
                  <a:lnTo>
                    <a:pt x="1152" y="3784"/>
                  </a:lnTo>
                  <a:lnTo>
                    <a:pt x="1161" y="3779"/>
                  </a:lnTo>
                  <a:lnTo>
                    <a:pt x="1170" y="3772"/>
                  </a:lnTo>
                  <a:lnTo>
                    <a:pt x="1179" y="3764"/>
                  </a:lnTo>
                  <a:lnTo>
                    <a:pt x="1187" y="3754"/>
                  </a:lnTo>
                  <a:lnTo>
                    <a:pt x="1196" y="3741"/>
                  </a:lnTo>
                  <a:lnTo>
                    <a:pt x="1205" y="3728"/>
                  </a:lnTo>
                  <a:lnTo>
                    <a:pt x="1214" y="3712"/>
                  </a:lnTo>
                  <a:lnTo>
                    <a:pt x="1223" y="3694"/>
                  </a:lnTo>
                  <a:lnTo>
                    <a:pt x="1231" y="3676"/>
                  </a:lnTo>
                  <a:lnTo>
                    <a:pt x="1240" y="3655"/>
                  </a:lnTo>
                  <a:lnTo>
                    <a:pt x="1249" y="3631"/>
                  </a:lnTo>
                  <a:lnTo>
                    <a:pt x="1258" y="3606"/>
                  </a:lnTo>
                  <a:lnTo>
                    <a:pt x="1267" y="3580"/>
                  </a:lnTo>
                  <a:lnTo>
                    <a:pt x="1274" y="3553"/>
                  </a:lnTo>
                  <a:lnTo>
                    <a:pt x="1283" y="3524"/>
                  </a:lnTo>
                  <a:lnTo>
                    <a:pt x="1292" y="3493"/>
                  </a:lnTo>
                  <a:lnTo>
                    <a:pt x="1301" y="3460"/>
                  </a:lnTo>
                  <a:lnTo>
                    <a:pt x="1309" y="3426"/>
                  </a:lnTo>
                  <a:lnTo>
                    <a:pt x="1318" y="3390"/>
                  </a:lnTo>
                  <a:lnTo>
                    <a:pt x="1327" y="3353"/>
                  </a:lnTo>
                  <a:lnTo>
                    <a:pt x="1336" y="3314"/>
                  </a:lnTo>
                  <a:lnTo>
                    <a:pt x="1345" y="3273"/>
                  </a:lnTo>
                  <a:lnTo>
                    <a:pt x="1354" y="3233"/>
                  </a:lnTo>
                  <a:lnTo>
                    <a:pt x="1362" y="3190"/>
                  </a:lnTo>
                  <a:lnTo>
                    <a:pt x="1371" y="3146"/>
                  </a:lnTo>
                  <a:lnTo>
                    <a:pt x="1380" y="3100"/>
                  </a:lnTo>
                  <a:lnTo>
                    <a:pt x="1389" y="3054"/>
                  </a:lnTo>
                  <a:lnTo>
                    <a:pt x="1398" y="3007"/>
                  </a:lnTo>
                  <a:lnTo>
                    <a:pt x="1405" y="2958"/>
                  </a:lnTo>
                  <a:lnTo>
                    <a:pt x="1414" y="2908"/>
                  </a:lnTo>
                  <a:lnTo>
                    <a:pt x="1423" y="2857"/>
                  </a:lnTo>
                  <a:lnTo>
                    <a:pt x="1432" y="2805"/>
                  </a:lnTo>
                  <a:lnTo>
                    <a:pt x="1440" y="2753"/>
                  </a:lnTo>
                  <a:lnTo>
                    <a:pt x="1449" y="2700"/>
                  </a:lnTo>
                  <a:lnTo>
                    <a:pt x="1458" y="2646"/>
                  </a:lnTo>
                  <a:lnTo>
                    <a:pt x="1467" y="2591"/>
                  </a:lnTo>
                  <a:lnTo>
                    <a:pt x="1476" y="2535"/>
                  </a:lnTo>
                  <a:lnTo>
                    <a:pt x="1484" y="2479"/>
                  </a:lnTo>
                  <a:lnTo>
                    <a:pt x="1493" y="2422"/>
                  </a:lnTo>
                  <a:lnTo>
                    <a:pt x="1502" y="2365"/>
                  </a:lnTo>
                  <a:lnTo>
                    <a:pt x="1511" y="2306"/>
                  </a:lnTo>
                  <a:lnTo>
                    <a:pt x="1520" y="2248"/>
                  </a:lnTo>
                  <a:lnTo>
                    <a:pt x="1529" y="2190"/>
                  </a:lnTo>
                  <a:lnTo>
                    <a:pt x="1537" y="2131"/>
                  </a:lnTo>
                  <a:lnTo>
                    <a:pt x="1545" y="2071"/>
                  </a:lnTo>
                  <a:lnTo>
                    <a:pt x="1554" y="2013"/>
                  </a:lnTo>
                  <a:lnTo>
                    <a:pt x="1563" y="1954"/>
                  </a:lnTo>
                  <a:lnTo>
                    <a:pt x="1571" y="1893"/>
                  </a:lnTo>
                  <a:lnTo>
                    <a:pt x="1580" y="1833"/>
                  </a:lnTo>
                  <a:lnTo>
                    <a:pt x="1589" y="1774"/>
                  </a:lnTo>
                  <a:lnTo>
                    <a:pt x="1598" y="1716"/>
                  </a:lnTo>
                  <a:lnTo>
                    <a:pt x="1607" y="1656"/>
                  </a:lnTo>
                  <a:lnTo>
                    <a:pt x="1615" y="1597"/>
                  </a:lnTo>
                  <a:lnTo>
                    <a:pt x="1624" y="1539"/>
                  </a:lnTo>
                  <a:lnTo>
                    <a:pt x="1633" y="1481"/>
                  </a:lnTo>
                  <a:lnTo>
                    <a:pt x="1642" y="1422"/>
                  </a:lnTo>
                  <a:lnTo>
                    <a:pt x="1651" y="1365"/>
                  </a:lnTo>
                  <a:lnTo>
                    <a:pt x="1659" y="1308"/>
                  </a:lnTo>
                  <a:lnTo>
                    <a:pt x="1668" y="1252"/>
                  </a:lnTo>
                  <a:lnTo>
                    <a:pt x="1677" y="1196"/>
                  </a:lnTo>
                  <a:lnTo>
                    <a:pt x="1685" y="1141"/>
                  </a:lnTo>
                  <a:lnTo>
                    <a:pt x="1694" y="1087"/>
                  </a:lnTo>
                  <a:lnTo>
                    <a:pt x="1702" y="1034"/>
                  </a:lnTo>
                  <a:lnTo>
                    <a:pt x="1711" y="982"/>
                  </a:lnTo>
                  <a:lnTo>
                    <a:pt x="1720" y="930"/>
                  </a:lnTo>
                  <a:lnTo>
                    <a:pt x="1729" y="879"/>
                  </a:lnTo>
                  <a:lnTo>
                    <a:pt x="1738" y="829"/>
                  </a:lnTo>
                  <a:lnTo>
                    <a:pt x="1746" y="780"/>
                  </a:lnTo>
                  <a:lnTo>
                    <a:pt x="1755" y="733"/>
                  </a:lnTo>
                  <a:lnTo>
                    <a:pt x="1764" y="686"/>
                  </a:lnTo>
                  <a:lnTo>
                    <a:pt x="1773" y="641"/>
                  </a:lnTo>
                  <a:lnTo>
                    <a:pt x="1782" y="597"/>
                  </a:lnTo>
                  <a:lnTo>
                    <a:pt x="1790" y="554"/>
                  </a:lnTo>
                  <a:lnTo>
                    <a:pt x="1799" y="512"/>
                  </a:lnTo>
                  <a:lnTo>
                    <a:pt x="1808" y="473"/>
                  </a:lnTo>
                  <a:lnTo>
                    <a:pt x="1816" y="434"/>
                  </a:lnTo>
                  <a:lnTo>
                    <a:pt x="1825" y="397"/>
                  </a:lnTo>
                  <a:lnTo>
                    <a:pt x="1833" y="361"/>
                  </a:lnTo>
                  <a:lnTo>
                    <a:pt x="1842" y="327"/>
                  </a:lnTo>
                  <a:lnTo>
                    <a:pt x="1851" y="294"/>
                  </a:lnTo>
                  <a:lnTo>
                    <a:pt x="1860" y="264"/>
                  </a:lnTo>
                  <a:lnTo>
                    <a:pt x="1869" y="234"/>
                  </a:lnTo>
                  <a:lnTo>
                    <a:pt x="1877" y="207"/>
                  </a:lnTo>
                  <a:lnTo>
                    <a:pt x="1886" y="179"/>
                  </a:lnTo>
                  <a:lnTo>
                    <a:pt x="1895" y="156"/>
                  </a:lnTo>
                  <a:lnTo>
                    <a:pt x="1904" y="132"/>
                  </a:lnTo>
                  <a:lnTo>
                    <a:pt x="1913" y="111"/>
                  </a:lnTo>
                  <a:lnTo>
                    <a:pt x="1921" y="93"/>
                  </a:lnTo>
                  <a:lnTo>
                    <a:pt x="1930" y="75"/>
                  </a:lnTo>
                  <a:lnTo>
                    <a:pt x="1939" y="59"/>
                  </a:lnTo>
                  <a:lnTo>
                    <a:pt x="1948" y="46"/>
                  </a:lnTo>
                  <a:lnTo>
                    <a:pt x="1956" y="33"/>
                  </a:lnTo>
                  <a:lnTo>
                    <a:pt x="1964" y="23"/>
                  </a:lnTo>
                  <a:lnTo>
                    <a:pt x="1973" y="15"/>
                  </a:lnTo>
                  <a:lnTo>
                    <a:pt x="1982" y="8"/>
                  </a:lnTo>
                  <a:lnTo>
                    <a:pt x="1991" y="4"/>
                  </a:lnTo>
                  <a:lnTo>
                    <a:pt x="2000" y="1"/>
                  </a:lnTo>
                  <a:lnTo>
                    <a:pt x="2008" y="0"/>
                  </a:lnTo>
                  <a:lnTo>
                    <a:pt x="2017" y="1"/>
                  </a:lnTo>
                  <a:lnTo>
                    <a:pt x="2026" y="4"/>
                  </a:lnTo>
                  <a:lnTo>
                    <a:pt x="2035" y="8"/>
                  </a:lnTo>
                  <a:lnTo>
                    <a:pt x="2044" y="15"/>
                  </a:lnTo>
                  <a:lnTo>
                    <a:pt x="2052" y="23"/>
                  </a:lnTo>
                  <a:lnTo>
                    <a:pt x="2061" y="33"/>
                  </a:lnTo>
                  <a:lnTo>
                    <a:pt x="2070" y="46"/>
                  </a:lnTo>
                  <a:lnTo>
                    <a:pt x="2079" y="59"/>
                  </a:lnTo>
                  <a:lnTo>
                    <a:pt x="2088" y="75"/>
                  </a:lnTo>
                  <a:lnTo>
                    <a:pt x="2095" y="93"/>
                  </a:lnTo>
                  <a:lnTo>
                    <a:pt x="2104" y="111"/>
                  </a:lnTo>
                  <a:lnTo>
                    <a:pt x="2113" y="132"/>
                  </a:lnTo>
                  <a:lnTo>
                    <a:pt x="2122" y="156"/>
                  </a:lnTo>
                  <a:lnTo>
                    <a:pt x="2131" y="179"/>
                  </a:lnTo>
                  <a:lnTo>
                    <a:pt x="2139" y="207"/>
                  </a:lnTo>
                  <a:lnTo>
                    <a:pt x="2148" y="234"/>
                  </a:lnTo>
                  <a:lnTo>
                    <a:pt x="2157" y="264"/>
                  </a:lnTo>
                  <a:lnTo>
                    <a:pt x="2166" y="294"/>
                  </a:lnTo>
                  <a:lnTo>
                    <a:pt x="2175" y="327"/>
                  </a:lnTo>
                  <a:lnTo>
                    <a:pt x="2183" y="361"/>
                  </a:lnTo>
                  <a:lnTo>
                    <a:pt x="2192" y="397"/>
                  </a:lnTo>
                  <a:lnTo>
                    <a:pt x="2201" y="434"/>
                  </a:lnTo>
                  <a:lnTo>
                    <a:pt x="2210" y="473"/>
                  </a:lnTo>
                  <a:lnTo>
                    <a:pt x="2219" y="512"/>
                  </a:lnTo>
                  <a:lnTo>
                    <a:pt x="2227" y="554"/>
                  </a:lnTo>
                  <a:lnTo>
                    <a:pt x="2235" y="597"/>
                  </a:lnTo>
                  <a:lnTo>
                    <a:pt x="2244" y="641"/>
                  </a:lnTo>
                  <a:lnTo>
                    <a:pt x="2253" y="687"/>
                  </a:lnTo>
                  <a:lnTo>
                    <a:pt x="2261" y="733"/>
                  </a:lnTo>
                  <a:lnTo>
                    <a:pt x="2270" y="780"/>
                  </a:lnTo>
                  <a:lnTo>
                    <a:pt x="2279" y="829"/>
                  </a:lnTo>
                  <a:lnTo>
                    <a:pt x="2288" y="879"/>
                  </a:lnTo>
                  <a:lnTo>
                    <a:pt x="2297" y="930"/>
                  </a:lnTo>
                  <a:lnTo>
                    <a:pt x="2306" y="982"/>
                  </a:lnTo>
                  <a:lnTo>
                    <a:pt x="2314" y="1034"/>
                  </a:lnTo>
                  <a:lnTo>
                    <a:pt x="2323" y="1087"/>
                  </a:lnTo>
                  <a:lnTo>
                    <a:pt x="2332" y="1141"/>
                  </a:lnTo>
                  <a:lnTo>
                    <a:pt x="2341" y="1196"/>
                  </a:lnTo>
                  <a:lnTo>
                    <a:pt x="2350" y="1252"/>
                  </a:lnTo>
                  <a:lnTo>
                    <a:pt x="2358" y="1308"/>
                  </a:lnTo>
                  <a:lnTo>
                    <a:pt x="2366" y="1365"/>
                  </a:lnTo>
                  <a:lnTo>
                    <a:pt x="2375" y="1422"/>
                  </a:lnTo>
                  <a:lnTo>
                    <a:pt x="2384" y="1481"/>
                  </a:lnTo>
                  <a:lnTo>
                    <a:pt x="2392" y="1539"/>
                  </a:lnTo>
                  <a:lnTo>
                    <a:pt x="2401" y="1597"/>
                  </a:lnTo>
                  <a:lnTo>
                    <a:pt x="2410" y="1656"/>
                  </a:lnTo>
                  <a:lnTo>
                    <a:pt x="2419" y="1716"/>
                  </a:lnTo>
                  <a:lnTo>
                    <a:pt x="2428" y="1774"/>
                  </a:lnTo>
                  <a:lnTo>
                    <a:pt x="2436" y="1833"/>
                  </a:lnTo>
                  <a:lnTo>
                    <a:pt x="2445" y="1894"/>
                  </a:lnTo>
                  <a:lnTo>
                    <a:pt x="2454" y="1954"/>
                  </a:lnTo>
                  <a:lnTo>
                    <a:pt x="2463" y="2013"/>
                  </a:lnTo>
                  <a:lnTo>
                    <a:pt x="2472" y="2071"/>
                  </a:lnTo>
                  <a:lnTo>
                    <a:pt x="2480" y="2131"/>
                  </a:lnTo>
                  <a:lnTo>
                    <a:pt x="2489" y="2190"/>
                  </a:lnTo>
                  <a:lnTo>
                    <a:pt x="2498" y="2248"/>
                  </a:lnTo>
                  <a:lnTo>
                    <a:pt x="2506" y="2306"/>
                  </a:lnTo>
                  <a:lnTo>
                    <a:pt x="2515" y="2365"/>
                  </a:lnTo>
                  <a:lnTo>
                    <a:pt x="2523" y="2422"/>
                  </a:lnTo>
                  <a:lnTo>
                    <a:pt x="2532" y="2479"/>
                  </a:lnTo>
                  <a:lnTo>
                    <a:pt x="2541" y="2535"/>
                  </a:lnTo>
                  <a:lnTo>
                    <a:pt x="2550" y="2591"/>
                  </a:lnTo>
                  <a:lnTo>
                    <a:pt x="2559" y="2646"/>
                  </a:lnTo>
                  <a:lnTo>
                    <a:pt x="2567" y="2700"/>
                  </a:lnTo>
                  <a:lnTo>
                    <a:pt x="2576" y="2753"/>
                  </a:lnTo>
                  <a:lnTo>
                    <a:pt x="2585" y="2805"/>
                  </a:lnTo>
                  <a:lnTo>
                    <a:pt x="2594" y="2857"/>
                  </a:lnTo>
                  <a:lnTo>
                    <a:pt x="2603" y="2908"/>
                  </a:lnTo>
                  <a:lnTo>
                    <a:pt x="2611" y="2958"/>
                  </a:lnTo>
                  <a:lnTo>
                    <a:pt x="2620" y="3007"/>
                  </a:lnTo>
                  <a:lnTo>
                    <a:pt x="2629" y="3054"/>
                  </a:lnTo>
                  <a:lnTo>
                    <a:pt x="2638" y="3100"/>
                  </a:lnTo>
                  <a:lnTo>
                    <a:pt x="2646" y="3146"/>
                  </a:lnTo>
                  <a:lnTo>
                    <a:pt x="2654" y="3190"/>
                  </a:lnTo>
                  <a:lnTo>
                    <a:pt x="2663" y="3233"/>
                  </a:lnTo>
                  <a:lnTo>
                    <a:pt x="2672" y="3275"/>
                  </a:lnTo>
                  <a:lnTo>
                    <a:pt x="2681" y="3314"/>
                  </a:lnTo>
                  <a:lnTo>
                    <a:pt x="2690" y="3353"/>
                  </a:lnTo>
                  <a:lnTo>
                    <a:pt x="2698" y="3390"/>
                  </a:lnTo>
                  <a:lnTo>
                    <a:pt x="2707" y="3426"/>
                  </a:lnTo>
                  <a:lnTo>
                    <a:pt x="2716" y="3460"/>
                  </a:lnTo>
                  <a:lnTo>
                    <a:pt x="2725" y="3493"/>
                  </a:lnTo>
                  <a:lnTo>
                    <a:pt x="2734" y="3524"/>
                  </a:lnTo>
                  <a:lnTo>
                    <a:pt x="2742" y="3553"/>
                  </a:lnTo>
                  <a:lnTo>
                    <a:pt x="2751" y="3580"/>
                  </a:lnTo>
                  <a:lnTo>
                    <a:pt x="2760" y="3606"/>
                  </a:lnTo>
                  <a:lnTo>
                    <a:pt x="2769" y="3631"/>
                  </a:lnTo>
                  <a:lnTo>
                    <a:pt x="2777" y="3655"/>
                  </a:lnTo>
                  <a:lnTo>
                    <a:pt x="2785" y="3676"/>
                  </a:lnTo>
                  <a:lnTo>
                    <a:pt x="2794" y="3694"/>
                  </a:lnTo>
                  <a:lnTo>
                    <a:pt x="2803" y="3712"/>
                  </a:lnTo>
                  <a:lnTo>
                    <a:pt x="2812" y="3728"/>
                  </a:lnTo>
                  <a:lnTo>
                    <a:pt x="2821" y="3741"/>
                  </a:lnTo>
                  <a:lnTo>
                    <a:pt x="2829" y="3754"/>
                  </a:lnTo>
                  <a:lnTo>
                    <a:pt x="2838" y="3764"/>
                  </a:lnTo>
                  <a:lnTo>
                    <a:pt x="2847" y="3772"/>
                  </a:lnTo>
                  <a:lnTo>
                    <a:pt x="2856" y="3779"/>
                  </a:lnTo>
                  <a:lnTo>
                    <a:pt x="2865" y="3784"/>
                  </a:lnTo>
                  <a:lnTo>
                    <a:pt x="2873" y="3786"/>
                  </a:lnTo>
                  <a:lnTo>
                    <a:pt x="2882" y="3787"/>
                  </a:lnTo>
                  <a:lnTo>
                    <a:pt x="2891" y="3786"/>
                  </a:lnTo>
                  <a:lnTo>
                    <a:pt x="2900" y="3784"/>
                  </a:lnTo>
                  <a:lnTo>
                    <a:pt x="2909" y="3779"/>
                  </a:lnTo>
                  <a:lnTo>
                    <a:pt x="2916" y="3772"/>
                  </a:lnTo>
                  <a:lnTo>
                    <a:pt x="2925" y="3764"/>
                  </a:lnTo>
                  <a:lnTo>
                    <a:pt x="2934" y="3754"/>
                  </a:lnTo>
                  <a:lnTo>
                    <a:pt x="2943" y="3741"/>
                  </a:lnTo>
                  <a:lnTo>
                    <a:pt x="2952" y="3728"/>
                  </a:lnTo>
                  <a:lnTo>
                    <a:pt x="2960" y="3712"/>
                  </a:lnTo>
                  <a:lnTo>
                    <a:pt x="2969" y="3694"/>
                  </a:lnTo>
                  <a:lnTo>
                    <a:pt x="2978" y="3676"/>
                  </a:lnTo>
                  <a:lnTo>
                    <a:pt x="2987" y="3655"/>
                  </a:lnTo>
                  <a:lnTo>
                    <a:pt x="2996" y="3631"/>
                  </a:lnTo>
                  <a:lnTo>
                    <a:pt x="3004" y="3606"/>
                  </a:lnTo>
                  <a:lnTo>
                    <a:pt x="3013" y="3580"/>
                  </a:lnTo>
                  <a:lnTo>
                    <a:pt x="3022" y="3553"/>
                  </a:lnTo>
                  <a:lnTo>
                    <a:pt x="3031" y="3524"/>
                  </a:lnTo>
                  <a:lnTo>
                    <a:pt x="3040" y="3493"/>
                  </a:lnTo>
                  <a:lnTo>
                    <a:pt x="3048" y="3460"/>
                  </a:lnTo>
                  <a:lnTo>
                    <a:pt x="3056" y="3426"/>
                  </a:lnTo>
                  <a:lnTo>
                    <a:pt x="3065" y="3390"/>
                  </a:lnTo>
                  <a:lnTo>
                    <a:pt x="3074" y="3353"/>
                  </a:lnTo>
                  <a:lnTo>
                    <a:pt x="3082" y="3314"/>
                  </a:lnTo>
                  <a:lnTo>
                    <a:pt x="3091" y="3273"/>
                  </a:lnTo>
                  <a:lnTo>
                    <a:pt x="3100" y="3233"/>
                  </a:lnTo>
                  <a:lnTo>
                    <a:pt x="3109" y="3190"/>
                  </a:lnTo>
                  <a:lnTo>
                    <a:pt x="3118" y="3146"/>
                  </a:lnTo>
                  <a:lnTo>
                    <a:pt x="3127" y="3100"/>
                  </a:lnTo>
                  <a:lnTo>
                    <a:pt x="3135" y="3054"/>
                  </a:lnTo>
                  <a:lnTo>
                    <a:pt x="3144" y="3007"/>
                  </a:lnTo>
                  <a:lnTo>
                    <a:pt x="3153" y="2958"/>
                  </a:lnTo>
                  <a:lnTo>
                    <a:pt x="3162" y="2908"/>
                  </a:lnTo>
                  <a:lnTo>
                    <a:pt x="3171" y="2857"/>
                  </a:lnTo>
                  <a:lnTo>
                    <a:pt x="3179" y="2805"/>
                  </a:lnTo>
                  <a:lnTo>
                    <a:pt x="3188" y="2753"/>
                  </a:lnTo>
                  <a:lnTo>
                    <a:pt x="3196" y="2700"/>
                  </a:lnTo>
                  <a:lnTo>
                    <a:pt x="3205" y="2646"/>
                  </a:lnTo>
                  <a:lnTo>
                    <a:pt x="3213" y="2591"/>
                  </a:lnTo>
                  <a:lnTo>
                    <a:pt x="3222" y="2535"/>
                  </a:lnTo>
                  <a:lnTo>
                    <a:pt x="3231" y="2479"/>
                  </a:lnTo>
                  <a:lnTo>
                    <a:pt x="3240" y="2422"/>
                  </a:lnTo>
                  <a:lnTo>
                    <a:pt x="3249" y="2365"/>
                  </a:lnTo>
                  <a:lnTo>
                    <a:pt x="3257" y="2306"/>
                  </a:lnTo>
                  <a:lnTo>
                    <a:pt x="3266" y="2248"/>
                  </a:lnTo>
                  <a:lnTo>
                    <a:pt x="3275" y="2190"/>
                  </a:lnTo>
                  <a:lnTo>
                    <a:pt x="3284" y="2131"/>
                  </a:lnTo>
                  <a:lnTo>
                    <a:pt x="3293" y="2071"/>
                  </a:lnTo>
                  <a:lnTo>
                    <a:pt x="3302" y="2012"/>
                  </a:lnTo>
                  <a:lnTo>
                    <a:pt x="3310" y="1952"/>
                  </a:lnTo>
                  <a:lnTo>
                    <a:pt x="3319" y="1893"/>
                  </a:lnTo>
                  <a:lnTo>
                    <a:pt x="3327" y="1833"/>
                  </a:lnTo>
                  <a:lnTo>
                    <a:pt x="3336" y="1774"/>
                  </a:lnTo>
                  <a:lnTo>
                    <a:pt x="3344" y="1715"/>
                  </a:lnTo>
                  <a:lnTo>
                    <a:pt x="3353" y="1656"/>
                  </a:lnTo>
                  <a:lnTo>
                    <a:pt x="3362" y="1597"/>
                  </a:lnTo>
                  <a:lnTo>
                    <a:pt x="3371" y="1539"/>
                  </a:lnTo>
                  <a:lnTo>
                    <a:pt x="3380" y="1481"/>
                  </a:lnTo>
                  <a:lnTo>
                    <a:pt x="3388" y="1422"/>
                  </a:lnTo>
                  <a:lnTo>
                    <a:pt x="3397" y="1365"/>
                  </a:lnTo>
                  <a:lnTo>
                    <a:pt x="3406" y="1308"/>
                  </a:lnTo>
                  <a:lnTo>
                    <a:pt x="3415" y="1252"/>
                  </a:lnTo>
                  <a:lnTo>
                    <a:pt x="3424" y="1196"/>
                  </a:lnTo>
                  <a:lnTo>
                    <a:pt x="3432" y="1141"/>
                  </a:lnTo>
                  <a:lnTo>
                    <a:pt x="3441" y="1087"/>
                  </a:lnTo>
                  <a:lnTo>
                    <a:pt x="3450" y="1034"/>
                  </a:lnTo>
                  <a:lnTo>
                    <a:pt x="3459" y="982"/>
                  </a:lnTo>
                  <a:lnTo>
                    <a:pt x="3467" y="930"/>
                  </a:lnTo>
                  <a:lnTo>
                    <a:pt x="3475" y="879"/>
                  </a:lnTo>
                  <a:lnTo>
                    <a:pt x="3484" y="829"/>
                  </a:lnTo>
                  <a:lnTo>
                    <a:pt x="3493" y="780"/>
                  </a:lnTo>
                  <a:lnTo>
                    <a:pt x="3502" y="733"/>
                  </a:lnTo>
                  <a:lnTo>
                    <a:pt x="3511" y="686"/>
                  </a:lnTo>
                  <a:lnTo>
                    <a:pt x="3519" y="641"/>
                  </a:lnTo>
                  <a:lnTo>
                    <a:pt x="3528" y="597"/>
                  </a:lnTo>
                  <a:lnTo>
                    <a:pt x="3537" y="554"/>
                  </a:lnTo>
                  <a:lnTo>
                    <a:pt x="3546" y="512"/>
                  </a:lnTo>
                  <a:lnTo>
                    <a:pt x="3555" y="473"/>
                  </a:lnTo>
                  <a:lnTo>
                    <a:pt x="3563" y="434"/>
                  </a:lnTo>
                  <a:lnTo>
                    <a:pt x="3572" y="397"/>
                  </a:lnTo>
                  <a:lnTo>
                    <a:pt x="3581" y="361"/>
                  </a:lnTo>
                  <a:lnTo>
                    <a:pt x="3590" y="327"/>
                  </a:lnTo>
                  <a:lnTo>
                    <a:pt x="3599" y="294"/>
                  </a:lnTo>
                  <a:lnTo>
                    <a:pt x="3606" y="264"/>
                  </a:lnTo>
                  <a:lnTo>
                    <a:pt x="3615" y="234"/>
                  </a:lnTo>
                  <a:lnTo>
                    <a:pt x="3624" y="207"/>
                  </a:lnTo>
                  <a:lnTo>
                    <a:pt x="3633" y="179"/>
                  </a:lnTo>
                  <a:lnTo>
                    <a:pt x="3642" y="156"/>
                  </a:lnTo>
                  <a:lnTo>
                    <a:pt x="3650" y="132"/>
                  </a:lnTo>
                  <a:lnTo>
                    <a:pt x="3659" y="111"/>
                  </a:lnTo>
                  <a:lnTo>
                    <a:pt x="3668" y="93"/>
                  </a:lnTo>
                  <a:lnTo>
                    <a:pt x="3677" y="75"/>
                  </a:lnTo>
                  <a:lnTo>
                    <a:pt x="3686" y="59"/>
                  </a:lnTo>
                  <a:lnTo>
                    <a:pt x="3694" y="46"/>
                  </a:lnTo>
                  <a:lnTo>
                    <a:pt x="3703" y="33"/>
                  </a:lnTo>
                  <a:lnTo>
                    <a:pt x="3712" y="23"/>
                  </a:lnTo>
                  <a:lnTo>
                    <a:pt x="3721" y="15"/>
                  </a:lnTo>
                  <a:lnTo>
                    <a:pt x="3730" y="8"/>
                  </a:lnTo>
                  <a:lnTo>
                    <a:pt x="3737" y="4"/>
                  </a:lnTo>
                  <a:lnTo>
                    <a:pt x="3746" y="1"/>
                  </a:lnTo>
                  <a:lnTo>
                    <a:pt x="3755" y="0"/>
                  </a:lnTo>
                  <a:lnTo>
                    <a:pt x="3764" y="1"/>
                  </a:lnTo>
                  <a:lnTo>
                    <a:pt x="3773" y="4"/>
                  </a:lnTo>
                  <a:lnTo>
                    <a:pt x="3781" y="8"/>
                  </a:lnTo>
                  <a:lnTo>
                    <a:pt x="3790" y="15"/>
                  </a:lnTo>
                  <a:lnTo>
                    <a:pt x="3799" y="23"/>
                  </a:lnTo>
                  <a:lnTo>
                    <a:pt x="3808" y="33"/>
                  </a:lnTo>
                  <a:lnTo>
                    <a:pt x="3817" y="46"/>
                  </a:lnTo>
                  <a:lnTo>
                    <a:pt x="3825" y="59"/>
                  </a:lnTo>
                  <a:lnTo>
                    <a:pt x="3834" y="75"/>
                  </a:lnTo>
                  <a:lnTo>
                    <a:pt x="3843" y="93"/>
                  </a:lnTo>
                  <a:lnTo>
                    <a:pt x="3852" y="111"/>
                  </a:lnTo>
                  <a:lnTo>
                    <a:pt x="3861" y="132"/>
                  </a:lnTo>
                  <a:lnTo>
                    <a:pt x="3869" y="156"/>
                  </a:lnTo>
                  <a:lnTo>
                    <a:pt x="3877" y="181"/>
                  </a:lnTo>
                  <a:lnTo>
                    <a:pt x="3886" y="207"/>
                  </a:lnTo>
                  <a:lnTo>
                    <a:pt x="3895" y="234"/>
                  </a:lnTo>
                  <a:lnTo>
                    <a:pt x="3904" y="264"/>
                  </a:lnTo>
                  <a:lnTo>
                    <a:pt x="3912" y="294"/>
                  </a:lnTo>
                  <a:lnTo>
                    <a:pt x="3921" y="327"/>
                  </a:lnTo>
                  <a:lnTo>
                    <a:pt x="3930" y="361"/>
                  </a:lnTo>
                  <a:lnTo>
                    <a:pt x="3939" y="397"/>
                  </a:lnTo>
                  <a:lnTo>
                    <a:pt x="3948" y="434"/>
                  </a:lnTo>
                  <a:lnTo>
                    <a:pt x="3956" y="473"/>
                  </a:lnTo>
                  <a:lnTo>
                    <a:pt x="3965" y="514"/>
                  </a:lnTo>
                  <a:lnTo>
                    <a:pt x="3974" y="554"/>
                  </a:lnTo>
                  <a:lnTo>
                    <a:pt x="3983" y="597"/>
                  </a:lnTo>
                  <a:lnTo>
                    <a:pt x="3992" y="641"/>
                  </a:lnTo>
                  <a:lnTo>
                    <a:pt x="4000" y="687"/>
                  </a:lnTo>
                  <a:lnTo>
                    <a:pt x="4009" y="733"/>
                  </a:lnTo>
                  <a:lnTo>
                    <a:pt x="4017" y="780"/>
                  </a:lnTo>
                  <a:lnTo>
                    <a:pt x="4026" y="829"/>
                  </a:lnTo>
                  <a:lnTo>
                    <a:pt x="4034" y="879"/>
                  </a:lnTo>
                  <a:lnTo>
                    <a:pt x="4043" y="930"/>
                  </a:lnTo>
                  <a:lnTo>
                    <a:pt x="4052" y="982"/>
                  </a:lnTo>
                  <a:lnTo>
                    <a:pt x="4061" y="1034"/>
                  </a:lnTo>
                  <a:lnTo>
                    <a:pt x="4070" y="1087"/>
                  </a:lnTo>
                  <a:lnTo>
                    <a:pt x="4078" y="1141"/>
                  </a:lnTo>
                  <a:lnTo>
                    <a:pt x="4087" y="1196"/>
                  </a:lnTo>
                  <a:lnTo>
                    <a:pt x="4096" y="1252"/>
                  </a:lnTo>
                  <a:lnTo>
                    <a:pt x="4105" y="1308"/>
                  </a:lnTo>
                  <a:lnTo>
                    <a:pt x="4114" y="1365"/>
                  </a:lnTo>
                  <a:lnTo>
                    <a:pt x="4123" y="1422"/>
                  </a:lnTo>
                  <a:lnTo>
                    <a:pt x="4131" y="1481"/>
                  </a:lnTo>
                  <a:lnTo>
                    <a:pt x="4140" y="1539"/>
                  </a:lnTo>
                  <a:lnTo>
                    <a:pt x="4149" y="1597"/>
                  </a:lnTo>
                  <a:lnTo>
                    <a:pt x="4157" y="1656"/>
                  </a:lnTo>
                  <a:lnTo>
                    <a:pt x="4165" y="1716"/>
                  </a:lnTo>
                  <a:lnTo>
                    <a:pt x="4174" y="1774"/>
                  </a:lnTo>
                  <a:lnTo>
                    <a:pt x="4183" y="1833"/>
                  </a:lnTo>
                  <a:lnTo>
                    <a:pt x="4192" y="1894"/>
                  </a:lnTo>
                  <a:lnTo>
                    <a:pt x="4201" y="1954"/>
                  </a:lnTo>
                  <a:lnTo>
                    <a:pt x="4209" y="2013"/>
                  </a:lnTo>
                  <a:lnTo>
                    <a:pt x="4218" y="2071"/>
                  </a:lnTo>
                  <a:lnTo>
                    <a:pt x="4227" y="2131"/>
                  </a:lnTo>
                  <a:lnTo>
                    <a:pt x="4236" y="2190"/>
                  </a:lnTo>
                  <a:lnTo>
                    <a:pt x="4245" y="2248"/>
                  </a:lnTo>
                  <a:lnTo>
                    <a:pt x="4253" y="2306"/>
                  </a:lnTo>
                  <a:lnTo>
                    <a:pt x="4262" y="2365"/>
                  </a:lnTo>
                  <a:lnTo>
                    <a:pt x="4271" y="2422"/>
                  </a:lnTo>
                  <a:lnTo>
                    <a:pt x="4280" y="2479"/>
                  </a:lnTo>
                  <a:lnTo>
                    <a:pt x="4288" y="2535"/>
                  </a:lnTo>
                  <a:lnTo>
                    <a:pt x="4296" y="2591"/>
                  </a:lnTo>
                  <a:lnTo>
                    <a:pt x="4305" y="2646"/>
                  </a:lnTo>
                  <a:lnTo>
                    <a:pt x="4314" y="2700"/>
                  </a:lnTo>
                  <a:lnTo>
                    <a:pt x="4323" y="2753"/>
                  </a:lnTo>
                  <a:lnTo>
                    <a:pt x="4332" y="2805"/>
                  </a:lnTo>
                  <a:lnTo>
                    <a:pt x="4340" y="2857"/>
                  </a:lnTo>
                  <a:lnTo>
                    <a:pt x="4349" y="2908"/>
                  </a:lnTo>
                  <a:lnTo>
                    <a:pt x="4358" y="2958"/>
                  </a:lnTo>
                  <a:lnTo>
                    <a:pt x="4367" y="3007"/>
                  </a:lnTo>
                </a:path>
              </a:pathLst>
            </a:custGeom>
            <a:noFill/>
            <a:ln w="15875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defTabSz="685800" rtl="1"/>
              <a:endParaRPr lang="he-IL" sz="135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21" name="Rectangle 119"/>
            <p:cNvSpPr>
              <a:spLocks noChangeArrowheads="1"/>
            </p:cNvSpPr>
            <p:nvPr/>
          </p:nvSpPr>
          <p:spPr bwMode="auto">
            <a:xfrm>
              <a:off x="1445576" y="6278340"/>
              <a:ext cx="20091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685800" rtl="1"/>
              <a:r>
                <a:rPr lang="en-US" altLang="he-IL" sz="1125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2</a:t>
              </a:r>
              <a:r>
                <a:rPr lang="en-US" altLang="he-IL" sz="1125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Symbol" panose="05050102010706020507" pitchFamily="18" charset="2"/>
                </a:rPr>
                <a:t></a:t>
              </a:r>
              <a:endParaRPr lang="en-US" altLang="he-IL" sz="900">
                <a:solidFill>
                  <a:prstClr val="black"/>
                </a:solidFill>
                <a:latin typeface="Calibri"/>
                <a:cs typeface="Arial"/>
                <a:sym typeface="Symbol" panose="05050102010706020507" pitchFamily="18" charset="2"/>
              </a:endParaRPr>
            </a:p>
          </p:txBody>
        </p:sp>
        <p:sp>
          <p:nvSpPr>
            <p:cNvPr id="122" name="Rectangle 120"/>
            <p:cNvSpPr>
              <a:spLocks noChangeArrowheads="1"/>
            </p:cNvSpPr>
            <p:nvPr/>
          </p:nvSpPr>
          <p:spPr bwMode="auto">
            <a:xfrm>
              <a:off x="1882139" y="6278340"/>
              <a:ext cx="20091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685800" rtl="1"/>
              <a:r>
                <a:rPr lang="en-US" altLang="he-IL" sz="1125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3</a:t>
              </a:r>
              <a:r>
                <a:rPr lang="en-US" altLang="he-IL" sz="1125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Symbol" panose="05050102010706020507" pitchFamily="18" charset="2"/>
                </a:rPr>
                <a:t></a:t>
              </a:r>
              <a:endParaRPr lang="en-US" altLang="he-IL" sz="900">
                <a:solidFill>
                  <a:prstClr val="black"/>
                </a:solidFill>
                <a:latin typeface="Calibri"/>
                <a:cs typeface="Arial"/>
                <a:sym typeface="Symbol" panose="05050102010706020507" pitchFamily="18" charset="2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6408206" y="3861112"/>
            <a:ext cx="146447" cy="14644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76" tIns="34289" rIns="68576" bIns="34289" rtlCol="1" anchor="ctr"/>
          <a:lstStyle/>
          <a:p>
            <a:pPr algn="ctr" defTabSz="685800" rtl="1"/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408206" y="3861050"/>
            <a:ext cx="146447" cy="14644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76" tIns="34289" rIns="68576" bIns="34289" rtlCol="1" anchor="ctr"/>
          <a:lstStyle/>
          <a:p>
            <a:pPr algn="ctr" defTabSz="685800" rtl="1"/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8" name="Freeform 127"/>
          <p:cNvSpPr/>
          <p:nvPr/>
        </p:nvSpPr>
        <p:spPr>
          <a:xfrm>
            <a:off x="2252950" y="3864770"/>
            <a:ext cx="240219" cy="707231"/>
          </a:xfrm>
          <a:custGeom>
            <a:avLst/>
            <a:gdLst>
              <a:gd name="connsiteX0" fmla="*/ 320292 w 320292"/>
              <a:gd name="connsiteY0" fmla="*/ 0 h 942975"/>
              <a:gd name="connsiteX1" fmla="*/ 34542 w 320292"/>
              <a:gd name="connsiteY1" fmla="*/ 400050 h 942975"/>
              <a:gd name="connsiteX2" fmla="*/ 15492 w 320292"/>
              <a:gd name="connsiteY2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292" h="942975">
                <a:moveTo>
                  <a:pt x="320292" y="0"/>
                </a:moveTo>
                <a:cubicBezTo>
                  <a:pt x="202817" y="121444"/>
                  <a:pt x="85342" y="242888"/>
                  <a:pt x="34542" y="400050"/>
                </a:cubicBezTo>
                <a:cubicBezTo>
                  <a:pt x="-16258" y="557212"/>
                  <a:pt x="-383" y="750093"/>
                  <a:pt x="15492" y="942975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68576" tIns="34289" rIns="68576" bIns="34289" rtlCol="1" anchor="ctr"/>
          <a:lstStyle/>
          <a:p>
            <a:pPr algn="ctr" defTabSz="685800" rtl="1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1762313" y="3014665"/>
            <a:ext cx="752318" cy="1535906"/>
          </a:xfrm>
          <a:custGeom>
            <a:avLst/>
            <a:gdLst>
              <a:gd name="connsiteX0" fmla="*/ 1003091 w 1003091"/>
              <a:gd name="connsiteY0" fmla="*/ 0 h 2047875"/>
              <a:gd name="connsiteX1" fmla="*/ 60116 w 1003091"/>
              <a:gd name="connsiteY1" fmla="*/ 533400 h 2047875"/>
              <a:gd name="connsiteX2" fmla="*/ 174416 w 1003091"/>
              <a:gd name="connsiteY2" fmla="*/ 2047875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091" h="2047875">
                <a:moveTo>
                  <a:pt x="1003091" y="0"/>
                </a:moveTo>
                <a:cubicBezTo>
                  <a:pt x="600659" y="96044"/>
                  <a:pt x="198228" y="192088"/>
                  <a:pt x="60116" y="533400"/>
                </a:cubicBezTo>
                <a:cubicBezTo>
                  <a:pt x="-77997" y="874713"/>
                  <a:pt x="48209" y="1461294"/>
                  <a:pt x="174416" y="2047875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68576" tIns="34289" rIns="68576" bIns="34289" rtlCol="1" anchor="ctr"/>
          <a:lstStyle/>
          <a:p>
            <a:pPr algn="ctr" defTabSz="685800" rtl="1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3902852" y="4817823"/>
                <a:ext cx="4038413" cy="562911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𝑡𝑡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he-IL" dirty="0">
                  <a:solidFill>
                    <a:prstClr val="black"/>
                  </a:solidFill>
                  <a:latin typeface="Calibri"/>
                  <a:cs typeface="Arial"/>
                </a:endParaRPr>
              </a:p>
              <a:p>
                <a:pPr defTabSz="685800"/>
                <a:endParaRPr lang="he-IL" dirty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852" y="4817823"/>
                <a:ext cx="4038413" cy="562911"/>
              </a:xfrm>
              <a:prstGeom prst="rect">
                <a:avLst/>
              </a:prstGeom>
              <a:blipFill>
                <a:blip r:embed="rId4"/>
                <a:stretch>
                  <a:fillRect l="-1961" t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5436098" y="4817500"/>
                <a:ext cx="1104799" cy="28591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𝑟𝑟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he-IL" dirty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8" y="4817500"/>
                <a:ext cx="1104799" cy="285912"/>
              </a:xfrm>
              <a:prstGeom prst="rect">
                <a:avLst/>
              </a:prstGeom>
              <a:blipFill>
                <a:blip r:embed="rId5"/>
                <a:stretch>
                  <a:fillRect l="-7182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3798281" y="5292994"/>
                <a:ext cx="40384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1 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𝑅𝑇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he-IL" dirty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281" y="5292994"/>
                <a:ext cx="4038413" cy="276999"/>
              </a:xfrm>
              <a:prstGeom prst="rect">
                <a:avLst/>
              </a:prstGeom>
              <a:blipFill>
                <a:blip r:embed="rId6"/>
                <a:stretch>
                  <a:fillRect l="-151" t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Content Placeholder 125">
            <a:extLst>
              <a:ext uri="{FF2B5EF4-FFF2-40B4-BE49-F238E27FC236}">
                <a16:creationId xmlns:a16="http://schemas.microsoft.com/office/drawing/2014/main" id="{AD929286-FC0F-4274-95F5-9BF104250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097" y="2113194"/>
            <a:ext cx="2871623" cy="77407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co-propagating modes</a:t>
            </a:r>
          </a:p>
          <a:p>
            <a:r>
              <a:rPr lang="en-US" b="1" dirty="0">
                <a:solidFill>
                  <a:srgbClr val="FF0000"/>
                </a:solidFill>
              </a:rPr>
              <a:t>two detectors outside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36D6A5-23BA-6747-4649-7EA48D1C42DD}"/>
              </a:ext>
            </a:extLst>
          </p:cNvPr>
          <p:cNvSpPr/>
          <p:nvPr/>
        </p:nvSpPr>
        <p:spPr>
          <a:xfrm>
            <a:off x="3729038" y="4757738"/>
            <a:ext cx="4107656" cy="13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A328874-2A70-5E4F-6512-16207B3FF2EB}"/>
              </a:ext>
            </a:extLst>
          </p:cNvPr>
          <p:cNvSpPr txBox="1"/>
          <p:nvPr/>
        </p:nvSpPr>
        <p:spPr>
          <a:xfrm>
            <a:off x="991772" y="196948"/>
            <a:ext cx="41359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Optical MZI</a:t>
            </a:r>
          </a:p>
        </p:txBody>
      </p:sp>
    </p:spTree>
    <p:extLst>
      <p:ext uri="{BB962C8B-B14F-4D97-AF65-F5344CB8AC3E}">
        <p14:creationId xmlns:p14="http://schemas.microsoft.com/office/powerpoint/2010/main" val="507360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36C58F-1F9D-BACA-771C-4A954287D000}"/>
              </a:ext>
            </a:extLst>
          </p:cNvPr>
          <p:cNvSpPr txBox="1"/>
          <p:nvPr/>
        </p:nvSpPr>
        <p:spPr>
          <a:xfrm>
            <a:off x="931524" y="3318712"/>
            <a:ext cx="614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Quantum Hall Mach-Zehnder interferometer at fractional filling factors</a:t>
            </a:r>
          </a:p>
          <a:p>
            <a:r>
              <a:rPr lang="en-US" sz="1600" b="1" dirty="0"/>
              <a:t>E.V. Deviatov,   </a:t>
            </a:r>
            <a:r>
              <a:rPr lang="en-US" sz="16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Europhysics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Letters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100 </a:t>
            </a:r>
            <a:r>
              <a:rPr lang="en-US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(2012)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003AF-98E9-6BBE-865D-52243A5B3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4902"/>
            <a:ext cx="2930893" cy="1789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8F45AA-EEC2-BAF5-4544-3426CBDABC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83" t="10086"/>
          <a:stretch/>
        </p:blipFill>
        <p:spPr>
          <a:xfrm>
            <a:off x="4145280" y="827262"/>
            <a:ext cx="3192779" cy="2320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820491-179A-77B7-4E5F-ECDE2D5B9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403" y="4326038"/>
            <a:ext cx="2427335" cy="2168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B68947-A8E5-9A47-85B0-131E8A34F650}"/>
              </a:ext>
            </a:extLst>
          </p:cNvPr>
          <p:cNvSpPr txBox="1"/>
          <p:nvPr/>
        </p:nvSpPr>
        <p:spPr>
          <a:xfrm>
            <a:off x="506436" y="4962772"/>
            <a:ext cx="49940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Anyonic Mach-Zehnder interferometer on a single edge</a:t>
            </a:r>
          </a:p>
          <a:p>
            <a:r>
              <a:rPr lang="en-US" sz="1600" dirty="0"/>
              <a:t>of a two-dimensional electron gas</a:t>
            </a:r>
          </a:p>
          <a:p>
            <a:r>
              <a:rPr lang="en-US" sz="1600" b="1" dirty="0"/>
              <a:t>D. Feldman, Physical Review </a:t>
            </a:r>
            <a:r>
              <a:rPr lang="en-US" sz="1600" b="1" i="1" dirty="0"/>
              <a:t>B</a:t>
            </a:r>
            <a:r>
              <a:rPr lang="en-US" sz="1600" b="1" dirty="0"/>
              <a:t> 108 </a:t>
            </a:r>
            <a:r>
              <a:rPr lang="en-US" sz="1600" b="1" dirty="0">
                <a:solidFill>
                  <a:srgbClr val="FF0000"/>
                </a:solidFill>
              </a:rPr>
              <a:t>(2023)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BAEEA-0D86-E0C8-23D3-5F3D31D55CEC}"/>
              </a:ext>
            </a:extLst>
          </p:cNvPr>
          <p:cNvSpPr txBox="1"/>
          <p:nvPr/>
        </p:nvSpPr>
        <p:spPr>
          <a:xfrm>
            <a:off x="164125" y="122703"/>
            <a:ext cx="5861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trigger for an electronic co-propagating  MZI …..</a:t>
            </a:r>
          </a:p>
        </p:txBody>
      </p:sp>
    </p:spTree>
    <p:extLst>
      <p:ext uri="{BB962C8B-B14F-4D97-AF65-F5344CB8AC3E}">
        <p14:creationId xmlns:p14="http://schemas.microsoft.com/office/powerpoint/2010/main" val="4026872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919A4-5DCF-B27E-172A-70815571E011}"/>
              </a:ext>
            </a:extLst>
          </p:cNvPr>
          <p:cNvSpPr txBox="1"/>
          <p:nvPr/>
        </p:nvSpPr>
        <p:spPr>
          <a:xfrm>
            <a:off x="1213054" y="337859"/>
            <a:ext cx="6717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OMZI,  based on interfering 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interface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2CAE8-D26C-77A3-7D1B-799602AEF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803" y="1483900"/>
            <a:ext cx="5323809" cy="26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49D4A-D11C-D6D6-947B-512C839E94CE}"/>
              </a:ext>
            </a:extLst>
          </p:cNvPr>
          <p:cNvSpPr txBox="1"/>
          <p:nvPr/>
        </p:nvSpPr>
        <p:spPr>
          <a:xfrm>
            <a:off x="1697174" y="4596029"/>
            <a:ext cx="1907599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</a:t>
            </a:r>
            <a:r>
              <a:rPr lang="en-US" baseline="-25000" dirty="0">
                <a:sym typeface="Symbol" panose="05050102010706020507" pitchFamily="18" charset="2"/>
              </a:rPr>
              <a:t>U</a:t>
            </a:r>
            <a:r>
              <a:rPr lang="en-US" dirty="0">
                <a:sym typeface="Symbol" panose="05050102010706020507" pitchFamily="18" charset="2"/>
              </a:rPr>
              <a:t>……</a:t>
            </a:r>
            <a:r>
              <a:rPr lang="en-US" baseline="30000" dirty="0"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</a:t>
            </a:r>
            <a:r>
              <a:rPr lang="en-US" i="1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B</a:t>
            </a:r>
            <a:r>
              <a:rPr lang="en-US" dirty="0">
                <a:sym typeface="Symbol" panose="05050102010706020507" pitchFamily="18" charset="2"/>
              </a:rPr>
              <a:t>…… </a:t>
            </a:r>
            <a:r>
              <a:rPr lang="en-US" i="1" baseline="-25000" dirty="0">
                <a:sym typeface="Symbol" panose="05050102010706020507" pitchFamily="18" charset="2"/>
              </a:rPr>
              <a:t>L</a:t>
            </a:r>
            <a:r>
              <a:rPr lang="en-US" baseline="-25000" dirty="0">
                <a:sym typeface="Symbol" panose="05050102010706020507" pitchFamily="18" charset="2"/>
              </a:rPr>
              <a:t> </a:t>
            </a:r>
          </a:p>
          <a:p>
            <a:endParaRPr lang="en-US" sz="2000" baseline="30000" dirty="0">
              <a:sym typeface="Symbol" panose="05050102010706020507" pitchFamily="18" charset="2"/>
            </a:endParaRPr>
          </a:p>
          <a:p>
            <a:r>
              <a:rPr lang="en-US" sz="2000" baseline="30000" dirty="0">
                <a:sym typeface="Symbol" panose="05050102010706020507" pitchFamily="18" charset="2"/>
              </a:rPr>
              <a:t>2/3         </a:t>
            </a:r>
            <a:r>
              <a:rPr lang="en-US" sz="20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1/3 </a:t>
            </a:r>
            <a:r>
              <a:rPr lang="en-US" sz="2000" baseline="30000" dirty="0">
                <a:sym typeface="Symbol" panose="05050102010706020507" pitchFamily="18" charset="2"/>
              </a:rPr>
              <a:t>         0</a:t>
            </a:r>
          </a:p>
          <a:p>
            <a:r>
              <a:rPr lang="en-US" sz="2000" baseline="30000" dirty="0"/>
              <a:t>1             </a:t>
            </a:r>
            <a:r>
              <a:rPr lang="en-US" sz="2000" baseline="30000" dirty="0">
                <a:solidFill>
                  <a:srgbClr val="FF0000"/>
                </a:solidFill>
              </a:rPr>
              <a:t>1/3 </a:t>
            </a:r>
            <a:r>
              <a:rPr lang="en-US" sz="2000" baseline="30000" dirty="0"/>
              <a:t>         0</a:t>
            </a:r>
          </a:p>
          <a:p>
            <a:r>
              <a:rPr lang="en-US" sz="2000" baseline="30000" dirty="0"/>
              <a:t>2/5         </a:t>
            </a:r>
            <a:r>
              <a:rPr lang="en-US" sz="2000" baseline="30000" dirty="0">
                <a:solidFill>
                  <a:srgbClr val="FF0000"/>
                </a:solidFill>
              </a:rPr>
              <a:t>1/3</a:t>
            </a:r>
            <a:r>
              <a:rPr lang="en-US" sz="2000" baseline="30000" dirty="0"/>
              <a:t>          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9474AB-43EF-86C6-5142-BFA1554E7598}"/>
              </a:ext>
            </a:extLst>
          </p:cNvPr>
          <p:cNvSpPr txBox="1"/>
          <p:nvPr/>
        </p:nvSpPr>
        <p:spPr>
          <a:xfrm>
            <a:off x="3269672" y="4948612"/>
            <a:ext cx="393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periodicities &amp; shot noise</a:t>
            </a:r>
          </a:p>
          <a:p>
            <a:pPr algn="ctr"/>
            <a:r>
              <a:rPr lang="en-US" dirty="0"/>
              <a:t> </a:t>
            </a:r>
            <a:r>
              <a:rPr lang="en-US" b="1" dirty="0"/>
              <a:t>depend only on </a:t>
            </a:r>
            <a:r>
              <a:rPr lang="en-US" b="1" dirty="0">
                <a:sym typeface="Symbol" panose="05050102010706020507" pitchFamily="18" charset="2"/>
              </a:rPr>
              <a:t></a:t>
            </a:r>
            <a:r>
              <a:rPr lang="en-US" b="1" baseline="-25000" dirty="0">
                <a:sym typeface="Symbol" panose="05050102010706020507" pitchFamily="18" charset="2"/>
              </a:rPr>
              <a:t>B</a:t>
            </a:r>
            <a:r>
              <a:rPr lang="en-US" b="1" dirty="0"/>
              <a:t>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B9FE2-191E-BB9A-D146-3370D2A722B8}"/>
              </a:ext>
            </a:extLst>
          </p:cNvPr>
          <p:cNvSpPr txBox="1"/>
          <p:nvPr/>
        </p:nvSpPr>
        <p:spPr>
          <a:xfrm>
            <a:off x="3796146" y="6126133"/>
            <a:ext cx="5216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Shot noise does not always provide the quasiparticle charge, Biswas, </a:t>
            </a:r>
            <a:r>
              <a:rPr lang="en-US" sz="1600" b="1" dirty="0"/>
              <a:t>Nat. Phys.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821885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68C8889-F207-4D4F-CD92-98B0900680C0}"/>
              </a:ext>
            </a:extLst>
          </p:cNvPr>
          <p:cNvGrpSpPr/>
          <p:nvPr/>
        </p:nvGrpSpPr>
        <p:grpSpPr>
          <a:xfrm>
            <a:off x="682284" y="471267"/>
            <a:ext cx="7029156" cy="5662247"/>
            <a:chOff x="196948" y="1441938"/>
            <a:chExt cx="5584874" cy="3580228"/>
          </a:xfrm>
        </p:grpSpPr>
        <p:pic>
          <p:nvPicPr>
            <p:cNvPr id="3" name="Picture 2" descr="A diagram of a machine&#10;&#10;Description automatically generated">
              <a:extLst>
                <a:ext uri="{FF2B5EF4-FFF2-40B4-BE49-F238E27FC236}">
                  <a16:creationId xmlns:a16="http://schemas.microsoft.com/office/drawing/2014/main" id="{64916F27-8A3B-D611-79DF-C0448DE2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" t="1960" r="36769" b="11483"/>
            <a:stretch/>
          </p:blipFill>
          <p:spPr>
            <a:xfrm>
              <a:off x="196948" y="1441938"/>
              <a:ext cx="5584874" cy="35802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A1346E-F3CA-BBCB-F86E-44AFB453A8CA}"/>
                </a:ext>
              </a:extLst>
            </p:cNvPr>
            <p:cNvSpPr/>
            <p:nvPr/>
          </p:nvSpPr>
          <p:spPr>
            <a:xfrm>
              <a:off x="196950" y="1638890"/>
              <a:ext cx="196948" cy="443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D502C4-5915-940D-44BF-A80640357D4E}"/>
              </a:ext>
            </a:extLst>
          </p:cNvPr>
          <p:cNvSpPr txBox="1"/>
          <p:nvPr/>
        </p:nvSpPr>
        <p:spPr>
          <a:xfrm>
            <a:off x="586935" y="228014"/>
            <a:ext cx="384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co-propagating</a:t>
            </a:r>
            <a:r>
              <a:rPr lang="en-US" sz="2800" dirty="0"/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OMZI</a:t>
            </a:r>
            <a:r>
              <a:rPr lang="en-US" sz="2800" dirty="0"/>
              <a:t>  </a:t>
            </a:r>
            <a:r>
              <a:rPr lang="en-US" dirty="0"/>
              <a:t>w/ neutral</a:t>
            </a:r>
          </a:p>
          <a:p>
            <a:pPr algn="ctr"/>
            <a:r>
              <a:rPr lang="en-US" dirty="0"/>
              <a:t>TG = dot </a:t>
            </a:r>
            <a:r>
              <a:rPr lang="en-US" sz="1400" dirty="0"/>
              <a:t>or</a:t>
            </a:r>
            <a:r>
              <a:rPr lang="en-US" dirty="0"/>
              <a:t> antidot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84829-BD4F-A09E-B7A8-5CD5C7406512}"/>
              </a:ext>
            </a:extLst>
          </p:cNvPr>
          <p:cNvSpPr txBox="1"/>
          <p:nvPr/>
        </p:nvSpPr>
        <p:spPr>
          <a:xfrm>
            <a:off x="754380" y="1333500"/>
            <a:ext cx="2237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=3µm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path length~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1µm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TG area =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0.785µm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AAAC5-5CDB-FE08-91C5-E1B02BEA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2834"/>
          <a:stretch/>
        </p:blipFill>
        <p:spPr>
          <a:xfrm>
            <a:off x="5559241" y="3824955"/>
            <a:ext cx="3483159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11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FFBC6D-F33A-927E-1C78-C098DCDDFC32}"/>
              </a:ext>
            </a:extLst>
          </p:cNvPr>
          <p:cNvSpPr txBox="1"/>
          <p:nvPr/>
        </p:nvSpPr>
        <p:spPr>
          <a:xfrm>
            <a:off x="326880" y="1574603"/>
            <a:ext cx="85725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FPI and OMZI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FPI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Fully or partially closed Trajectories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=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Localized Quasiparticles =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B          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….leading to phase slips</a:t>
            </a:r>
          </a:p>
          <a:p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OMZI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Trajectories extend beyond the central island =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 Localized</a:t>
            </a:r>
          </a:p>
          <a:p>
            <a:r>
              <a:rPr lang="en-US" i="1" dirty="0">
                <a:latin typeface="Calibri" panose="020F0502020204030204" pitchFamily="34" charset="0"/>
              </a:rPr>
              <a:t>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B …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no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phase slips</a:t>
            </a:r>
          </a:p>
          <a:p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Expected periodicity….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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=(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</a:t>
            </a:r>
            <a:r>
              <a:rPr lang="en-US" sz="18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</a:t>
            </a:r>
          </a:p>
          <a:p>
            <a:endParaRPr lang="en-US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	e</a:t>
            </a:r>
            <a:r>
              <a:rPr lang="en-US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fundamental (elementary) fractional charge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040ED-AE5A-2338-9713-591504222E38}"/>
              </a:ext>
            </a:extLst>
          </p:cNvPr>
          <p:cNvSpPr txBox="1"/>
          <p:nvPr/>
        </p:nvSpPr>
        <p:spPr>
          <a:xfrm>
            <a:off x="861060" y="304800"/>
            <a:ext cx="6736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expected periodicity and phase slips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7AA8224-5ABD-66CA-7751-8BF2CDB9D01E}"/>
              </a:ext>
            </a:extLst>
          </p:cNvPr>
          <p:cNvSpPr/>
          <p:nvPr/>
        </p:nvSpPr>
        <p:spPr>
          <a:xfrm>
            <a:off x="1750645" y="2995305"/>
            <a:ext cx="382953" cy="15228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CD4646-5C5B-230B-AD2B-F03E76AAA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683" y="930602"/>
            <a:ext cx="2431046" cy="5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38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9E122-3C43-B12A-28DD-125A90E93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8" y="1254516"/>
            <a:ext cx="6385046" cy="4569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D86E3B-C0C3-A180-9DED-FF6101DD872E}"/>
              </a:ext>
            </a:extLst>
          </p:cNvPr>
          <p:cNvSpPr txBox="1"/>
          <p:nvPr/>
        </p:nvSpPr>
        <p:spPr>
          <a:xfrm>
            <a:off x="967740" y="129540"/>
            <a:ext cx="68656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Aharonov Bohm (AB) pajamas…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 = 1/3, 2/5, 3/7</a:t>
            </a:r>
          </a:p>
          <a:p>
            <a:pPr algn="ctr"/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					e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*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=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/3,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/5,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/7 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EAD18-3959-B3EE-54AB-79D2B8AE8D7C}"/>
              </a:ext>
            </a:extLst>
          </p:cNvPr>
          <p:cNvSpPr txBox="1"/>
          <p:nvPr/>
        </p:nvSpPr>
        <p:spPr>
          <a:xfrm>
            <a:off x="1077888" y="5849376"/>
            <a:ext cx="458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pajama without phase slips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QPC filling =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innermost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mode of edge channel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D6A9B1-BE0F-1919-1AC6-EFB62B60A822}"/>
              </a:ext>
            </a:extLst>
          </p:cNvPr>
          <p:cNvGrpSpPr/>
          <p:nvPr/>
        </p:nvGrpSpPr>
        <p:grpSpPr>
          <a:xfrm>
            <a:off x="6042660" y="4587239"/>
            <a:ext cx="3017520" cy="2095057"/>
            <a:chOff x="3154680" y="2194560"/>
            <a:chExt cx="4389120" cy="30984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02C73D-5309-F0F4-74C2-0B7D31F3D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862" t="54369"/>
            <a:stretch/>
          </p:blipFill>
          <p:spPr>
            <a:xfrm>
              <a:off x="3337560" y="2293620"/>
              <a:ext cx="4206240" cy="299942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8A668B-8ECD-6D7A-2422-21EFABC05017}"/>
                </a:ext>
              </a:extLst>
            </p:cNvPr>
            <p:cNvSpPr/>
            <p:nvPr/>
          </p:nvSpPr>
          <p:spPr>
            <a:xfrm>
              <a:off x="5753100" y="354330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C887A9-035D-494E-E0BB-B49E00503793}"/>
                </a:ext>
              </a:extLst>
            </p:cNvPr>
            <p:cNvSpPr/>
            <p:nvPr/>
          </p:nvSpPr>
          <p:spPr>
            <a:xfrm>
              <a:off x="3154680" y="2194560"/>
              <a:ext cx="350520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EE17F0-2E36-6E7C-84DA-98D6E772C1E0}"/>
              </a:ext>
            </a:extLst>
          </p:cNvPr>
          <p:cNvSpPr txBox="1"/>
          <p:nvPr/>
        </p:nvSpPr>
        <p:spPr>
          <a:xfrm>
            <a:off x="6705600" y="2383804"/>
            <a:ext cx="136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</a:t>
            </a:r>
            <a:r>
              <a:rPr lang="en-US" b="1" dirty="0"/>
              <a:t>=15-20 mK</a:t>
            </a:r>
          </a:p>
          <a:p>
            <a:pPr algn="ctr"/>
            <a:r>
              <a:rPr lang="en-U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= 0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86070-2DC3-8C52-F46A-599237B99E00}"/>
              </a:ext>
            </a:extLst>
          </p:cNvPr>
          <p:cNvSpPr txBox="1"/>
          <p:nvPr/>
        </p:nvSpPr>
        <p:spPr>
          <a:xfrm>
            <a:off x="1246908" y="720436"/>
            <a:ext cx="433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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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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     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2/3-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1/3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-0,    1-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2/5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-0,    1-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3/7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43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910489-F469-7B28-AA1B-6BB39380C52F}"/>
              </a:ext>
            </a:extLst>
          </p:cNvPr>
          <p:cNvSpPr/>
          <p:nvPr/>
        </p:nvSpPr>
        <p:spPr>
          <a:xfrm>
            <a:off x="8001000" y="295240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65790-FFDC-06E7-236A-B90BA50E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850" b="33443"/>
          <a:stretch/>
        </p:blipFill>
        <p:spPr>
          <a:xfrm>
            <a:off x="114002" y="630381"/>
            <a:ext cx="5273338" cy="3814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7435E-DCBD-E75A-7D6E-FB602AE4B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718"/>
          <a:stretch/>
        </p:blipFill>
        <p:spPr>
          <a:xfrm>
            <a:off x="5661660" y="1030501"/>
            <a:ext cx="3048257" cy="3188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9CE8DF39-3971-4958-4890-48C8E93504E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99279" y="4745178"/>
              <a:ext cx="6035040" cy="19405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51840">
                      <a:extLst>
                        <a:ext uri="{9D8B030D-6E8A-4147-A177-3AD203B41FA5}">
                          <a16:colId xmlns:a16="http://schemas.microsoft.com/office/drawing/2014/main" val="3002357740"/>
                        </a:ext>
                      </a:extLst>
                    </a:gridCol>
                    <a:gridCol w="871220">
                      <a:extLst>
                        <a:ext uri="{9D8B030D-6E8A-4147-A177-3AD203B41FA5}">
                          <a16:colId xmlns:a16="http://schemas.microsoft.com/office/drawing/2014/main" val="4261493127"/>
                        </a:ext>
                      </a:extLst>
                    </a:gridCol>
                    <a:gridCol w="1394460">
                      <a:extLst>
                        <a:ext uri="{9D8B030D-6E8A-4147-A177-3AD203B41FA5}">
                          <a16:colId xmlns:a16="http://schemas.microsoft.com/office/drawing/2014/main" val="3198815175"/>
                        </a:ext>
                      </a:extLst>
                    </a:gridCol>
                    <a:gridCol w="1568450">
                      <a:extLst>
                        <a:ext uri="{9D8B030D-6E8A-4147-A177-3AD203B41FA5}">
                          <a16:colId xmlns:a16="http://schemas.microsoft.com/office/drawing/2014/main" val="1212949040"/>
                        </a:ext>
                      </a:extLst>
                    </a:gridCol>
                    <a:gridCol w="1449070">
                      <a:extLst>
                        <a:ext uri="{9D8B030D-6E8A-4147-A177-3AD203B41FA5}">
                          <a16:colId xmlns:a16="http://schemas.microsoft.com/office/drawing/2014/main" val="2271274099"/>
                        </a:ext>
                      </a:extLst>
                    </a:gridCol>
                  </a:tblGrid>
                  <a:tr h="4845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oMath>
                            </m:oMathPara>
                          </a14:m>
                          <a:endParaRPr lang="en-US" sz="1200" kern="100" dirty="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theory</m:t>
                                </m:r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: </m:t>
                                </m:r>
                                <m:f>
                                  <m:fPr>
                                    <m:ctrlPr>
                                      <a:rPr lang="en-US" sz="12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2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θ</m:t>
                                        </m:r>
                                      </m:e>
                                      <m:sup>
                                        <m:r>
                                          <a:rPr lang="en-US" sz="12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</m:den>
                                </m:f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mod</m:t>
                                </m:r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2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p>
                                      <m:r>
                                        <a:rPr lang="en-US" sz="12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200" kern="100">
                              <a:effectLst/>
                            </a:rPr>
                            <a:t>, from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 kern="100">
                                  <a:effectLst/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1200" kern="1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MG</m:t>
                                  </m:r>
                                </m:sub>
                              </m:sSub>
                            </m:oMath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2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p>
                                      <m:r>
                                        <a:rPr lang="en-US" sz="12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200" kern="100">
                              <a:effectLst/>
                            </a:rPr>
                            <a:t>, from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 kern="100">
                                  <a:effectLst/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1200" kern="1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TG</m:t>
                                  </m:r>
                                </m:sub>
                              </m:sSub>
                            </m:oMath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72459943"/>
                      </a:ext>
                    </a:extLst>
                  </a:tr>
                  <a:tr h="4845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200" kern="100" dirty="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=−0.33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−0.35±0.11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−0.38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11905055"/>
                      </a:ext>
                    </a:extLst>
                  </a:tr>
                  <a:tr h="4972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2/5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200" kern="100" dirty="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=0.40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−0.39±0.05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−0.42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57034596"/>
                      </a:ext>
                    </a:extLst>
                  </a:tr>
                  <a:tr h="4743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3/7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=0.29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±0.35±0.05</m:t>
                                </m:r>
                              </m:oMath>
                            </m:oMathPara>
                          </a14:m>
                          <a:endParaRPr lang="en-US" sz="1200" kern="10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–</a:t>
                          </a:r>
                          <a:endParaRPr lang="en-US" sz="1200" kern="100" dirty="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164613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9CE8DF39-3971-4958-4890-48C8E93504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3703782"/>
                  </p:ext>
                </p:extLst>
              </p:nvPr>
            </p:nvGraphicFramePr>
            <p:xfrm>
              <a:off x="1099279" y="4745178"/>
              <a:ext cx="6035040" cy="19405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51840">
                      <a:extLst>
                        <a:ext uri="{9D8B030D-6E8A-4147-A177-3AD203B41FA5}">
                          <a16:colId xmlns:a16="http://schemas.microsoft.com/office/drawing/2014/main" val="3002357740"/>
                        </a:ext>
                      </a:extLst>
                    </a:gridCol>
                    <a:gridCol w="871220">
                      <a:extLst>
                        <a:ext uri="{9D8B030D-6E8A-4147-A177-3AD203B41FA5}">
                          <a16:colId xmlns:a16="http://schemas.microsoft.com/office/drawing/2014/main" val="4261493127"/>
                        </a:ext>
                      </a:extLst>
                    </a:gridCol>
                    <a:gridCol w="1394460">
                      <a:extLst>
                        <a:ext uri="{9D8B030D-6E8A-4147-A177-3AD203B41FA5}">
                          <a16:colId xmlns:a16="http://schemas.microsoft.com/office/drawing/2014/main" val="3198815175"/>
                        </a:ext>
                      </a:extLst>
                    </a:gridCol>
                    <a:gridCol w="1568450">
                      <a:extLst>
                        <a:ext uri="{9D8B030D-6E8A-4147-A177-3AD203B41FA5}">
                          <a16:colId xmlns:a16="http://schemas.microsoft.com/office/drawing/2014/main" val="1212949040"/>
                        </a:ext>
                      </a:extLst>
                    </a:gridCol>
                    <a:gridCol w="1449070">
                      <a:extLst>
                        <a:ext uri="{9D8B030D-6E8A-4147-A177-3AD203B41FA5}">
                          <a16:colId xmlns:a16="http://schemas.microsoft.com/office/drawing/2014/main" val="2271274099"/>
                        </a:ext>
                      </a:extLst>
                    </a:gridCol>
                  </a:tblGrid>
                  <a:tr h="4845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13" t="-1250" r="-708943" b="-30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6111" t="-1250" r="-505556" b="-30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17031" t="-1250" r="-217904" b="-30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93385" t="-1250" r="-94163" b="-30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316807" t="-1250" r="-1681" b="-30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2459943"/>
                      </a:ext>
                    </a:extLst>
                  </a:tr>
                  <a:tr h="4845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13" t="-102532" r="-708943" b="-205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6111" t="-102532" r="-505556" b="-205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17031" t="-102532" r="-217904" b="-205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93385" t="-102532" r="-94163" b="-205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316807" t="-102532" r="-1681" b="-2050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1905055"/>
                      </a:ext>
                    </a:extLst>
                  </a:tr>
                  <a:tr h="4972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13" t="-195122" r="-708943" b="-975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6111" t="-195122" r="-505556" b="-975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17031" t="-195122" r="-217904" b="-975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93385" t="-195122" r="-94163" b="-975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316807" t="-195122" r="-1681" b="-975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7034596"/>
                      </a:ext>
                    </a:extLst>
                  </a:tr>
                  <a:tr h="4743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13" t="-310256" r="-708943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6111" t="-310256" r="-505556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17031" t="-310256" r="-217904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93385" t="-310256" r="-94163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–</a:t>
                          </a:r>
                          <a:endParaRPr lang="en-US" sz="1200" kern="100" dirty="0">
                            <a:effectLst/>
                            <a:latin typeface="Calibri" panose="020F050202020403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164613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2C3EB6-E0AA-885D-80B3-DC8A1C54DC9E}"/>
                  </a:ext>
                </a:extLst>
              </p:cNvPr>
              <p:cNvSpPr txBox="1"/>
              <p:nvPr/>
            </p:nvSpPr>
            <p:spPr>
              <a:xfrm>
                <a:off x="-8711" y="4855022"/>
                <a:ext cx="1095046" cy="447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Calibri" panose="020F0502020204030204" pitchFamily="34" charset="0"/>
                                </a:rPr>
                                <m:t>θ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Calibri" panose="020F0502020204030204" pitchFamily="34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π</m:t>
                          </m:r>
                        </m:den>
                      </m:f>
                      <m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Calibri" panose="020F0502020204030204" pitchFamily="34" charset="0"/>
                            </a:rPr>
                            <m:t>1+2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Calibri" panose="020F0502020204030204" pitchFamily="34" charset="0"/>
                            </a:rPr>
                            <m:t>n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2C3EB6-E0AA-885D-80B3-DC8A1C54D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11" y="4855022"/>
                <a:ext cx="1095046" cy="4477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BD48AC75-8719-10DC-A502-DEF511ABE206}"/>
              </a:ext>
            </a:extLst>
          </p:cNvPr>
          <p:cNvSpPr/>
          <p:nvPr/>
        </p:nvSpPr>
        <p:spPr>
          <a:xfrm>
            <a:off x="893241" y="5676564"/>
            <a:ext cx="6644938" cy="556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23684-5C20-E960-E7F5-BF7CEEE139BA}"/>
              </a:ext>
            </a:extLst>
          </p:cNvPr>
          <p:cNvSpPr txBox="1"/>
          <p:nvPr/>
        </p:nvSpPr>
        <p:spPr>
          <a:xfrm>
            <a:off x="1086336" y="110840"/>
            <a:ext cx="637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….interference and phase slips,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 0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4D9362EE-CE21-5732-F87B-808AC4FAAD15}"/>
              </a:ext>
            </a:extLst>
          </p:cNvPr>
          <p:cNvSpPr/>
          <p:nvPr/>
        </p:nvSpPr>
        <p:spPr>
          <a:xfrm>
            <a:off x="4617001" y="4199107"/>
            <a:ext cx="574964" cy="482470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01C7FD4C-501B-8E60-726C-9184049D9EA2}"/>
              </a:ext>
            </a:extLst>
          </p:cNvPr>
          <p:cNvSpPr/>
          <p:nvPr/>
        </p:nvSpPr>
        <p:spPr>
          <a:xfrm>
            <a:off x="6530335" y="4199107"/>
            <a:ext cx="574964" cy="482470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97242-DE7F-1AA1-7DA5-2DB8B532CD16}"/>
              </a:ext>
            </a:extLst>
          </p:cNvPr>
          <p:cNvSpPr/>
          <p:nvPr/>
        </p:nvSpPr>
        <p:spPr>
          <a:xfrm>
            <a:off x="5708824" y="914400"/>
            <a:ext cx="3132901" cy="5832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6600" b="0">
                <a:solidFill>
                  <a:srgbClr val="FFFFFF"/>
                </a:solidFill>
                <a:cs typeface="Times New Roman" pitchFamily="18" charset="0"/>
              </a:rPr>
              <a:t>Fabry - Perot</a:t>
            </a:r>
          </a:p>
        </p:txBody>
      </p:sp>
    </p:spTree>
    <p:extLst>
      <p:ext uri="{BB962C8B-B14F-4D97-AF65-F5344CB8AC3E}">
        <p14:creationId xmlns:p14="http://schemas.microsoft.com/office/powerpoint/2010/main" val="347302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4300" y="176213"/>
            <a:ext cx="8899525" cy="6523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84428" y="274002"/>
            <a:ext cx="8077200" cy="89185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32532" y="1832442"/>
            <a:ext cx="1964094" cy="763210"/>
            <a:chOff x="5932532" y="1832442"/>
            <a:chExt cx="1964094" cy="763210"/>
          </a:xfrm>
        </p:grpSpPr>
        <p:grpSp>
          <p:nvGrpSpPr>
            <p:cNvPr id="126" name="Group 125"/>
            <p:cNvGrpSpPr/>
            <p:nvPr/>
          </p:nvGrpSpPr>
          <p:grpSpPr>
            <a:xfrm>
              <a:off x="5932532" y="1832442"/>
              <a:ext cx="1673436" cy="682576"/>
              <a:chOff x="306276" y="4042568"/>
              <a:chExt cx="4689146" cy="1186632"/>
            </a:xfrm>
            <a:solidFill>
              <a:schemeClr val="bg1"/>
            </a:solidFill>
          </p:grpSpPr>
          <p:sp>
            <p:nvSpPr>
              <p:cNvPr id="127" name="Rounded Rectangle 126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9" name="Rectangle 2"/>
            <p:cNvSpPr txBox="1">
              <a:spLocks noChangeArrowheads="1"/>
            </p:cNvSpPr>
            <p:nvPr/>
          </p:nvSpPr>
          <p:spPr bwMode="auto">
            <a:xfrm>
              <a:off x="6168434" y="1875572"/>
              <a:ext cx="1728192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dirty="0">
                  <a:solidFill>
                    <a:srgbClr val="000000"/>
                  </a:solidFill>
                  <a:latin typeface="Tahoma" charset="0"/>
                  <a:cs typeface="Tahoma" charset="0"/>
                </a:rPr>
                <a:t>fermions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6150" y="1841984"/>
            <a:ext cx="2036102" cy="763210"/>
            <a:chOff x="1376150" y="1841984"/>
            <a:chExt cx="2036102" cy="763210"/>
          </a:xfrm>
        </p:grpSpPr>
        <p:grpSp>
          <p:nvGrpSpPr>
            <p:cNvPr id="130" name="Group 129"/>
            <p:cNvGrpSpPr/>
            <p:nvPr/>
          </p:nvGrpSpPr>
          <p:grpSpPr>
            <a:xfrm>
              <a:off x="1376150" y="1841984"/>
              <a:ext cx="1673436" cy="682576"/>
              <a:chOff x="306276" y="4042568"/>
              <a:chExt cx="4689146" cy="1186632"/>
            </a:xfrm>
            <a:noFill/>
          </p:grpSpPr>
          <p:sp>
            <p:nvSpPr>
              <p:cNvPr id="131" name="Rounded Rectangle 130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5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5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" name="Rectangle 2"/>
            <p:cNvSpPr txBox="1">
              <a:spLocks noChangeArrowheads="1"/>
            </p:cNvSpPr>
            <p:nvPr/>
          </p:nvSpPr>
          <p:spPr bwMode="auto">
            <a:xfrm>
              <a:off x="1684060" y="1885114"/>
              <a:ext cx="1728192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dirty="0">
                  <a:solidFill>
                    <a:srgbClr val="000000"/>
                  </a:solidFill>
                  <a:latin typeface="Tahoma" charset="0"/>
                  <a:cs typeface="Tahoma" charset="0"/>
                </a:rPr>
                <a:t>bosons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5666" y="3579218"/>
            <a:ext cx="4320480" cy="2125736"/>
            <a:chOff x="195666" y="4493187"/>
            <a:chExt cx="4320480" cy="2125736"/>
          </a:xfrm>
          <a:solidFill>
            <a:srgbClr val="C0C0C0"/>
          </a:solidFill>
        </p:grpSpPr>
        <p:sp>
          <p:nvSpPr>
            <p:cNvPr id="52" name="Rounded Rectangle 51"/>
            <p:cNvSpPr/>
            <p:nvPr/>
          </p:nvSpPr>
          <p:spPr>
            <a:xfrm>
              <a:off x="195666" y="4493187"/>
              <a:ext cx="4320480" cy="2125736"/>
            </a:xfrm>
            <a:prstGeom prst="roundRect">
              <a:avLst>
                <a:gd name="adj" fmla="val 8913"/>
              </a:avLst>
            </a:prstGeom>
            <a:grpFill/>
            <a:ln w="44450" cap="sq">
              <a:noFill/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53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r="57707"/>
            <a:stretch>
              <a:fillRect/>
            </a:stretch>
          </p:blipFill>
          <p:spPr bwMode="auto">
            <a:xfrm>
              <a:off x="326714" y="4713928"/>
              <a:ext cx="1728192" cy="1800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4" name="Object 12"/>
            <p:cNvGraphicFramePr>
              <a:graphicFrameLocks noChangeAspect="1"/>
            </p:cNvGraphicFramePr>
            <p:nvPr/>
          </p:nvGraphicFramePr>
          <p:xfrm>
            <a:off x="2385472" y="4652372"/>
            <a:ext cx="1585148" cy="720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54080" imgH="469800" progId="Equation.DSMT4">
                    <p:embed/>
                  </p:oleObj>
                </mc:Choice>
                <mc:Fallback>
                  <p:oleObj name="Equation" r:id="rId4" imgW="1054080" imgH="469800" progId="Equation.DSMT4">
                    <p:embed/>
                    <p:pic>
                      <p:nvPicPr>
                        <p:cNvPr id="5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5472" y="4652372"/>
                          <a:ext cx="1585148" cy="7200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6" name="Picture 15" descr="http://upload.wikimedia.org/wikipedia/commons/thumb/5/55/Meissner_effect_p1390048.jpg/220px-Meissner_effect_p1390048.jpg"/>
            <p:cNvPicPr>
              <a:picLocks noChangeAspect="1" noChangeArrowheads="1"/>
            </p:cNvPicPr>
            <p:nvPr/>
          </p:nvPicPr>
          <p:blipFill>
            <a:blip r:embed="rId6" cstate="print"/>
            <a:srcRect t="28891"/>
            <a:stretch>
              <a:fillRect/>
            </a:stretch>
          </p:blipFill>
          <p:spPr bwMode="auto">
            <a:xfrm>
              <a:off x="2157401" y="5458171"/>
              <a:ext cx="2095501" cy="1063377"/>
            </a:xfrm>
            <a:prstGeom prst="rect">
              <a:avLst/>
            </a:prstGeom>
            <a:grpFill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4636388" y="3579218"/>
            <a:ext cx="4320480" cy="2125736"/>
            <a:chOff x="4644008" y="4581128"/>
            <a:chExt cx="4320480" cy="2125736"/>
          </a:xfrm>
          <a:solidFill>
            <a:srgbClr val="C0C0C0"/>
          </a:solidFill>
        </p:grpSpPr>
        <p:sp>
          <p:nvSpPr>
            <p:cNvPr id="43" name="Rounded Rectangle 42"/>
            <p:cNvSpPr/>
            <p:nvPr/>
          </p:nvSpPr>
          <p:spPr>
            <a:xfrm>
              <a:off x="4644008" y="4581128"/>
              <a:ext cx="4320480" cy="2125736"/>
            </a:xfrm>
            <a:prstGeom prst="roundRect">
              <a:avLst>
                <a:gd name="adj" fmla="val 8913"/>
              </a:avLst>
            </a:prstGeom>
            <a:grpFill/>
            <a:ln w="44450" cap="sq">
              <a:noFill/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44" name="Group 49"/>
            <p:cNvGrpSpPr/>
            <p:nvPr/>
          </p:nvGrpSpPr>
          <p:grpSpPr>
            <a:xfrm>
              <a:off x="5316959" y="5360487"/>
              <a:ext cx="1271265" cy="557252"/>
              <a:chOff x="3084711" y="5121248"/>
              <a:chExt cx="1271265" cy="557252"/>
            </a:xfrm>
            <a:grpFill/>
          </p:grpSpPr>
          <p:pic>
            <p:nvPicPr>
              <p:cNvPr id="45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15057"/>
              <a:stretch>
                <a:fillRect/>
              </a:stretch>
            </p:blipFill>
            <p:spPr bwMode="auto">
              <a:xfrm>
                <a:off x="3084711" y="5138500"/>
                <a:ext cx="571437" cy="540000"/>
              </a:xfrm>
              <a:prstGeom prst="rect">
                <a:avLst/>
              </a:prstGeom>
              <a:grpFill/>
            </p:spPr>
          </p:pic>
          <p:pic>
            <p:nvPicPr>
              <p:cNvPr id="46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15057"/>
              <a:stretch>
                <a:fillRect/>
              </a:stretch>
            </p:blipFill>
            <p:spPr bwMode="auto">
              <a:xfrm>
                <a:off x="3784539" y="5121248"/>
                <a:ext cx="571437" cy="540000"/>
              </a:xfrm>
              <a:prstGeom prst="rect">
                <a:avLst/>
              </a:prstGeom>
              <a:grpFill/>
            </p:spPr>
          </p:pic>
        </p:grpSp>
        <p:sp>
          <p:nvSpPr>
            <p:cNvPr id="47" name="Circular Arrow 46"/>
            <p:cNvSpPr/>
            <p:nvPr/>
          </p:nvSpPr>
          <p:spPr>
            <a:xfrm>
              <a:off x="4922378" y="4834656"/>
              <a:ext cx="1368152" cy="864096"/>
            </a:xfrm>
            <a:prstGeom prst="circularArrow">
              <a:avLst>
                <a:gd name="adj1" fmla="val 3164"/>
                <a:gd name="adj2" fmla="val 1029895"/>
                <a:gd name="adj3" fmla="val 20491201"/>
                <a:gd name="adj4" fmla="val 11174964"/>
                <a:gd name="adj5" fmla="val 1358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8" name="Circular Arrow 47"/>
            <p:cNvSpPr/>
            <p:nvPr/>
          </p:nvSpPr>
          <p:spPr>
            <a:xfrm flipH="1" flipV="1">
              <a:off x="4936667" y="5540447"/>
              <a:ext cx="1368152" cy="864096"/>
            </a:xfrm>
            <a:prstGeom prst="circularArrow">
              <a:avLst>
                <a:gd name="adj1" fmla="val 3164"/>
                <a:gd name="adj2" fmla="val 1029895"/>
                <a:gd name="adj3" fmla="val 20491201"/>
                <a:gd name="adj4" fmla="val 11174964"/>
                <a:gd name="adj5" fmla="val 1358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49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45817"/>
            <a:stretch>
              <a:fillRect/>
            </a:stretch>
          </p:blipFill>
          <p:spPr bwMode="auto">
            <a:xfrm>
              <a:off x="4716016" y="4751632"/>
              <a:ext cx="2214034" cy="1800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5" name="Object 13"/>
            <p:cNvGraphicFramePr>
              <a:graphicFrameLocks noChangeAspect="1"/>
            </p:cNvGraphicFramePr>
            <p:nvPr/>
          </p:nvGraphicFramePr>
          <p:xfrm>
            <a:off x="7164288" y="4743812"/>
            <a:ext cx="1584325" cy="720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54080" imgH="469800" progId="Equation.DSMT4">
                    <p:embed/>
                  </p:oleObj>
                </mc:Choice>
                <mc:Fallback>
                  <p:oleObj name="Equation" r:id="rId8" imgW="1054080" imgH="469800" progId="Equation.DSMT4">
                    <p:embed/>
                    <p:pic>
                      <p:nvPicPr>
                        <p:cNvPr id="55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4288" y="4743812"/>
                          <a:ext cx="1584325" cy="720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7" name="Picture 17" descr="http://testech.ru/wp-content/uploads/2012/09/Intel-chip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38822" y="5524256"/>
              <a:ext cx="1626894" cy="1062000"/>
            </a:xfrm>
            <a:prstGeom prst="rect">
              <a:avLst/>
            </a:prstGeom>
            <a:grpFill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593422" y="460850"/>
            <a:ext cx="3042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consequences…</a:t>
            </a:r>
          </a:p>
        </p:txBody>
      </p:sp>
    </p:spTree>
    <p:extLst>
      <p:ext uri="{BB962C8B-B14F-4D97-AF65-F5344CB8AC3E}">
        <p14:creationId xmlns:p14="http://schemas.microsoft.com/office/powerpoint/2010/main" val="229723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Oval 2"/>
          <p:cNvSpPr>
            <a:spLocks noChangeAspect="1" noChangeArrowheads="1"/>
          </p:cNvSpPr>
          <p:nvPr/>
        </p:nvSpPr>
        <p:spPr bwMode="auto">
          <a:xfrm>
            <a:off x="376238" y="2009776"/>
            <a:ext cx="184150" cy="3937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endParaRPr lang="en-US" altLang="en-US" sz="1600">
              <a:solidFill>
                <a:srgbClr val="FF3300"/>
              </a:solidFill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818179" name="Text Box 3"/>
          <p:cNvSpPr txBox="1">
            <a:spLocks noChangeAspect="1" noChangeArrowheads="1"/>
          </p:cNvSpPr>
          <p:nvPr/>
        </p:nvSpPr>
        <p:spPr bwMode="auto">
          <a:xfrm>
            <a:off x="66675" y="2043113"/>
            <a:ext cx="316536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S</a:t>
            </a:r>
          </a:p>
        </p:txBody>
      </p:sp>
      <p:sp>
        <p:nvSpPr>
          <p:cNvPr id="818180" name="Text Box 4"/>
          <p:cNvSpPr txBox="1">
            <a:spLocks noChangeAspect="1" noChangeArrowheads="1"/>
          </p:cNvSpPr>
          <p:nvPr/>
        </p:nvSpPr>
        <p:spPr bwMode="auto">
          <a:xfrm>
            <a:off x="1347788" y="1817688"/>
            <a:ext cx="390925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400" b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BS</a:t>
            </a:r>
          </a:p>
        </p:txBody>
      </p:sp>
      <p:sp>
        <p:nvSpPr>
          <p:cNvPr id="818181" name="Line 5"/>
          <p:cNvSpPr>
            <a:spLocks noChangeAspect="1" noChangeShapeType="1"/>
          </p:cNvSpPr>
          <p:nvPr/>
        </p:nvSpPr>
        <p:spPr bwMode="auto">
          <a:xfrm>
            <a:off x="1274763" y="1955800"/>
            <a:ext cx="0" cy="588963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82" name="Line 6"/>
          <p:cNvSpPr>
            <a:spLocks noChangeAspect="1" noChangeShapeType="1"/>
          </p:cNvSpPr>
          <p:nvPr/>
        </p:nvSpPr>
        <p:spPr bwMode="auto">
          <a:xfrm>
            <a:off x="2751138" y="1955800"/>
            <a:ext cx="0" cy="588963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818183" name="Group 7"/>
          <p:cNvGrpSpPr>
            <a:grpSpLocks/>
          </p:cNvGrpSpPr>
          <p:nvPr/>
        </p:nvGrpSpPr>
        <p:grpSpPr bwMode="auto">
          <a:xfrm>
            <a:off x="3186113" y="2109788"/>
            <a:ext cx="442912" cy="282575"/>
            <a:chOff x="2229" y="2160"/>
            <a:chExt cx="279" cy="178"/>
          </a:xfrm>
        </p:grpSpPr>
        <p:sp>
          <p:nvSpPr>
            <p:cNvPr id="818184" name="Oval 8"/>
            <p:cNvSpPr>
              <a:spLocks noChangeAspect="1" noChangeArrowheads="1"/>
            </p:cNvSpPr>
            <p:nvPr/>
          </p:nvSpPr>
          <p:spPr bwMode="auto">
            <a:xfrm>
              <a:off x="2275" y="2160"/>
              <a:ext cx="70" cy="178"/>
            </a:xfrm>
            <a:prstGeom prst="ellips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18185" name="Line 9"/>
            <p:cNvSpPr>
              <a:spLocks noChangeAspect="1" noChangeShapeType="1"/>
            </p:cNvSpPr>
            <p:nvPr/>
          </p:nvSpPr>
          <p:spPr bwMode="auto">
            <a:xfrm rot="1800000">
              <a:off x="2229" y="2181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18186" name="Line 10"/>
            <p:cNvSpPr>
              <a:spLocks noChangeAspect="1" noChangeShapeType="1"/>
            </p:cNvSpPr>
            <p:nvPr/>
          </p:nvSpPr>
          <p:spPr bwMode="auto">
            <a:xfrm rot="19800000">
              <a:off x="2229" y="2318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818187" name="Line 11"/>
          <p:cNvSpPr>
            <a:spLocks noChangeAspect="1" noChangeShapeType="1"/>
          </p:cNvSpPr>
          <p:nvPr/>
        </p:nvSpPr>
        <p:spPr bwMode="auto">
          <a:xfrm>
            <a:off x="558800" y="2239963"/>
            <a:ext cx="2584450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88" name="Line 12"/>
          <p:cNvSpPr>
            <a:spLocks noChangeAspect="1" noChangeShapeType="1"/>
          </p:cNvSpPr>
          <p:nvPr/>
        </p:nvSpPr>
        <p:spPr bwMode="auto">
          <a:xfrm rot="2700000">
            <a:off x="1862931" y="2197894"/>
            <a:ext cx="14128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89" name="Line 13"/>
          <p:cNvSpPr>
            <a:spLocks noChangeAspect="1" noChangeShapeType="1"/>
          </p:cNvSpPr>
          <p:nvPr/>
        </p:nvSpPr>
        <p:spPr bwMode="auto">
          <a:xfrm rot="18900000">
            <a:off x="1863725" y="2292350"/>
            <a:ext cx="13493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0" name="Line 14"/>
          <p:cNvSpPr>
            <a:spLocks noChangeAspect="1" noChangeShapeType="1"/>
          </p:cNvSpPr>
          <p:nvPr/>
        </p:nvSpPr>
        <p:spPr bwMode="auto">
          <a:xfrm rot="2700000">
            <a:off x="797720" y="2197894"/>
            <a:ext cx="14128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1" name="Line 15"/>
          <p:cNvSpPr>
            <a:spLocks noChangeAspect="1" noChangeShapeType="1"/>
          </p:cNvSpPr>
          <p:nvPr/>
        </p:nvSpPr>
        <p:spPr bwMode="auto">
          <a:xfrm rot="18900000">
            <a:off x="798514" y="2292350"/>
            <a:ext cx="136525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2" name="Oval 16"/>
          <p:cNvSpPr>
            <a:spLocks noChangeArrowheads="1"/>
          </p:cNvSpPr>
          <p:nvPr/>
        </p:nvSpPr>
        <p:spPr bwMode="auto">
          <a:xfrm>
            <a:off x="638175" y="2170113"/>
            <a:ext cx="146050" cy="14605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3" name="Line 17"/>
          <p:cNvSpPr>
            <a:spLocks noChangeAspect="1" noChangeShapeType="1"/>
          </p:cNvSpPr>
          <p:nvPr/>
        </p:nvSpPr>
        <p:spPr bwMode="auto">
          <a:xfrm rot="18900000" flipH="1">
            <a:off x="2428081" y="2199482"/>
            <a:ext cx="141287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4" name="Line 18"/>
          <p:cNvSpPr>
            <a:spLocks noChangeAspect="1" noChangeShapeType="1"/>
          </p:cNvSpPr>
          <p:nvPr/>
        </p:nvSpPr>
        <p:spPr bwMode="auto">
          <a:xfrm rot="2700000" flipH="1">
            <a:off x="2428875" y="2293938"/>
            <a:ext cx="13493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5" name="Line 19"/>
          <p:cNvSpPr>
            <a:spLocks noChangeAspect="1" noChangeShapeType="1"/>
          </p:cNvSpPr>
          <p:nvPr/>
        </p:nvSpPr>
        <p:spPr bwMode="auto">
          <a:xfrm rot="18900000" flipH="1">
            <a:off x="1024731" y="2201069"/>
            <a:ext cx="14128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6" name="Line 20"/>
          <p:cNvSpPr>
            <a:spLocks noChangeAspect="1" noChangeShapeType="1"/>
          </p:cNvSpPr>
          <p:nvPr/>
        </p:nvSpPr>
        <p:spPr bwMode="auto">
          <a:xfrm rot="2700000" flipH="1">
            <a:off x="1025525" y="2295525"/>
            <a:ext cx="13493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7" name="Line 21"/>
          <p:cNvSpPr>
            <a:spLocks noChangeAspect="1" noChangeShapeType="1"/>
          </p:cNvSpPr>
          <p:nvPr/>
        </p:nvSpPr>
        <p:spPr bwMode="auto">
          <a:xfrm rot="2700000">
            <a:off x="3055145" y="2191544"/>
            <a:ext cx="14128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8" name="Line 22"/>
          <p:cNvSpPr>
            <a:spLocks noChangeAspect="1" noChangeShapeType="1"/>
          </p:cNvSpPr>
          <p:nvPr/>
        </p:nvSpPr>
        <p:spPr bwMode="auto">
          <a:xfrm rot="18900000">
            <a:off x="3055939" y="2286000"/>
            <a:ext cx="134937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9" name="Text Box 23"/>
          <p:cNvSpPr txBox="1">
            <a:spLocks noChangeArrowheads="1"/>
          </p:cNvSpPr>
          <p:nvPr/>
        </p:nvSpPr>
        <p:spPr bwMode="auto">
          <a:xfrm>
            <a:off x="223838" y="1403350"/>
            <a:ext cx="1272326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800" b="0">
                <a:solidFill>
                  <a:srgbClr val="000000"/>
                </a:solidFill>
                <a:cs typeface="Times New Roman" pitchFamily="18" charset="0"/>
              </a:rPr>
              <a:t>optical FPI</a:t>
            </a:r>
          </a:p>
        </p:txBody>
      </p:sp>
      <p:sp>
        <p:nvSpPr>
          <p:cNvPr id="818200" name="Rectangle 24"/>
          <p:cNvSpPr>
            <a:spLocks noChangeArrowheads="1"/>
          </p:cNvSpPr>
          <p:nvPr/>
        </p:nvSpPr>
        <p:spPr bwMode="auto">
          <a:xfrm>
            <a:off x="369889" y="217488"/>
            <a:ext cx="326231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>
            <a:lvl1pPr algn="l">
              <a:defRPr sz="3000" b="1">
                <a:solidFill>
                  <a:schemeClr val="bg1"/>
                </a:solidFill>
                <a:latin typeface="Tahoma" pitchFamily="34" charset="0"/>
              </a:defRPr>
            </a:lvl1pPr>
            <a:lvl2pPr algn="l">
              <a:defRPr sz="3000" b="1">
                <a:solidFill>
                  <a:schemeClr val="bg1"/>
                </a:solidFill>
                <a:latin typeface="Tahoma" pitchFamily="34" charset="0"/>
              </a:defRPr>
            </a:lvl2pPr>
            <a:lvl3pPr algn="l">
              <a:defRPr sz="3000" b="1">
                <a:solidFill>
                  <a:schemeClr val="bg1"/>
                </a:solidFill>
                <a:latin typeface="Tahoma" pitchFamily="34" charset="0"/>
              </a:defRPr>
            </a:lvl3pPr>
            <a:lvl4pPr algn="l">
              <a:defRPr sz="3000" b="1">
                <a:solidFill>
                  <a:schemeClr val="bg1"/>
                </a:solidFill>
                <a:latin typeface="Tahoma" pitchFamily="34" charset="0"/>
              </a:defRPr>
            </a:lvl4pPr>
            <a:lvl5pPr algn="l">
              <a:defRPr sz="3000" b="1">
                <a:solidFill>
                  <a:schemeClr val="bg1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rtl="1"/>
            <a:r>
              <a:rPr lang="en-US" altLang="en-US" sz="2800">
                <a:solidFill>
                  <a:srgbClr val="FFFFFF"/>
                </a:solidFill>
                <a:cs typeface="Times New Roman" pitchFamily="18" charset="0"/>
              </a:rPr>
              <a:t>electronic FPI</a:t>
            </a:r>
          </a:p>
        </p:txBody>
      </p:sp>
      <p:pic>
        <p:nvPicPr>
          <p:cNvPr id="818201" name="Picture 25" descr="FP sketch Intro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7951"/>
            <a:ext cx="8096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8202" name="Picture 26" descr="FP sketch Intr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7951"/>
            <a:ext cx="8096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8203" name="Picture 27" descr="FP sketch Intr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7951"/>
            <a:ext cx="8096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8204" name="Picture 28" descr="FP sketch Intro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7951"/>
            <a:ext cx="8096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8205" name="Rectangle 29"/>
          <p:cNvSpPr>
            <a:spLocks noChangeArrowheads="1"/>
          </p:cNvSpPr>
          <p:nvPr/>
        </p:nvSpPr>
        <p:spPr bwMode="auto">
          <a:xfrm>
            <a:off x="792164" y="2652713"/>
            <a:ext cx="8351837" cy="4195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rtl="1"/>
            <a:endParaRPr lang="en-US" alt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206" name="Rectangle 30"/>
          <p:cNvSpPr>
            <a:spLocks noChangeArrowheads="1"/>
          </p:cNvSpPr>
          <p:nvPr/>
        </p:nvSpPr>
        <p:spPr bwMode="auto">
          <a:xfrm>
            <a:off x="19050" y="1423989"/>
            <a:ext cx="3627438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207" name="Text Box 31"/>
          <p:cNvSpPr txBox="1">
            <a:spLocks noChangeArrowheads="1"/>
          </p:cNvSpPr>
          <p:nvPr/>
        </p:nvSpPr>
        <p:spPr bwMode="auto">
          <a:xfrm>
            <a:off x="5286375" y="2500313"/>
            <a:ext cx="3899442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600" b="0">
                <a:solidFill>
                  <a:srgbClr val="000000"/>
                </a:solidFill>
                <a:cs typeface="Times New Roman" pitchFamily="18" charset="0"/>
              </a:rPr>
              <a:t>in the limit of only two-path interference</a:t>
            </a:r>
          </a:p>
        </p:txBody>
      </p:sp>
    </p:spTree>
    <p:extLst>
      <p:ext uri="{BB962C8B-B14F-4D97-AF65-F5344CB8AC3E}">
        <p14:creationId xmlns:p14="http://schemas.microsoft.com/office/powerpoint/2010/main" val="418177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439 C 0.10191 -0.00439 0.20069 -0.00439 0.21094 -0.00439 C 0.22048 -0.00439 0.06215 -0.00347 0.06215 -0.00439 C 0.06215 -0.00532 0.21094 0.00232 0.21094 0.00301 C 0.21094 0.00232 0.05 -0.00439 0.06215 -0.00439 C 0.0743 -0.00439 0.17916 -0.00092 0.28403 0.00232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818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" dur="2000"/>
                                        <p:tgtEl>
                                          <p:spTgt spid="818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92" grpId="0" animBg="1"/>
      <p:bldP spid="818206" grpId="0" animBg="1"/>
      <p:bldP spid="81820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603" name="Rectangle 195"/>
          <p:cNvSpPr>
            <a:spLocks noChangeArrowheads="1"/>
          </p:cNvSpPr>
          <p:nvPr/>
        </p:nvSpPr>
        <p:spPr bwMode="auto">
          <a:xfrm>
            <a:off x="0" y="-96837"/>
            <a:ext cx="9144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785647" name="Group 239"/>
          <p:cNvGrpSpPr>
            <a:grpSpLocks/>
          </p:cNvGrpSpPr>
          <p:nvPr/>
        </p:nvGrpSpPr>
        <p:grpSpPr bwMode="auto">
          <a:xfrm>
            <a:off x="1215121" y="1211263"/>
            <a:ext cx="1763712" cy="1874838"/>
            <a:chOff x="186" y="509"/>
            <a:chExt cx="1111" cy="1181"/>
          </a:xfrm>
        </p:grpSpPr>
        <p:grpSp>
          <p:nvGrpSpPr>
            <p:cNvPr id="785648" name="Group 240"/>
            <p:cNvGrpSpPr>
              <a:grpSpLocks/>
            </p:cNvGrpSpPr>
            <p:nvPr/>
          </p:nvGrpSpPr>
          <p:grpSpPr bwMode="auto">
            <a:xfrm>
              <a:off x="311" y="1559"/>
              <a:ext cx="866" cy="53"/>
              <a:chOff x="2383" y="2353"/>
              <a:chExt cx="1282" cy="79"/>
            </a:xfrm>
          </p:grpSpPr>
          <p:sp>
            <p:nvSpPr>
              <p:cNvPr id="785649" name="Line 241"/>
              <p:cNvSpPr>
                <a:spLocks noChangeShapeType="1"/>
              </p:cNvSpPr>
              <p:nvPr/>
            </p:nvSpPr>
            <p:spPr bwMode="auto">
              <a:xfrm flipH="1">
                <a:off x="2383" y="2353"/>
                <a:ext cx="12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785650" name="Group 242"/>
              <p:cNvGrpSpPr>
                <a:grpSpLocks/>
              </p:cNvGrpSpPr>
              <p:nvPr/>
            </p:nvGrpSpPr>
            <p:grpSpPr bwMode="auto">
              <a:xfrm>
                <a:off x="2394" y="2353"/>
                <a:ext cx="1270" cy="79"/>
                <a:chOff x="2394" y="2353"/>
                <a:chExt cx="1270" cy="79"/>
              </a:xfrm>
            </p:grpSpPr>
            <p:sp>
              <p:nvSpPr>
                <p:cNvPr id="785651" name="Line 243"/>
                <p:cNvSpPr>
                  <a:spLocks noChangeShapeType="1"/>
                </p:cNvSpPr>
                <p:nvPr/>
              </p:nvSpPr>
              <p:spPr bwMode="auto">
                <a:xfrm>
                  <a:off x="23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2" name="Line 244"/>
                <p:cNvSpPr>
                  <a:spLocks noChangeShapeType="1"/>
                </p:cNvSpPr>
                <p:nvPr/>
              </p:nvSpPr>
              <p:spPr bwMode="auto">
                <a:xfrm>
                  <a:off x="243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3" name="Line 245"/>
                <p:cNvSpPr>
                  <a:spLocks noChangeShapeType="1"/>
                </p:cNvSpPr>
                <p:nvPr/>
              </p:nvSpPr>
              <p:spPr bwMode="auto">
                <a:xfrm>
                  <a:off x="24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4" name="Line 246"/>
                <p:cNvSpPr>
                  <a:spLocks noChangeShapeType="1"/>
                </p:cNvSpPr>
                <p:nvPr/>
              </p:nvSpPr>
              <p:spPr bwMode="auto">
                <a:xfrm>
                  <a:off x="251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5" name="Line 247"/>
                <p:cNvSpPr>
                  <a:spLocks noChangeShapeType="1"/>
                </p:cNvSpPr>
                <p:nvPr/>
              </p:nvSpPr>
              <p:spPr bwMode="auto">
                <a:xfrm>
                  <a:off x="25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6" name="Line 248"/>
                <p:cNvSpPr>
                  <a:spLocks noChangeShapeType="1"/>
                </p:cNvSpPr>
                <p:nvPr/>
              </p:nvSpPr>
              <p:spPr bwMode="auto">
                <a:xfrm>
                  <a:off x="258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7" name="Line 249"/>
                <p:cNvSpPr>
                  <a:spLocks noChangeShapeType="1"/>
                </p:cNvSpPr>
                <p:nvPr/>
              </p:nvSpPr>
              <p:spPr bwMode="auto">
                <a:xfrm>
                  <a:off x="262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8" name="Line 250"/>
                <p:cNvSpPr>
                  <a:spLocks noChangeShapeType="1"/>
                </p:cNvSpPr>
                <p:nvPr/>
              </p:nvSpPr>
              <p:spPr bwMode="auto">
                <a:xfrm>
                  <a:off x="26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9" name="Line 251"/>
                <p:cNvSpPr>
                  <a:spLocks noChangeShapeType="1"/>
                </p:cNvSpPr>
                <p:nvPr/>
              </p:nvSpPr>
              <p:spPr bwMode="auto">
                <a:xfrm>
                  <a:off x="270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0" name="Line 252"/>
                <p:cNvSpPr>
                  <a:spLocks noChangeShapeType="1"/>
                </p:cNvSpPr>
                <p:nvPr/>
              </p:nvSpPr>
              <p:spPr bwMode="auto">
                <a:xfrm>
                  <a:off x="27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1" name="Line 253"/>
                <p:cNvSpPr>
                  <a:spLocks noChangeShapeType="1"/>
                </p:cNvSpPr>
                <p:nvPr/>
              </p:nvSpPr>
              <p:spPr bwMode="auto">
                <a:xfrm>
                  <a:off x="277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2" name="Line 254"/>
                <p:cNvSpPr>
                  <a:spLocks noChangeShapeType="1"/>
                </p:cNvSpPr>
                <p:nvPr/>
              </p:nvSpPr>
              <p:spPr bwMode="auto">
                <a:xfrm>
                  <a:off x="28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3" name="Line 255"/>
                <p:cNvSpPr>
                  <a:spLocks noChangeShapeType="1"/>
                </p:cNvSpPr>
                <p:nvPr/>
              </p:nvSpPr>
              <p:spPr bwMode="auto">
                <a:xfrm>
                  <a:off x="285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4" name="Line 256"/>
                <p:cNvSpPr>
                  <a:spLocks noChangeShapeType="1"/>
                </p:cNvSpPr>
                <p:nvPr/>
              </p:nvSpPr>
              <p:spPr bwMode="auto">
                <a:xfrm>
                  <a:off x="28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5" name="Line 257"/>
                <p:cNvSpPr>
                  <a:spLocks noChangeShapeType="1"/>
                </p:cNvSpPr>
                <p:nvPr/>
              </p:nvSpPr>
              <p:spPr bwMode="auto">
                <a:xfrm>
                  <a:off x="29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6" name="Line 258"/>
                <p:cNvSpPr>
                  <a:spLocks noChangeShapeType="1"/>
                </p:cNvSpPr>
                <p:nvPr/>
              </p:nvSpPr>
              <p:spPr bwMode="auto">
                <a:xfrm>
                  <a:off x="29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7" name="Line 259"/>
                <p:cNvSpPr>
                  <a:spLocks noChangeShapeType="1"/>
                </p:cNvSpPr>
                <p:nvPr/>
              </p:nvSpPr>
              <p:spPr bwMode="auto">
                <a:xfrm>
                  <a:off x="30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8" name="Line 260"/>
                <p:cNvSpPr>
                  <a:spLocks noChangeShapeType="1"/>
                </p:cNvSpPr>
                <p:nvPr/>
              </p:nvSpPr>
              <p:spPr bwMode="auto">
                <a:xfrm>
                  <a:off x="30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9" name="Line 261"/>
                <p:cNvSpPr>
                  <a:spLocks noChangeShapeType="1"/>
                </p:cNvSpPr>
                <p:nvPr/>
              </p:nvSpPr>
              <p:spPr bwMode="auto">
                <a:xfrm>
                  <a:off x="308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0" name="Line 262"/>
                <p:cNvSpPr>
                  <a:spLocks noChangeShapeType="1"/>
                </p:cNvSpPr>
                <p:nvPr/>
              </p:nvSpPr>
              <p:spPr bwMode="auto">
                <a:xfrm>
                  <a:off x="312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1" name="Line 263"/>
                <p:cNvSpPr>
                  <a:spLocks noChangeShapeType="1"/>
                </p:cNvSpPr>
                <p:nvPr/>
              </p:nvSpPr>
              <p:spPr bwMode="auto">
                <a:xfrm>
                  <a:off x="31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2" name="Line 264"/>
                <p:cNvSpPr>
                  <a:spLocks noChangeShapeType="1"/>
                </p:cNvSpPr>
                <p:nvPr/>
              </p:nvSpPr>
              <p:spPr bwMode="auto">
                <a:xfrm>
                  <a:off x="320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3" name="Line 265"/>
                <p:cNvSpPr>
                  <a:spLocks noChangeShapeType="1"/>
                </p:cNvSpPr>
                <p:nvPr/>
              </p:nvSpPr>
              <p:spPr bwMode="auto">
                <a:xfrm>
                  <a:off x="32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4" name="Line 266"/>
                <p:cNvSpPr>
                  <a:spLocks noChangeShapeType="1"/>
                </p:cNvSpPr>
                <p:nvPr/>
              </p:nvSpPr>
              <p:spPr bwMode="auto">
                <a:xfrm>
                  <a:off x="327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5" name="Line 267"/>
                <p:cNvSpPr>
                  <a:spLocks noChangeShapeType="1"/>
                </p:cNvSpPr>
                <p:nvPr/>
              </p:nvSpPr>
              <p:spPr bwMode="auto">
                <a:xfrm>
                  <a:off x="33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6" name="Line 268"/>
                <p:cNvSpPr>
                  <a:spLocks noChangeShapeType="1"/>
                </p:cNvSpPr>
                <p:nvPr/>
              </p:nvSpPr>
              <p:spPr bwMode="auto">
                <a:xfrm>
                  <a:off x="335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7" name="Line 269"/>
                <p:cNvSpPr>
                  <a:spLocks noChangeShapeType="1"/>
                </p:cNvSpPr>
                <p:nvPr/>
              </p:nvSpPr>
              <p:spPr bwMode="auto">
                <a:xfrm>
                  <a:off x="339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8" name="Line 270"/>
                <p:cNvSpPr>
                  <a:spLocks noChangeShapeType="1"/>
                </p:cNvSpPr>
                <p:nvPr/>
              </p:nvSpPr>
              <p:spPr bwMode="auto">
                <a:xfrm>
                  <a:off x="34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9" name="Line 271"/>
                <p:cNvSpPr>
                  <a:spLocks noChangeShapeType="1"/>
                </p:cNvSpPr>
                <p:nvPr/>
              </p:nvSpPr>
              <p:spPr bwMode="auto">
                <a:xfrm>
                  <a:off x="347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80" name="Line 272"/>
                <p:cNvSpPr>
                  <a:spLocks noChangeShapeType="1"/>
                </p:cNvSpPr>
                <p:nvPr/>
              </p:nvSpPr>
              <p:spPr bwMode="auto">
                <a:xfrm>
                  <a:off x="35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81" name="Line 273"/>
                <p:cNvSpPr>
                  <a:spLocks noChangeShapeType="1"/>
                </p:cNvSpPr>
                <p:nvPr/>
              </p:nvSpPr>
              <p:spPr bwMode="auto">
                <a:xfrm>
                  <a:off x="354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82" name="Line 274"/>
                <p:cNvSpPr>
                  <a:spLocks noChangeShapeType="1"/>
                </p:cNvSpPr>
                <p:nvPr/>
              </p:nvSpPr>
              <p:spPr bwMode="auto">
                <a:xfrm>
                  <a:off x="358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85683" name="AutoShape 275"/>
            <p:cNvSpPr>
              <a:spLocks noChangeArrowheads="1"/>
            </p:cNvSpPr>
            <p:nvPr/>
          </p:nvSpPr>
          <p:spPr bwMode="auto">
            <a:xfrm>
              <a:off x="186" y="579"/>
              <a:ext cx="1111" cy="111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85684" name="Text Box 276"/>
            <p:cNvSpPr txBox="1">
              <a:spLocks noChangeArrowheads="1"/>
            </p:cNvSpPr>
            <p:nvPr/>
          </p:nvSpPr>
          <p:spPr bwMode="auto">
            <a:xfrm>
              <a:off x="511" y="509"/>
              <a:ext cx="412" cy="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rtl="1"/>
              <a:r>
                <a:rPr lang="en-US" altLang="en-US" sz="1600">
                  <a:solidFill>
                    <a:srgbClr val="000000"/>
                  </a:solidFill>
                  <a:latin typeface="Arial Black" pitchFamily="34" charset="0"/>
                  <a:cs typeface="Arial" charset="0"/>
                </a:rPr>
                <a:t>(2,0)</a:t>
              </a:r>
            </a:p>
          </p:txBody>
        </p:sp>
        <p:sp>
          <p:nvSpPr>
            <p:cNvPr id="785685" name="AutoShape 277"/>
            <p:cNvSpPr>
              <a:spLocks noChangeArrowheads="1"/>
            </p:cNvSpPr>
            <p:nvPr/>
          </p:nvSpPr>
          <p:spPr bwMode="auto">
            <a:xfrm>
              <a:off x="357" y="1168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5686" name="AutoShape 278"/>
            <p:cNvSpPr>
              <a:spLocks noChangeArrowheads="1"/>
            </p:cNvSpPr>
            <p:nvPr/>
          </p:nvSpPr>
          <p:spPr bwMode="auto">
            <a:xfrm>
              <a:off x="367" y="777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785687" name="Group 279"/>
            <p:cNvGrpSpPr>
              <a:grpSpLocks/>
            </p:cNvGrpSpPr>
            <p:nvPr/>
          </p:nvGrpSpPr>
          <p:grpSpPr bwMode="auto">
            <a:xfrm>
              <a:off x="296" y="1316"/>
              <a:ext cx="827" cy="38"/>
              <a:chOff x="2377" y="1862"/>
              <a:chExt cx="1226" cy="57"/>
            </a:xfrm>
          </p:grpSpPr>
          <p:sp>
            <p:nvSpPr>
              <p:cNvPr id="785688" name="AutoShape 280"/>
              <p:cNvSpPr>
                <a:spLocks noChangeArrowheads="1"/>
              </p:cNvSpPr>
              <p:nvPr/>
            </p:nvSpPr>
            <p:spPr bwMode="auto">
              <a:xfrm rot="5400000">
                <a:off x="2376" y="1863"/>
                <a:ext cx="57" cy="56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85689" name="Line 281"/>
              <p:cNvSpPr>
                <a:spLocks noChangeShapeType="1"/>
              </p:cNvSpPr>
              <p:nvPr/>
            </p:nvSpPr>
            <p:spPr bwMode="auto">
              <a:xfrm flipH="1">
                <a:off x="2457" y="1890"/>
                <a:ext cx="11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pic>
        <p:nvPicPr>
          <p:cNvPr id="785692" name="Picture 284" descr="FP sketch [2 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4013201"/>
            <a:ext cx="5392737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5693" name="Picture 285" descr="FP sketch [2 0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4014789"/>
            <a:ext cx="5392737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5694" name="Picture 286" descr="[2 0] Pyj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712629"/>
            <a:ext cx="52705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5697" name="Text Box 289"/>
          <p:cNvSpPr txBox="1">
            <a:spLocks noChangeArrowheads="1"/>
          </p:cNvSpPr>
          <p:nvPr/>
        </p:nvSpPr>
        <p:spPr bwMode="auto">
          <a:xfrm>
            <a:off x="5887416" y="5467951"/>
            <a:ext cx="30974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altLang="en-US" sz="2400" b="0" dirty="0">
                <a:solidFill>
                  <a:srgbClr val="FF0000"/>
                </a:solidFill>
                <a:cs typeface="Times New Roman" pitchFamily="18" charset="0"/>
              </a:rPr>
              <a:t>no </a:t>
            </a:r>
            <a:r>
              <a:rPr lang="en-US" altLang="en-US" sz="2400" b="0" i="1" dirty="0">
                <a:solidFill>
                  <a:srgbClr val="FF0000"/>
                </a:solidFill>
                <a:cs typeface="Times New Roman" pitchFamily="18" charset="0"/>
              </a:rPr>
              <a:t>B</a:t>
            </a:r>
            <a:r>
              <a:rPr lang="en-US" altLang="en-US" sz="2400" b="0" dirty="0">
                <a:solidFill>
                  <a:srgbClr val="FF0000"/>
                </a:solidFill>
                <a:cs typeface="Times New Roman" pitchFamily="18" charset="0"/>
              </a:rPr>
              <a:t>  dependence</a:t>
            </a:r>
          </a:p>
          <a:p>
            <a:pPr algn="ctr"/>
            <a:endParaRPr lang="en-US" altLang="en-US" sz="2400" b="0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en-US" altLang="en-US" sz="2400" b="0" dirty="0">
                <a:solidFill>
                  <a:srgbClr val="FF0000"/>
                </a:solidFill>
                <a:cs typeface="Times New Roman" pitchFamily="18" charset="0"/>
              </a:rPr>
              <a:t>flux remains constant</a:t>
            </a:r>
          </a:p>
        </p:txBody>
      </p:sp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107504" y="1"/>
            <a:ext cx="7672517" cy="712629"/>
          </a:xfrm>
        </p:spPr>
        <p:txBody>
          <a:bodyPr>
            <a:no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3333FF"/>
                </a:solidFill>
              </a:rPr>
              <a:t>bare FPI</a:t>
            </a:r>
            <a:r>
              <a:rPr lang="en-US" sz="2800" dirty="0">
                <a:solidFill>
                  <a:schemeClr val="tx1"/>
                </a:solidFill>
              </a:rPr>
              <a:t> – Coulomb dominated (CD)</a:t>
            </a:r>
            <a:endParaRPr lang="he-IL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639" y="3199492"/>
            <a:ext cx="3759095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dirty="0"/>
              <a:t>interfering the lowest Landau level</a:t>
            </a:r>
          </a:p>
        </p:txBody>
      </p:sp>
    </p:spTree>
    <p:extLst>
      <p:ext uri="{BB962C8B-B14F-4D97-AF65-F5344CB8AC3E}">
        <p14:creationId xmlns:p14="http://schemas.microsoft.com/office/powerpoint/2010/main" val="1874156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603" name="Rectangle 195"/>
          <p:cNvSpPr>
            <a:spLocks noChangeArrowheads="1"/>
          </p:cNvSpPr>
          <p:nvPr/>
        </p:nvSpPr>
        <p:spPr bwMode="auto">
          <a:xfrm>
            <a:off x="0" y="1832"/>
            <a:ext cx="9144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87928" y="226786"/>
            <a:ext cx="3048000" cy="6985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366FF"/>
                </a:solidFill>
              </a:rPr>
              <a:t>CD dominated</a:t>
            </a:r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9" y="3081564"/>
            <a:ext cx="37798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6548386" y="3423545"/>
            <a:ext cx="1070573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 i="1" dirty="0">
                <a:solidFill>
                  <a:srgbClr val="3366FF"/>
                </a:solidFill>
              </a:rPr>
              <a:t>N </a:t>
            </a:r>
            <a:r>
              <a:rPr lang="en-US" sz="1600" b="0" i="1" baseline="30000" dirty="0" err="1">
                <a:solidFill>
                  <a:srgbClr val="3366FF"/>
                </a:solidFill>
              </a:rPr>
              <a:t>th</a:t>
            </a:r>
            <a:r>
              <a:rPr lang="en-US" sz="1600" b="0" i="1" dirty="0">
                <a:solidFill>
                  <a:srgbClr val="3366FF"/>
                </a:solidFill>
              </a:rPr>
              <a:t> state</a:t>
            </a:r>
            <a:r>
              <a:rPr lang="en-US" sz="1600" b="0" i="1" baseline="30000" dirty="0">
                <a:solidFill>
                  <a:srgbClr val="3366FF"/>
                </a:solidFill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6400801" y="2939143"/>
            <a:ext cx="48183" cy="5715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 flipH="1" flipV="1">
            <a:off x="4679261" y="2852045"/>
            <a:ext cx="24091" cy="5715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 flipH="1">
            <a:off x="6313313" y="2928247"/>
            <a:ext cx="168727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>
            <a:off x="6313309" y="2884699"/>
            <a:ext cx="168727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H="1">
            <a:off x="4597215" y="2852034"/>
            <a:ext cx="168727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 flipH="1">
            <a:off x="4597211" y="2808486"/>
            <a:ext cx="168727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5861952" y="3510640"/>
            <a:ext cx="559813" cy="2177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 flipH="1">
            <a:off x="5203346" y="3537851"/>
            <a:ext cx="559813" cy="2177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Connector 72"/>
          <p:cNvCxnSpPr/>
          <p:nvPr/>
        </p:nvCxnSpPr>
        <p:spPr bwMode="auto">
          <a:xfrm flipV="1">
            <a:off x="5746027" y="3393602"/>
            <a:ext cx="0" cy="26127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5871212" y="3393598"/>
            <a:ext cx="0" cy="26127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Connector 79"/>
          <p:cNvCxnSpPr/>
          <p:nvPr/>
        </p:nvCxnSpPr>
        <p:spPr bwMode="auto">
          <a:xfrm flipH="1" flipV="1">
            <a:off x="4652042" y="2220653"/>
            <a:ext cx="24091" cy="5715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/>
          <p:cNvCxnSpPr/>
          <p:nvPr/>
        </p:nvCxnSpPr>
        <p:spPr bwMode="auto">
          <a:xfrm flipH="1" flipV="1">
            <a:off x="6373581" y="2313199"/>
            <a:ext cx="24091" cy="5715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827815" y="2607701"/>
            <a:ext cx="479618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b="0" dirty="0"/>
              <a:t>c&lt;&lt;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82035" y="2607701"/>
            <a:ext cx="479618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b="0" dirty="0"/>
              <a:t>c&lt;&lt;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481946" y="2779820"/>
            <a:ext cx="683200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0" dirty="0"/>
              <a:t>c</a:t>
            </a:r>
            <a:r>
              <a:rPr lang="en-US" sz="1800" b="0" dirty="0"/>
              <a:t>&gt;&gt;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02162" y="4844143"/>
            <a:ext cx="6438163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1800" b="0" dirty="0"/>
              <a:t>large charging energy needed to add an electron to the leads</a:t>
            </a:r>
          </a:p>
        </p:txBody>
      </p:sp>
    </p:spTree>
    <p:extLst>
      <p:ext uri="{BB962C8B-B14F-4D97-AF65-F5344CB8AC3E}">
        <p14:creationId xmlns:p14="http://schemas.microsoft.com/office/powerpoint/2010/main" val="3335652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84251" y="1903684"/>
            <a:ext cx="4645879" cy="2353265"/>
            <a:chOff x="951867" y="3227070"/>
            <a:chExt cx="3543933" cy="2476500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41"/>
            <a:stretch/>
          </p:blipFill>
          <p:spPr bwMode="auto">
            <a:xfrm>
              <a:off x="951867" y="3227070"/>
              <a:ext cx="3543933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905000" y="4221480"/>
              <a:ext cx="1630680" cy="24384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2506980" y="3604260"/>
              <a:ext cx="365760" cy="23622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06004" y="4163605"/>
            <a:ext cx="4075793" cy="2353265"/>
            <a:chOff x="951867" y="3227070"/>
            <a:chExt cx="3543933" cy="2476500"/>
          </a:xfrm>
        </p:grpSpPr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41"/>
            <a:stretch/>
          </p:blipFill>
          <p:spPr bwMode="auto">
            <a:xfrm>
              <a:off x="951867" y="3227070"/>
              <a:ext cx="3543933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45"/>
            <p:cNvSpPr/>
            <p:nvPr/>
          </p:nvSpPr>
          <p:spPr bwMode="auto">
            <a:xfrm>
              <a:off x="1905000" y="4221480"/>
              <a:ext cx="1630680" cy="24384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506980" y="3604260"/>
              <a:ext cx="365760" cy="23622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3897203" y="3926542"/>
            <a:ext cx="4078126" cy="237063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950991" y="2964463"/>
            <a:ext cx="882760" cy="4767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6945561" y="2966496"/>
            <a:ext cx="882760" cy="4767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049233" y="5223691"/>
            <a:ext cx="882760" cy="4767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6861709" y="5230820"/>
            <a:ext cx="882760" cy="4767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4049233" y="3256968"/>
            <a:ext cx="3779088" cy="2383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4017646" y="5514677"/>
            <a:ext cx="3779088" cy="2383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4360799" y="3031595"/>
            <a:ext cx="91383" cy="331244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3399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/>
          <p:nvPr/>
        </p:nvSpPr>
        <p:spPr>
          <a:xfrm>
            <a:off x="3869435" y="2957601"/>
            <a:ext cx="34817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i="1" err="1">
                <a:solidFill>
                  <a:srgbClr val="FF0000"/>
                </a:solidFill>
              </a:rPr>
              <a:t>E</a:t>
            </a:r>
            <a:r>
              <a:rPr lang="en-US" sz="1400" b="0" i="1" baseline="-25000" err="1">
                <a:solidFill>
                  <a:srgbClr val="FF0000"/>
                </a:solidFill>
              </a:rPr>
              <a:t>F</a:t>
            </a:r>
            <a:endParaRPr lang="en-US" sz="1400" b="0" i="1">
              <a:solidFill>
                <a:srgbClr val="FF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 flipH="1" flipV="1">
            <a:off x="7411391" y="3023955"/>
            <a:ext cx="56313" cy="332008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3399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5694792" y="2609716"/>
            <a:ext cx="325553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07536" y="5248316"/>
            <a:ext cx="34817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i="1" err="1">
                <a:solidFill>
                  <a:srgbClr val="FF0000"/>
                </a:solidFill>
              </a:rPr>
              <a:t>E</a:t>
            </a:r>
            <a:r>
              <a:rPr lang="en-US" sz="1400" b="0" i="1" baseline="-25000" err="1">
                <a:solidFill>
                  <a:srgbClr val="FF0000"/>
                </a:solidFill>
              </a:rPr>
              <a:t>F</a:t>
            </a:r>
            <a:endParaRPr lang="en-US" sz="1400" b="0" i="1">
              <a:solidFill>
                <a:srgbClr val="FF0000"/>
              </a:solidFill>
            </a:endParaRPr>
          </a:p>
        </p:txBody>
      </p:sp>
      <p:sp>
        <p:nvSpPr>
          <p:cNvPr id="25" name="Left-Right Arrow 24"/>
          <p:cNvSpPr/>
          <p:nvPr/>
        </p:nvSpPr>
        <p:spPr bwMode="auto">
          <a:xfrm>
            <a:off x="4336417" y="2932293"/>
            <a:ext cx="3082594" cy="45719"/>
          </a:xfrm>
          <a:prstGeom prst="leftRightArrow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6" name="Left-Right Arrow 55"/>
          <p:cNvSpPr/>
          <p:nvPr/>
        </p:nvSpPr>
        <p:spPr bwMode="auto">
          <a:xfrm>
            <a:off x="4611145" y="5215766"/>
            <a:ext cx="2653218" cy="62733"/>
          </a:xfrm>
          <a:prstGeom prst="leftRightArrow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391796" y="3177633"/>
            <a:ext cx="75908" cy="63568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4330974" y="3181802"/>
            <a:ext cx="75908" cy="63568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562452" y="5439544"/>
            <a:ext cx="75908" cy="63568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7253623" y="5429596"/>
            <a:ext cx="75908" cy="63568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13605" y="4846434"/>
            <a:ext cx="695245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>
                <a:solidFill>
                  <a:srgbClr val="FF0000"/>
                </a:solidFill>
              </a:rPr>
              <a:t>A</a:t>
            </a:r>
            <a:r>
              <a:rPr lang="en-US" sz="1800" b="0">
                <a:solidFill>
                  <a:srgbClr val="FF0000"/>
                </a:solidFill>
              </a:rPr>
              <a:t>-</a:t>
            </a:r>
            <a:r>
              <a:rPr lang="en-US" sz="1800" b="0">
                <a:solidFill>
                  <a:srgbClr val="FF0000"/>
                </a:solidFill>
                <a:sym typeface="Symbol"/>
              </a:rPr>
              <a:t></a:t>
            </a:r>
            <a:r>
              <a:rPr lang="en-US" sz="1800" b="0" i="1">
                <a:solidFill>
                  <a:srgbClr val="FF0000"/>
                </a:solidFill>
                <a:sym typeface="Symbol"/>
              </a:rPr>
              <a:t>A</a:t>
            </a:r>
            <a:endParaRPr lang="en-US" sz="1800" b="0" i="1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3643" y="3715211"/>
            <a:ext cx="4147279" cy="280076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dirty="0"/>
              <a:t>electrons cannot be added from the leads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dirty="0"/>
              <a:t>number of electrons in outer state = constant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dirty="0"/>
              <a:t>hence, all states shrink 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rgbClr val="FF0000"/>
                </a:solidFill>
              </a:rPr>
              <a:t>(</a:t>
            </a:r>
            <a:r>
              <a:rPr lang="en-US" sz="1400" b="0" i="1" dirty="0">
                <a:solidFill>
                  <a:srgbClr val="FF0000"/>
                </a:solidFill>
              </a:rPr>
              <a:t>A </a:t>
            </a:r>
            <a:r>
              <a:rPr lang="en-US" sz="1400" b="0" dirty="0">
                <a:solidFill>
                  <a:srgbClr val="FF0000"/>
                </a:solidFill>
              </a:rPr>
              <a:t>-</a:t>
            </a:r>
            <a:r>
              <a:rPr lang="en-US" sz="1400" b="0" dirty="0">
                <a:solidFill>
                  <a:srgbClr val="FF0000"/>
                </a:solidFill>
                <a:sym typeface="Symbol"/>
              </a:rPr>
              <a:t></a:t>
            </a:r>
            <a:r>
              <a:rPr lang="en-US" sz="1400" b="0" i="1" dirty="0">
                <a:solidFill>
                  <a:srgbClr val="FF0000"/>
                </a:solidFill>
                <a:sym typeface="Symbol"/>
              </a:rPr>
              <a:t>A </a:t>
            </a:r>
            <a:r>
              <a:rPr lang="en-US" sz="1400" b="0" dirty="0">
                <a:solidFill>
                  <a:srgbClr val="FF0000"/>
                </a:solidFill>
                <a:sym typeface="Symbol"/>
              </a:rPr>
              <a:t>)(</a:t>
            </a:r>
            <a:r>
              <a:rPr lang="en-US" sz="1400" b="0" i="1" dirty="0">
                <a:solidFill>
                  <a:srgbClr val="FF0000"/>
                </a:solidFill>
                <a:sym typeface="Symbol"/>
              </a:rPr>
              <a:t>B </a:t>
            </a:r>
            <a:r>
              <a:rPr lang="en-US" sz="1400" b="0" dirty="0">
                <a:solidFill>
                  <a:srgbClr val="FF0000"/>
                </a:solidFill>
                <a:sym typeface="Symbol"/>
              </a:rPr>
              <a:t>+</a:t>
            </a:r>
            <a:r>
              <a:rPr lang="en-US" sz="1400" b="0" i="1" dirty="0">
                <a:solidFill>
                  <a:srgbClr val="FF0000"/>
                </a:solidFill>
                <a:sym typeface="Symbol"/>
              </a:rPr>
              <a:t>B </a:t>
            </a:r>
            <a:r>
              <a:rPr lang="en-US" sz="1400" b="0" dirty="0">
                <a:solidFill>
                  <a:srgbClr val="FF0000"/>
                </a:solidFill>
                <a:sym typeface="Symbol"/>
              </a:rPr>
              <a:t>)=</a:t>
            </a:r>
            <a:r>
              <a:rPr lang="en-US" altLang="en-US" sz="1400" b="0" i="1" kern="0" dirty="0">
                <a:solidFill>
                  <a:srgbClr val="FF0000"/>
                </a:solidFill>
                <a:sym typeface="Symbol"/>
              </a:rPr>
              <a:t> constant</a:t>
            </a:r>
            <a:endParaRPr lang="en-US" altLang="en-US" sz="1800" b="0" kern="0" baseline="-25000" dirty="0">
              <a:solidFill>
                <a:srgbClr val="FF0000"/>
              </a:solidFill>
              <a:sym typeface="Symbol"/>
            </a:endParaRP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kern="0" dirty="0">
                <a:sym typeface="Symbol"/>
              </a:rPr>
              <a:t>after </a:t>
            </a:r>
            <a:r>
              <a:rPr lang="en-US" altLang="en-US" sz="1800" b="0" kern="0" dirty="0">
                <a:sym typeface="Symbol" panose="05050102010706020507" pitchFamily="18" charset="2"/>
              </a:rPr>
              <a:t></a:t>
            </a:r>
            <a:r>
              <a:rPr lang="en-US" altLang="en-US" sz="1800" b="0" kern="0" baseline="-25000" dirty="0">
                <a:sym typeface="Symbol" panose="05050102010706020507" pitchFamily="18" charset="2"/>
              </a:rPr>
              <a:t>0</a:t>
            </a:r>
            <a:r>
              <a:rPr lang="en-US" altLang="en-US" sz="1800" b="0" i="1" kern="0" dirty="0">
                <a:sym typeface="Symbol" panose="05050102010706020507" pitchFamily="18" charset="2"/>
              </a:rPr>
              <a:t> </a:t>
            </a:r>
            <a:r>
              <a:rPr lang="en-US" altLang="en-US" sz="1800" b="0" kern="0" baseline="-25000" dirty="0">
                <a:sym typeface="Symbol"/>
              </a:rPr>
              <a:t> </a:t>
            </a:r>
            <a:r>
              <a:rPr lang="en-US" altLang="en-US" sz="1400" b="0" kern="0" dirty="0">
                <a:sym typeface="Symbol"/>
              </a:rPr>
              <a:t>a new </a:t>
            </a:r>
            <a:r>
              <a:rPr lang="en-US" altLang="en-US" sz="1400" b="0" kern="0" dirty="0" err="1">
                <a:sym typeface="Symbol"/>
              </a:rPr>
              <a:t>qp</a:t>
            </a:r>
            <a:r>
              <a:rPr lang="en-US" altLang="en-US" sz="1400" b="0" kern="0" dirty="0">
                <a:sym typeface="Symbol"/>
              </a:rPr>
              <a:t> added in the lowest LL 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1400" b="0" kern="0" dirty="0">
                <a:sym typeface="Symbol"/>
              </a:rPr>
              <a:t>electron is added to outer state from bulk</a:t>
            </a:r>
            <a:endParaRPr lang="en-US" sz="1800" b="0" dirty="0"/>
          </a:p>
        </p:txBody>
      </p:sp>
      <p:sp>
        <p:nvSpPr>
          <p:cNvPr id="62" name="TextBox 61"/>
          <p:cNvSpPr txBox="1"/>
          <p:nvPr/>
        </p:nvSpPr>
        <p:spPr>
          <a:xfrm>
            <a:off x="7685025" y="5031100"/>
            <a:ext cx="848532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 dirty="0">
                <a:solidFill>
                  <a:srgbClr val="FF0000"/>
                </a:solidFill>
              </a:rPr>
              <a:t>B </a:t>
            </a:r>
            <a:r>
              <a:rPr lang="en-US" sz="1800" b="0" dirty="0">
                <a:solidFill>
                  <a:srgbClr val="FF0000"/>
                </a:solidFill>
              </a:rPr>
              <a:t>+</a:t>
            </a:r>
            <a:r>
              <a:rPr lang="en-US" sz="1800" b="0" dirty="0">
                <a:solidFill>
                  <a:srgbClr val="FF0000"/>
                </a:solidFill>
                <a:sym typeface="Symbol"/>
              </a:rPr>
              <a:t></a:t>
            </a:r>
            <a:r>
              <a:rPr lang="en-US" sz="1800" b="0" i="1" dirty="0">
                <a:solidFill>
                  <a:srgbClr val="FF0000"/>
                </a:solidFill>
                <a:sym typeface="Symbol"/>
              </a:rPr>
              <a:t>B</a:t>
            </a:r>
            <a:endParaRPr lang="en-US" sz="1800" b="0" i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28320" y="2609716"/>
            <a:ext cx="323298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4" name="Title 3"/>
          <p:cNvSpPr txBox="1">
            <a:spLocks/>
          </p:cNvSpPr>
          <p:nvPr/>
        </p:nvSpPr>
        <p:spPr>
          <a:xfrm>
            <a:off x="323925" y="352080"/>
            <a:ext cx="8518336" cy="547662"/>
          </a:xfrm>
          <a:prstGeom prst="rect">
            <a:avLst/>
          </a:prstGeom>
        </p:spPr>
        <p:txBody>
          <a:bodyPr lIns="91435" tIns="45718" rIns="91435" bIns="45718">
            <a:normAutofit/>
          </a:bodyPr>
          <a:lstStyle>
            <a:lvl1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2pPr>
            <a:lvl3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3pPr>
            <a:lvl4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4pPr>
            <a:lvl5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US" sz="2800" kern="0" dirty="0">
                <a:latin typeface="Tahoma" panose="020B0604030504040204" pitchFamily="34" charset="0"/>
                <a:cs typeface="Tahoma" panose="020B0604030504040204" pitchFamily="34" charset="0"/>
              </a:rPr>
              <a:t>FPI in CD regime – </a:t>
            </a:r>
            <a:r>
              <a:rPr lang="en-US" sz="2800" kern="0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insufficient screening</a:t>
            </a:r>
            <a:endParaRPr lang="he-IL" sz="2800" kern="0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7286759" y="5108530"/>
            <a:ext cx="0" cy="32106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4599032" y="5172098"/>
            <a:ext cx="0" cy="32106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Rectangle 38"/>
          <p:cNvSpPr/>
          <p:nvPr/>
        </p:nvSpPr>
        <p:spPr>
          <a:xfrm>
            <a:off x="7586420" y="6448226"/>
            <a:ext cx="1417453" cy="30777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  <a:cs typeface="+mn-cs"/>
              </a:rPr>
              <a:t>Halperin  2011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4452182" y="6249451"/>
            <a:ext cx="3015522" cy="630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339933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5134306" y="6336055"/>
            <a:ext cx="1579544" cy="27699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200" b="0" dirty="0">
                <a:solidFill>
                  <a:srgbClr val="339933"/>
                </a:solidFill>
              </a:rPr>
              <a:t>positive donors</a:t>
            </a:r>
          </a:p>
        </p:txBody>
      </p:sp>
    </p:spTree>
    <p:extLst>
      <p:ext uri="{BB962C8B-B14F-4D97-AF65-F5344CB8AC3E}">
        <p14:creationId xmlns:p14="http://schemas.microsoft.com/office/powerpoint/2010/main" val="301833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808" name="Group 16"/>
          <p:cNvGrpSpPr>
            <a:grpSpLocks/>
          </p:cNvGrpSpPr>
          <p:nvPr/>
        </p:nvGrpSpPr>
        <p:grpSpPr bwMode="auto">
          <a:xfrm>
            <a:off x="123225" y="2895600"/>
            <a:ext cx="3114675" cy="2633663"/>
            <a:chOff x="176" y="1498"/>
            <a:chExt cx="2482" cy="2102"/>
          </a:xfrm>
        </p:grpSpPr>
        <p:pic>
          <p:nvPicPr>
            <p:cNvPr id="801796" name="Picture 4" descr="MZ pyjam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" y="1599"/>
              <a:ext cx="2482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1806" name="Rectangle 14"/>
            <p:cNvSpPr>
              <a:spLocks noChangeArrowheads="1"/>
            </p:cNvSpPr>
            <p:nvPr/>
          </p:nvSpPr>
          <p:spPr bwMode="auto">
            <a:xfrm>
              <a:off x="734" y="3456"/>
              <a:ext cx="1599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01807" name="Rectangle 15"/>
            <p:cNvSpPr>
              <a:spLocks noChangeArrowheads="1"/>
            </p:cNvSpPr>
            <p:nvPr/>
          </p:nvSpPr>
          <p:spPr bwMode="auto">
            <a:xfrm>
              <a:off x="994" y="1498"/>
              <a:ext cx="892" cy="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01811" name="Group 19"/>
          <p:cNvGrpSpPr>
            <a:grpSpLocks/>
          </p:cNvGrpSpPr>
          <p:nvPr/>
        </p:nvGrpSpPr>
        <p:grpSpPr bwMode="auto">
          <a:xfrm>
            <a:off x="3552300" y="3983836"/>
            <a:ext cx="2141538" cy="338138"/>
            <a:chOff x="2212" y="3657"/>
            <a:chExt cx="1349" cy="213"/>
          </a:xfrm>
        </p:grpSpPr>
        <p:sp>
          <p:nvSpPr>
            <p:cNvPr id="801809" name="Text Box 17"/>
            <p:cNvSpPr txBox="1">
              <a:spLocks noChangeArrowheads="1"/>
            </p:cNvSpPr>
            <p:nvPr/>
          </p:nvSpPr>
          <p:spPr bwMode="auto">
            <a:xfrm>
              <a:off x="2212" y="3657"/>
              <a:ext cx="10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0" dirty="0">
                  <a:solidFill>
                    <a:srgbClr val="000000"/>
                  </a:solidFill>
                  <a:cs typeface="Times New Roman" pitchFamily="18" charset="0"/>
                </a:rPr>
                <a:t>increasing area </a:t>
              </a:r>
            </a:p>
          </p:txBody>
        </p:sp>
        <p:sp>
          <p:nvSpPr>
            <p:cNvPr id="801810" name="Line 18"/>
            <p:cNvSpPr>
              <a:spLocks noChangeShapeType="1"/>
            </p:cNvSpPr>
            <p:nvPr/>
          </p:nvSpPr>
          <p:spPr bwMode="auto">
            <a:xfrm>
              <a:off x="3174" y="3783"/>
              <a:ext cx="387" cy="0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6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801812" name="Text Box 20"/>
          <p:cNvSpPr txBox="1">
            <a:spLocks noChangeArrowheads="1"/>
          </p:cNvSpPr>
          <p:nvPr/>
        </p:nvSpPr>
        <p:spPr bwMode="auto">
          <a:xfrm>
            <a:off x="925550" y="1895651"/>
            <a:ext cx="901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dirty="0">
                <a:cs typeface="Times New Roman" pitchFamily="18" charset="0"/>
              </a:rPr>
              <a:t>MZI</a:t>
            </a:r>
          </a:p>
        </p:txBody>
      </p:sp>
      <p:sp>
        <p:nvSpPr>
          <p:cNvPr id="801813" name="Text Box 21"/>
          <p:cNvSpPr txBox="1">
            <a:spLocks noChangeArrowheads="1"/>
          </p:cNvSpPr>
          <p:nvPr/>
        </p:nvSpPr>
        <p:spPr bwMode="auto">
          <a:xfrm>
            <a:off x="6695315" y="1895651"/>
            <a:ext cx="80181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dirty="0">
                <a:cs typeface="Times New Roman" pitchFamily="18" charset="0"/>
              </a:rPr>
              <a:t>FPI</a:t>
            </a:r>
          </a:p>
        </p:txBody>
      </p:sp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9"/>
          <a:stretch/>
        </p:blipFill>
        <p:spPr>
          <a:xfrm rot="5400000">
            <a:off x="6056870" y="2437726"/>
            <a:ext cx="2604947" cy="3069118"/>
          </a:xfrm>
          <a:prstGeom prst="rect">
            <a:avLst/>
          </a:prstGeom>
        </p:spPr>
      </p:pic>
      <p:grpSp>
        <p:nvGrpSpPr>
          <p:cNvPr id="19" name="Group 239"/>
          <p:cNvGrpSpPr>
            <a:grpSpLocks/>
          </p:cNvGrpSpPr>
          <p:nvPr/>
        </p:nvGrpSpPr>
        <p:grpSpPr bwMode="auto">
          <a:xfrm>
            <a:off x="3726953" y="2157261"/>
            <a:ext cx="1477814" cy="1337033"/>
            <a:chOff x="186" y="579"/>
            <a:chExt cx="1111" cy="1111"/>
          </a:xfrm>
        </p:grpSpPr>
        <p:grpSp>
          <p:nvGrpSpPr>
            <p:cNvPr id="20" name="Group 240"/>
            <p:cNvGrpSpPr>
              <a:grpSpLocks/>
            </p:cNvGrpSpPr>
            <p:nvPr/>
          </p:nvGrpSpPr>
          <p:grpSpPr bwMode="auto">
            <a:xfrm>
              <a:off x="311" y="1559"/>
              <a:ext cx="866" cy="53"/>
              <a:chOff x="2383" y="2353"/>
              <a:chExt cx="1282" cy="79"/>
            </a:xfrm>
          </p:grpSpPr>
          <p:sp>
            <p:nvSpPr>
              <p:cNvPr id="28" name="Line 241"/>
              <p:cNvSpPr>
                <a:spLocks noChangeShapeType="1"/>
              </p:cNvSpPr>
              <p:nvPr/>
            </p:nvSpPr>
            <p:spPr bwMode="auto">
              <a:xfrm flipH="1">
                <a:off x="2383" y="2353"/>
                <a:ext cx="12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29" name="Group 242"/>
              <p:cNvGrpSpPr>
                <a:grpSpLocks/>
              </p:cNvGrpSpPr>
              <p:nvPr/>
            </p:nvGrpSpPr>
            <p:grpSpPr bwMode="auto">
              <a:xfrm>
                <a:off x="2394" y="2353"/>
                <a:ext cx="1270" cy="79"/>
                <a:chOff x="2394" y="2353"/>
                <a:chExt cx="1270" cy="79"/>
              </a:xfrm>
            </p:grpSpPr>
            <p:sp>
              <p:nvSpPr>
                <p:cNvPr id="30" name="Line 243"/>
                <p:cNvSpPr>
                  <a:spLocks noChangeShapeType="1"/>
                </p:cNvSpPr>
                <p:nvPr/>
              </p:nvSpPr>
              <p:spPr bwMode="auto">
                <a:xfrm>
                  <a:off x="23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1" name="Line 244"/>
                <p:cNvSpPr>
                  <a:spLocks noChangeShapeType="1"/>
                </p:cNvSpPr>
                <p:nvPr/>
              </p:nvSpPr>
              <p:spPr bwMode="auto">
                <a:xfrm>
                  <a:off x="243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2" name="Line 245"/>
                <p:cNvSpPr>
                  <a:spLocks noChangeShapeType="1"/>
                </p:cNvSpPr>
                <p:nvPr/>
              </p:nvSpPr>
              <p:spPr bwMode="auto">
                <a:xfrm>
                  <a:off x="24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3" name="Line 246"/>
                <p:cNvSpPr>
                  <a:spLocks noChangeShapeType="1"/>
                </p:cNvSpPr>
                <p:nvPr/>
              </p:nvSpPr>
              <p:spPr bwMode="auto">
                <a:xfrm>
                  <a:off x="251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4" name="Line 247"/>
                <p:cNvSpPr>
                  <a:spLocks noChangeShapeType="1"/>
                </p:cNvSpPr>
                <p:nvPr/>
              </p:nvSpPr>
              <p:spPr bwMode="auto">
                <a:xfrm>
                  <a:off x="25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5" name="Line 248"/>
                <p:cNvSpPr>
                  <a:spLocks noChangeShapeType="1"/>
                </p:cNvSpPr>
                <p:nvPr/>
              </p:nvSpPr>
              <p:spPr bwMode="auto">
                <a:xfrm>
                  <a:off x="258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6" name="Line 249"/>
                <p:cNvSpPr>
                  <a:spLocks noChangeShapeType="1"/>
                </p:cNvSpPr>
                <p:nvPr/>
              </p:nvSpPr>
              <p:spPr bwMode="auto">
                <a:xfrm>
                  <a:off x="262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7" name="Line 250"/>
                <p:cNvSpPr>
                  <a:spLocks noChangeShapeType="1"/>
                </p:cNvSpPr>
                <p:nvPr/>
              </p:nvSpPr>
              <p:spPr bwMode="auto">
                <a:xfrm>
                  <a:off x="26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8" name="Line 251"/>
                <p:cNvSpPr>
                  <a:spLocks noChangeShapeType="1"/>
                </p:cNvSpPr>
                <p:nvPr/>
              </p:nvSpPr>
              <p:spPr bwMode="auto">
                <a:xfrm>
                  <a:off x="270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9" name="Line 252"/>
                <p:cNvSpPr>
                  <a:spLocks noChangeShapeType="1"/>
                </p:cNvSpPr>
                <p:nvPr/>
              </p:nvSpPr>
              <p:spPr bwMode="auto">
                <a:xfrm>
                  <a:off x="27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0" name="Line 253"/>
                <p:cNvSpPr>
                  <a:spLocks noChangeShapeType="1"/>
                </p:cNvSpPr>
                <p:nvPr/>
              </p:nvSpPr>
              <p:spPr bwMode="auto">
                <a:xfrm>
                  <a:off x="277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1" name="Line 254"/>
                <p:cNvSpPr>
                  <a:spLocks noChangeShapeType="1"/>
                </p:cNvSpPr>
                <p:nvPr/>
              </p:nvSpPr>
              <p:spPr bwMode="auto">
                <a:xfrm>
                  <a:off x="28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2" name="Line 255"/>
                <p:cNvSpPr>
                  <a:spLocks noChangeShapeType="1"/>
                </p:cNvSpPr>
                <p:nvPr/>
              </p:nvSpPr>
              <p:spPr bwMode="auto">
                <a:xfrm>
                  <a:off x="285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" name="Line 256"/>
                <p:cNvSpPr>
                  <a:spLocks noChangeShapeType="1"/>
                </p:cNvSpPr>
                <p:nvPr/>
              </p:nvSpPr>
              <p:spPr bwMode="auto">
                <a:xfrm>
                  <a:off x="28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4" name="Line 257"/>
                <p:cNvSpPr>
                  <a:spLocks noChangeShapeType="1"/>
                </p:cNvSpPr>
                <p:nvPr/>
              </p:nvSpPr>
              <p:spPr bwMode="auto">
                <a:xfrm>
                  <a:off x="29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5" name="Line 258"/>
                <p:cNvSpPr>
                  <a:spLocks noChangeShapeType="1"/>
                </p:cNvSpPr>
                <p:nvPr/>
              </p:nvSpPr>
              <p:spPr bwMode="auto">
                <a:xfrm>
                  <a:off x="29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6" name="Line 259"/>
                <p:cNvSpPr>
                  <a:spLocks noChangeShapeType="1"/>
                </p:cNvSpPr>
                <p:nvPr/>
              </p:nvSpPr>
              <p:spPr bwMode="auto">
                <a:xfrm>
                  <a:off x="30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7" name="Line 260"/>
                <p:cNvSpPr>
                  <a:spLocks noChangeShapeType="1"/>
                </p:cNvSpPr>
                <p:nvPr/>
              </p:nvSpPr>
              <p:spPr bwMode="auto">
                <a:xfrm>
                  <a:off x="30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8" name="Line 261"/>
                <p:cNvSpPr>
                  <a:spLocks noChangeShapeType="1"/>
                </p:cNvSpPr>
                <p:nvPr/>
              </p:nvSpPr>
              <p:spPr bwMode="auto">
                <a:xfrm>
                  <a:off x="308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9" name="Line 262"/>
                <p:cNvSpPr>
                  <a:spLocks noChangeShapeType="1"/>
                </p:cNvSpPr>
                <p:nvPr/>
              </p:nvSpPr>
              <p:spPr bwMode="auto">
                <a:xfrm>
                  <a:off x="312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0" name="Line 263"/>
                <p:cNvSpPr>
                  <a:spLocks noChangeShapeType="1"/>
                </p:cNvSpPr>
                <p:nvPr/>
              </p:nvSpPr>
              <p:spPr bwMode="auto">
                <a:xfrm>
                  <a:off x="31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1" name="Line 264"/>
                <p:cNvSpPr>
                  <a:spLocks noChangeShapeType="1"/>
                </p:cNvSpPr>
                <p:nvPr/>
              </p:nvSpPr>
              <p:spPr bwMode="auto">
                <a:xfrm>
                  <a:off x="320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2" name="Line 265"/>
                <p:cNvSpPr>
                  <a:spLocks noChangeShapeType="1"/>
                </p:cNvSpPr>
                <p:nvPr/>
              </p:nvSpPr>
              <p:spPr bwMode="auto">
                <a:xfrm>
                  <a:off x="32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3" name="Line 266"/>
                <p:cNvSpPr>
                  <a:spLocks noChangeShapeType="1"/>
                </p:cNvSpPr>
                <p:nvPr/>
              </p:nvSpPr>
              <p:spPr bwMode="auto">
                <a:xfrm>
                  <a:off x="327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4" name="Line 267"/>
                <p:cNvSpPr>
                  <a:spLocks noChangeShapeType="1"/>
                </p:cNvSpPr>
                <p:nvPr/>
              </p:nvSpPr>
              <p:spPr bwMode="auto">
                <a:xfrm>
                  <a:off x="33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5" name="Line 268"/>
                <p:cNvSpPr>
                  <a:spLocks noChangeShapeType="1"/>
                </p:cNvSpPr>
                <p:nvPr/>
              </p:nvSpPr>
              <p:spPr bwMode="auto">
                <a:xfrm>
                  <a:off x="335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6" name="Line 269"/>
                <p:cNvSpPr>
                  <a:spLocks noChangeShapeType="1"/>
                </p:cNvSpPr>
                <p:nvPr/>
              </p:nvSpPr>
              <p:spPr bwMode="auto">
                <a:xfrm>
                  <a:off x="339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7" name="Line 270"/>
                <p:cNvSpPr>
                  <a:spLocks noChangeShapeType="1"/>
                </p:cNvSpPr>
                <p:nvPr/>
              </p:nvSpPr>
              <p:spPr bwMode="auto">
                <a:xfrm>
                  <a:off x="34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8" name="Line 271"/>
                <p:cNvSpPr>
                  <a:spLocks noChangeShapeType="1"/>
                </p:cNvSpPr>
                <p:nvPr/>
              </p:nvSpPr>
              <p:spPr bwMode="auto">
                <a:xfrm>
                  <a:off x="347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9" name="Line 272"/>
                <p:cNvSpPr>
                  <a:spLocks noChangeShapeType="1"/>
                </p:cNvSpPr>
                <p:nvPr/>
              </p:nvSpPr>
              <p:spPr bwMode="auto">
                <a:xfrm>
                  <a:off x="35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60" name="Line 273"/>
                <p:cNvSpPr>
                  <a:spLocks noChangeShapeType="1"/>
                </p:cNvSpPr>
                <p:nvPr/>
              </p:nvSpPr>
              <p:spPr bwMode="auto">
                <a:xfrm>
                  <a:off x="354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61" name="Line 274"/>
                <p:cNvSpPr>
                  <a:spLocks noChangeShapeType="1"/>
                </p:cNvSpPr>
                <p:nvPr/>
              </p:nvSpPr>
              <p:spPr bwMode="auto">
                <a:xfrm>
                  <a:off x="358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21" name="AutoShape 275"/>
            <p:cNvSpPr>
              <a:spLocks noChangeArrowheads="1"/>
            </p:cNvSpPr>
            <p:nvPr/>
          </p:nvSpPr>
          <p:spPr bwMode="auto">
            <a:xfrm>
              <a:off x="186" y="579"/>
              <a:ext cx="1111" cy="111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3" name="AutoShape 277"/>
            <p:cNvSpPr>
              <a:spLocks noChangeArrowheads="1"/>
            </p:cNvSpPr>
            <p:nvPr/>
          </p:nvSpPr>
          <p:spPr bwMode="auto">
            <a:xfrm>
              <a:off x="357" y="1168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AutoShape 278"/>
            <p:cNvSpPr>
              <a:spLocks noChangeArrowheads="1"/>
            </p:cNvSpPr>
            <p:nvPr/>
          </p:nvSpPr>
          <p:spPr bwMode="auto">
            <a:xfrm>
              <a:off x="367" y="777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25" name="Group 279"/>
            <p:cNvGrpSpPr>
              <a:grpSpLocks/>
            </p:cNvGrpSpPr>
            <p:nvPr/>
          </p:nvGrpSpPr>
          <p:grpSpPr bwMode="auto">
            <a:xfrm>
              <a:off x="296" y="1316"/>
              <a:ext cx="827" cy="38"/>
              <a:chOff x="2377" y="1862"/>
              <a:chExt cx="1226" cy="57"/>
            </a:xfrm>
          </p:grpSpPr>
          <p:sp>
            <p:nvSpPr>
              <p:cNvPr id="26" name="AutoShape 280"/>
              <p:cNvSpPr>
                <a:spLocks noChangeArrowheads="1"/>
              </p:cNvSpPr>
              <p:nvPr/>
            </p:nvSpPr>
            <p:spPr bwMode="auto">
              <a:xfrm rot="5400000">
                <a:off x="2376" y="1863"/>
                <a:ext cx="57" cy="56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7" name="Line 281"/>
              <p:cNvSpPr>
                <a:spLocks noChangeShapeType="1"/>
              </p:cNvSpPr>
              <p:nvPr/>
            </p:nvSpPr>
            <p:spPr bwMode="auto">
              <a:xfrm flipH="1">
                <a:off x="2457" y="1890"/>
                <a:ext cx="11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 bwMode="auto">
          <a:xfrm>
            <a:off x="3515874" y="2906495"/>
            <a:ext cx="92758" cy="309259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113" name="Rectangle 112"/>
          <p:cNvSpPr/>
          <p:nvPr/>
        </p:nvSpPr>
        <p:spPr bwMode="auto">
          <a:xfrm flipH="1">
            <a:off x="3525555" y="5605904"/>
            <a:ext cx="104960" cy="309259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62" name="Title 3"/>
          <p:cNvSpPr txBox="1">
            <a:spLocks/>
          </p:cNvSpPr>
          <p:nvPr/>
        </p:nvSpPr>
        <p:spPr>
          <a:xfrm>
            <a:off x="323925" y="352080"/>
            <a:ext cx="8518336" cy="547662"/>
          </a:xfrm>
          <a:prstGeom prst="rect">
            <a:avLst/>
          </a:prstGeom>
        </p:spPr>
        <p:txBody>
          <a:bodyPr lIns="91435" tIns="45718" rIns="91435" bIns="45718">
            <a:normAutofit/>
          </a:bodyPr>
          <a:lstStyle>
            <a:lvl1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2pPr>
            <a:lvl3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3pPr>
            <a:lvl4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4pPr>
            <a:lvl5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US" sz="2800" kern="0" dirty="0">
                <a:latin typeface="Tahoma" panose="020B0604030504040204" pitchFamily="34" charset="0"/>
                <a:cs typeface="Tahoma" panose="020B0604030504040204" pitchFamily="34" charset="0"/>
              </a:rPr>
              <a:t>interference of outer-most edge mode</a:t>
            </a:r>
            <a:endParaRPr lang="he-IL" sz="2800" kern="0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1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8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44" y="56606"/>
            <a:ext cx="3401918" cy="80772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FPI     CD </a:t>
            </a:r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</a:t>
            </a:r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AB </a:t>
            </a:r>
            <a:endParaRPr lang="he-IL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0"/>
          <a:stretch/>
        </p:blipFill>
        <p:spPr>
          <a:xfrm rot="5400000">
            <a:off x="85124" y="2207027"/>
            <a:ext cx="4189667" cy="2991606"/>
          </a:xfrm>
        </p:spPr>
      </p:pic>
      <p:pic>
        <p:nvPicPr>
          <p:cNvPr id="516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r="23343"/>
          <a:stretch/>
        </p:blipFill>
        <p:spPr bwMode="auto">
          <a:xfrm>
            <a:off x="4699361" y="4004069"/>
            <a:ext cx="1684021" cy="229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9800" y="4792069"/>
            <a:ext cx="2589738" cy="83099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 dirty="0"/>
              <a:t>-- grounded ohmic contact</a:t>
            </a:r>
          </a:p>
          <a:p>
            <a:endParaRPr lang="en-US" sz="1600" b="0" dirty="0"/>
          </a:p>
          <a:p>
            <a:r>
              <a:rPr lang="en-US" sz="1600" b="0" dirty="0"/>
              <a:t>-- top gate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7044" y="5634582"/>
            <a:ext cx="31931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2"/>
          <a:stretch/>
        </p:blipFill>
        <p:spPr>
          <a:xfrm>
            <a:off x="4642757" y="1049660"/>
            <a:ext cx="4007534" cy="2953693"/>
          </a:xfrm>
        </p:spPr>
      </p:pic>
    </p:spTree>
    <p:extLst>
      <p:ext uri="{BB962C8B-B14F-4D97-AF65-F5344CB8AC3E}">
        <p14:creationId xmlns:p14="http://schemas.microsoft.com/office/powerpoint/2010/main" val="30256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 regime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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CD</a:t>
            </a:r>
          </a:p>
        </p:txBody>
      </p:sp>
      <p:grpSp>
        <p:nvGrpSpPr>
          <p:cNvPr id="503981" name="그룹 503980"/>
          <p:cNvGrpSpPr/>
          <p:nvPr/>
        </p:nvGrpSpPr>
        <p:grpSpPr>
          <a:xfrm>
            <a:off x="66219" y="2612693"/>
            <a:ext cx="3175534" cy="3011269"/>
            <a:chOff x="52372" y="2000038"/>
            <a:chExt cx="3175534" cy="3011269"/>
          </a:xfrm>
        </p:grpSpPr>
        <p:grpSp>
          <p:nvGrpSpPr>
            <p:cNvPr id="3" name="Group 2"/>
            <p:cNvGrpSpPr/>
            <p:nvPr/>
          </p:nvGrpSpPr>
          <p:grpSpPr>
            <a:xfrm>
              <a:off x="52372" y="2000038"/>
              <a:ext cx="3175534" cy="3011269"/>
              <a:chOff x="52372" y="2000038"/>
              <a:chExt cx="3175534" cy="3011269"/>
            </a:xfrm>
          </p:grpSpPr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84345" y="2000038"/>
                <a:ext cx="3143561" cy="5787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1pPr>
                <a:lvl2pPr marL="5016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2pPr>
                <a:lvl3pPr marL="6858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3pPr>
                <a:lvl4pPr marL="9144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4pPr>
                <a:lvl5pPr marL="11430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00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288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574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037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8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itchFamily="34" charset="-128"/>
                    <a:cs typeface="Gill Sans"/>
                  </a:rPr>
                  <a:t>AB</a:t>
                </a:r>
                <a:endPara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Gill Sans"/>
                </a:endParaRPr>
              </a:p>
            </p:txBody>
          </p:sp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1040260" y="4432548"/>
                <a:ext cx="1132145" cy="5787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1pPr>
                <a:lvl2pPr marL="5016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2pPr>
                <a:lvl3pPr marL="6858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3pPr>
                <a:lvl4pPr marL="9144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4pPr>
                <a:lvl5pPr marL="11430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00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288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574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037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8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itchFamily="34" charset="-128"/>
                    <a:cs typeface="Gill Sans"/>
                  </a:rPr>
                  <a:t>Gate</a:t>
                </a:r>
                <a:endPara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Gill Sans"/>
                </a:endParaRPr>
              </a:p>
            </p:txBody>
          </p:sp>
          <p:sp>
            <p:nvSpPr>
              <p:cNvPr id="23" name="Content Placeholder 2"/>
              <p:cNvSpPr txBox="1">
                <a:spLocks/>
              </p:cNvSpPr>
              <p:nvPr/>
            </p:nvSpPr>
            <p:spPr>
              <a:xfrm rot="16200000">
                <a:off x="-224321" y="3094951"/>
                <a:ext cx="1132145" cy="5787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1pPr>
                <a:lvl2pPr marL="5016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2pPr>
                <a:lvl3pPr marL="6858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3pPr>
                <a:lvl4pPr marL="9144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4pPr>
                <a:lvl5pPr marL="11430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00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288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574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037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8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itchFamily="34" charset="-128"/>
                    <a:cs typeface="Gill Sans"/>
                  </a:rPr>
                  <a:t>B-field</a:t>
                </a:r>
                <a:endPara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Gill Sans"/>
                </a:endParaRPr>
              </a:p>
            </p:txBody>
          </p:sp>
        </p:grpSp>
        <p:pic>
          <p:nvPicPr>
            <p:cNvPr id="503978" name="그림 50397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465" y="2594328"/>
              <a:ext cx="2420435" cy="1822214"/>
            </a:xfrm>
            <a:prstGeom prst="rect">
              <a:avLst/>
            </a:prstGeom>
          </p:spPr>
        </p:pic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3045927" y="2612693"/>
            <a:ext cx="3143561" cy="5787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5016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6858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9144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1430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Gill Sans"/>
              </a:rPr>
              <a:t>intermediate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Gill San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 rot="16200000">
            <a:off x="2740282" y="3707606"/>
            <a:ext cx="1132145" cy="5787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5016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6858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9144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1430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Gill Sans"/>
              </a:rPr>
              <a:t>B-field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Gill San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946912" y="5045202"/>
            <a:ext cx="1132145" cy="5787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5016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6858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9144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1430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Gill Sans"/>
              </a:rPr>
              <a:t>Gate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Gill Sans"/>
            </a:endParaRPr>
          </a:p>
        </p:txBody>
      </p:sp>
      <p:pic>
        <p:nvPicPr>
          <p:cNvPr id="503979" name="그림 5039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144" y="3191452"/>
            <a:ext cx="2396471" cy="1816220"/>
          </a:xfrm>
          <a:prstGeom prst="rect">
            <a:avLst/>
          </a:prstGeom>
        </p:spPr>
      </p:pic>
      <p:grpSp>
        <p:nvGrpSpPr>
          <p:cNvPr id="503983" name="그룹 503982"/>
          <p:cNvGrpSpPr/>
          <p:nvPr/>
        </p:nvGrpSpPr>
        <p:grpSpPr>
          <a:xfrm>
            <a:off x="5987535" y="2612693"/>
            <a:ext cx="3143561" cy="3011269"/>
            <a:chOff x="6192307" y="2000038"/>
            <a:chExt cx="3143561" cy="3011269"/>
          </a:xfrm>
        </p:grpSpPr>
        <p:grpSp>
          <p:nvGrpSpPr>
            <p:cNvPr id="9" name="Group 8"/>
            <p:cNvGrpSpPr/>
            <p:nvPr/>
          </p:nvGrpSpPr>
          <p:grpSpPr>
            <a:xfrm>
              <a:off x="6192307" y="2000038"/>
              <a:ext cx="3143561" cy="3011269"/>
              <a:chOff x="6192307" y="2000038"/>
              <a:chExt cx="3143561" cy="3011269"/>
            </a:xfrm>
          </p:grpSpPr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6192307" y="2000038"/>
                <a:ext cx="3143561" cy="5787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1pPr>
                <a:lvl2pPr marL="5016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2pPr>
                <a:lvl3pPr marL="6858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3pPr>
                <a:lvl4pPr marL="9144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4pPr>
                <a:lvl5pPr marL="11430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00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288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574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037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8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itchFamily="34" charset="-128"/>
                    <a:cs typeface="Gill Sans"/>
                  </a:rPr>
                  <a:t>CD</a:t>
                </a:r>
                <a:endPara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Gill Sans"/>
                </a:endParaRPr>
              </a:p>
            </p:txBody>
          </p:sp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7258438" y="4432548"/>
                <a:ext cx="1132145" cy="5787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1pPr>
                <a:lvl2pPr marL="5016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2pPr>
                <a:lvl3pPr marL="6858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3pPr>
                <a:lvl4pPr marL="9144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4pPr>
                <a:lvl5pPr marL="11430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00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288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574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037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8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itchFamily="34" charset="-128"/>
                    <a:cs typeface="Gill Sans"/>
                  </a:rPr>
                  <a:t>Gate</a:t>
                </a:r>
                <a:endPara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Gill Sans"/>
                </a:endParaRPr>
              </a:p>
            </p:txBody>
          </p:sp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 rot="16200000">
                <a:off x="5934739" y="3094951"/>
                <a:ext cx="1132145" cy="5787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1pPr>
                <a:lvl2pPr marL="5016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2pPr>
                <a:lvl3pPr marL="6858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3pPr>
                <a:lvl4pPr marL="9144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4pPr>
                <a:lvl5pPr marL="11430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00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288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574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037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8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itchFamily="34" charset="-128"/>
                    <a:cs typeface="Gill Sans"/>
                  </a:rPr>
                  <a:t>B-field</a:t>
                </a:r>
                <a:endPara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Gill Sans"/>
                </a:endParaRPr>
              </a:p>
            </p:txBody>
          </p:sp>
        </p:grpSp>
        <p:pic>
          <p:nvPicPr>
            <p:cNvPr id="503980" name="그림 5039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4293" y="2548826"/>
              <a:ext cx="2420436" cy="1846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8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5359" y="5011084"/>
            <a:ext cx="2822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</a:rPr>
              <a:t>intermediate regime controlling screening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392442" y="6133279"/>
            <a:ext cx="1146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Sivan 2016)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26" y="1617847"/>
            <a:ext cx="4263717" cy="31299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0418" y="323278"/>
            <a:ext cx="7315200" cy="480547"/>
          </a:xfrm>
        </p:spPr>
        <p:txBody>
          <a:bodyPr>
            <a:no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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CD</a:t>
            </a:r>
          </a:p>
        </p:txBody>
      </p:sp>
    </p:spTree>
    <p:extLst>
      <p:ext uri="{BB962C8B-B14F-4D97-AF65-F5344CB8AC3E}">
        <p14:creationId xmlns:p14="http://schemas.microsoft.com/office/powerpoint/2010/main" val="4035318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90" y="6240430"/>
            <a:ext cx="839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Gill Sans"/>
              </a:rPr>
              <a:t>CD oscillations preserves hidden coherence ?</a:t>
            </a:r>
          </a:p>
        </p:txBody>
      </p:sp>
      <p:pic>
        <p:nvPicPr>
          <p:cNvPr id="3" name="Picture 2" descr="Fig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50639"/>
          <a:stretch/>
        </p:blipFill>
        <p:spPr>
          <a:xfrm>
            <a:off x="2952098" y="1358900"/>
            <a:ext cx="3479182" cy="4289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5598" y="3835400"/>
            <a:ext cx="3683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92818" y="475678"/>
            <a:ext cx="7315200" cy="48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"/>
                <a:ea typeface="AppleGothic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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CD</a:t>
            </a:r>
          </a:p>
        </p:txBody>
      </p:sp>
    </p:spTree>
    <p:extLst>
      <p:ext uri="{BB962C8B-B14F-4D97-AF65-F5344CB8AC3E}">
        <p14:creationId xmlns:p14="http://schemas.microsoft.com/office/powerpoint/2010/main" val="64660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1" y="1381125"/>
            <a:ext cx="5032126" cy="53911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092818" y="475678"/>
            <a:ext cx="7315200" cy="48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"/>
                <a:ea typeface="AppleGothic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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CD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8851" y="1381125"/>
            <a:ext cx="346709" cy="2800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4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1"/>
          <p:cNvSpPr txBox="1">
            <a:spLocks noChangeArrowheads="1"/>
          </p:cNvSpPr>
          <p:nvPr/>
        </p:nvSpPr>
        <p:spPr bwMode="auto">
          <a:xfrm>
            <a:off x="623076" y="661541"/>
            <a:ext cx="73614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anyonic </a:t>
            </a:r>
            <a:r>
              <a:rPr lang="en-US" dirty="0">
                <a:solidFill>
                  <a:srgbClr val="3333FF"/>
                </a:solidFill>
              </a:rPr>
              <a:t>statistics in 2d </a:t>
            </a:r>
            <a:r>
              <a:rPr lang="en-US" b="0" dirty="0">
                <a:solidFill>
                  <a:srgbClr val="3333FF"/>
                </a:solidFill>
                <a:sym typeface="Symbol"/>
              </a:rPr>
              <a:t></a:t>
            </a:r>
            <a:r>
              <a:rPr lang="en-US" b="0" dirty="0">
                <a:solidFill>
                  <a:srgbClr val="3333FF"/>
                </a:solidFill>
              </a:rPr>
              <a:t> </a:t>
            </a:r>
            <a:r>
              <a:rPr lang="en-US" b="0" i="1" dirty="0">
                <a:solidFill>
                  <a:srgbClr val="3333FF"/>
                </a:solidFill>
              </a:rPr>
              <a:t>abelian   </a:t>
            </a:r>
            <a:r>
              <a:rPr lang="en-US" sz="1200" b="0" dirty="0">
                <a:solidFill>
                  <a:srgbClr val="000000"/>
                </a:solidFill>
              </a:rPr>
              <a:t>(Laughlin qp’s)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9512" y="1310322"/>
            <a:ext cx="4320480" cy="2485776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  <a:effectLst>
            <a:outerShdw blurRad="63500" dist="50800" dir="5400000" algn="tl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52400" h="25400"/>
          </a:sp3d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9454" y="1392014"/>
            <a:ext cx="1738395" cy="613519"/>
            <a:chOff x="306276" y="4042568"/>
            <a:chExt cx="4689146" cy="1186632"/>
          </a:xfrm>
        </p:grpSpPr>
        <p:sp>
          <p:nvSpPr>
            <p:cNvPr id="6" name="Rounded Rectangle 5"/>
            <p:cNvSpPr/>
            <p:nvPr/>
          </p:nvSpPr>
          <p:spPr>
            <a:xfrm>
              <a:off x="306276" y="4042568"/>
              <a:ext cx="4677225" cy="1181750"/>
            </a:xfrm>
            <a:prstGeom prst="roundRect">
              <a:avLst>
                <a:gd name="adj" fmla="val 8913"/>
              </a:avLst>
            </a:prstGeom>
            <a:solidFill>
              <a:srgbClr val="FFFFFF"/>
            </a:solidFill>
            <a:ln w="44450" cap="sq">
              <a:solidFill>
                <a:schemeClr val="accent1">
                  <a:lumMod val="25000"/>
                </a:schemeClr>
              </a:solidFill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8197" y="4047450"/>
              <a:ext cx="4677225" cy="1181750"/>
            </a:xfrm>
            <a:prstGeom prst="roundRect">
              <a:avLst>
                <a:gd name="adj" fmla="val 8913"/>
              </a:avLst>
            </a:prstGeom>
            <a:noFill/>
            <a:ln w="44450" cap="sq">
              <a:solidFill>
                <a:schemeClr val="accent1">
                  <a:lumMod val="25000"/>
                </a:schemeClr>
              </a:solidFill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1828" y="1410214"/>
            <a:ext cx="1826021" cy="5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43988"/>
              </a:buClr>
              <a:defRPr/>
            </a:pPr>
            <a:r>
              <a:rPr lang="en-US" sz="2000" b="0">
                <a:solidFill>
                  <a:srgbClr val="000000"/>
                </a:solidFill>
                <a:latin typeface="Tahoma" charset="0"/>
                <a:cs typeface="Tahoma" charset="0"/>
              </a:rPr>
              <a:t>anyons</a:t>
            </a:r>
          </a:p>
        </p:txBody>
      </p:sp>
      <p:graphicFrame>
        <p:nvGraphicFramePr>
          <p:cNvPr id="13" name="Object 13"/>
          <p:cNvGraphicFramePr>
            <a:graphicFrameLocks noChangeAspect="1"/>
          </p:cNvGraphicFramePr>
          <p:nvPr/>
        </p:nvGraphicFramePr>
        <p:xfrm>
          <a:off x="323528" y="2770504"/>
          <a:ext cx="3730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164880" progId="Equation.DSMT4">
                  <p:embed/>
                </p:oleObj>
              </mc:Choice>
              <mc:Fallback>
                <p:oleObj name="Equation" r:id="rId2" imgW="152280" imgH="164880" progId="Equation.DSMT4">
                  <p:embed/>
                  <p:pic>
                    <p:nvPicPr>
                      <p:cNvPr id="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770504"/>
                        <a:ext cx="373063" cy="412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4"/>
          <p:cNvGraphicFramePr>
            <a:graphicFrameLocks noChangeAspect="1"/>
          </p:cNvGraphicFramePr>
          <p:nvPr/>
        </p:nvGraphicFramePr>
        <p:xfrm>
          <a:off x="619671" y="2660992"/>
          <a:ext cx="1216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5000" imgH="228600" progId="Equation.DSMT4">
                  <p:embed/>
                </p:oleObj>
              </mc:Choice>
              <mc:Fallback>
                <p:oleObj name="Equation" r:id="rId4" imgW="495000" imgH="228600" progId="Equation.DSMT4">
                  <p:embed/>
                  <p:pic>
                    <p:nvPicPr>
                      <p:cNvPr id="1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671" y="2660992"/>
                        <a:ext cx="12160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644008" y="1298356"/>
            <a:ext cx="4320480" cy="2492534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  <a:effectLst>
            <a:outerShdw blurRad="63500" dist="50800" dir="5400000" algn="tl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52400" h="25400"/>
          </a:sp3d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19" name="Object 13"/>
          <p:cNvGraphicFramePr>
            <a:graphicFrameLocks noChangeAspect="1"/>
          </p:cNvGraphicFramePr>
          <p:nvPr/>
        </p:nvGraphicFramePr>
        <p:xfrm>
          <a:off x="4751512" y="2328845"/>
          <a:ext cx="3730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164880" progId="Equation.DSMT4">
                  <p:embed/>
                </p:oleObj>
              </mc:Choice>
              <mc:Fallback>
                <p:oleObj name="Equation" r:id="rId6" imgW="152280" imgH="164880" progId="Equation.DSMT4">
                  <p:embed/>
                  <p:pic>
                    <p:nvPicPr>
                      <p:cNvPr id="1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512" y="2328845"/>
                        <a:ext cx="373063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4"/>
          <p:cNvGraphicFramePr>
            <a:graphicFrameLocks noChangeAspect="1"/>
          </p:cNvGraphicFramePr>
          <p:nvPr/>
        </p:nvGraphicFramePr>
        <p:xfrm>
          <a:off x="4986338" y="2219062"/>
          <a:ext cx="13398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45760" imgH="228600" progId="Equation.DSMT4">
                  <p:embed/>
                </p:oleObj>
              </mc:Choice>
              <mc:Fallback>
                <p:oleObj name="Equation" r:id="rId7" imgW="545760" imgH="228600" progId="Equation.DSMT4">
                  <p:embed/>
                  <p:pic>
                    <p:nvPicPr>
                      <p:cNvPr id="2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38" y="2219062"/>
                        <a:ext cx="133985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ounded Rectangle 29"/>
          <p:cNvSpPr/>
          <p:nvPr/>
        </p:nvSpPr>
        <p:spPr bwMode="auto">
          <a:xfrm>
            <a:off x="2090057" y="1559859"/>
            <a:ext cx="2320578" cy="20746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9" cstate="print"/>
          <a:srcRect b="15057"/>
          <a:stretch>
            <a:fillRect/>
          </a:stretch>
        </p:blipFill>
        <p:spPr bwMode="auto">
          <a:xfrm>
            <a:off x="2319477" y="2393570"/>
            <a:ext cx="571437" cy="540000"/>
          </a:xfrm>
          <a:prstGeom prst="rect">
            <a:avLst/>
          </a:prstGeom>
          <a:noFill/>
        </p:spPr>
      </p:pic>
      <p:pic>
        <p:nvPicPr>
          <p:cNvPr id="10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9" cstate="print"/>
          <a:srcRect b="15057"/>
          <a:stretch>
            <a:fillRect/>
          </a:stretch>
        </p:blipFill>
        <p:spPr bwMode="auto">
          <a:xfrm>
            <a:off x="3755010" y="2422204"/>
            <a:ext cx="571437" cy="540000"/>
          </a:xfrm>
          <a:prstGeom prst="rect">
            <a:avLst/>
          </a:prstGeom>
          <a:noFill/>
        </p:spPr>
      </p:pic>
      <p:sp>
        <p:nvSpPr>
          <p:cNvPr id="11" name="Circular Arrow 10"/>
          <p:cNvSpPr/>
          <p:nvPr/>
        </p:nvSpPr>
        <p:spPr>
          <a:xfrm>
            <a:off x="2660601" y="1847419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rgbClr val="043988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Circular Arrow 11"/>
          <p:cNvSpPr/>
          <p:nvPr/>
        </p:nvSpPr>
        <p:spPr>
          <a:xfrm flipH="1" flipV="1">
            <a:off x="2674890" y="2553210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rgbClr val="043988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6489783" y="1544491"/>
            <a:ext cx="2320578" cy="20746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6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9" cstate="print"/>
          <a:srcRect b="15057"/>
          <a:stretch>
            <a:fillRect/>
          </a:stretch>
        </p:blipFill>
        <p:spPr bwMode="auto">
          <a:xfrm>
            <a:off x="7297670" y="2319706"/>
            <a:ext cx="571437" cy="540000"/>
          </a:xfrm>
          <a:prstGeom prst="rect">
            <a:avLst/>
          </a:prstGeom>
          <a:noFill/>
        </p:spPr>
      </p:pic>
      <p:pic>
        <p:nvPicPr>
          <p:cNvPr id="17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9" cstate="print"/>
          <a:srcRect b="15057"/>
          <a:stretch>
            <a:fillRect/>
          </a:stretch>
        </p:blipFill>
        <p:spPr bwMode="auto">
          <a:xfrm>
            <a:off x="8212523" y="2339921"/>
            <a:ext cx="571437" cy="540000"/>
          </a:xfrm>
          <a:prstGeom prst="rect">
            <a:avLst/>
          </a:prstGeom>
          <a:noFill/>
        </p:spPr>
      </p:pic>
      <p:sp>
        <p:nvSpPr>
          <p:cNvPr id="18" name="Circular Arrow 17"/>
          <p:cNvSpPr/>
          <p:nvPr/>
        </p:nvSpPr>
        <p:spPr>
          <a:xfrm rot="20579770">
            <a:off x="6332111" y="1322005"/>
            <a:ext cx="2497978" cy="2520280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2380929"/>
              <a:gd name="adj5" fmla="val 13582"/>
            </a:avLst>
          </a:prstGeom>
          <a:solidFill>
            <a:srgbClr val="043988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99592" y="3924746"/>
            <a:ext cx="7560840" cy="2520280"/>
            <a:chOff x="899592" y="3924746"/>
            <a:chExt cx="7560840" cy="2520280"/>
          </a:xfrm>
        </p:grpSpPr>
        <p:sp>
          <p:nvSpPr>
            <p:cNvPr id="3" name="Rounded Rectangle 2"/>
            <p:cNvSpPr/>
            <p:nvPr/>
          </p:nvSpPr>
          <p:spPr>
            <a:xfrm>
              <a:off x="899592" y="3924746"/>
              <a:ext cx="7560840" cy="2520280"/>
            </a:xfrm>
            <a:prstGeom prst="roundRect">
              <a:avLst>
                <a:gd name="adj" fmla="val 8913"/>
              </a:avLst>
            </a:prstGeom>
            <a:solidFill>
              <a:schemeClr val="bg1">
                <a:lumMod val="85000"/>
              </a:schemeClr>
            </a:solidFill>
            <a:ln w="44450" cap="sq">
              <a:noFill/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aphicFrame>
          <p:nvGraphicFramePr>
            <p:cNvPr id="21" name="Object 14"/>
            <p:cNvGraphicFramePr>
              <a:graphicFrameLocks noChangeAspect="1"/>
            </p:cNvGraphicFramePr>
            <p:nvPr/>
          </p:nvGraphicFramePr>
          <p:xfrm>
            <a:off x="1747818" y="4530893"/>
            <a:ext cx="37306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52280" imgH="164880" progId="Equation.DSMT4">
                    <p:embed/>
                  </p:oleObj>
                </mc:Choice>
                <mc:Fallback>
                  <p:oleObj name="Equation" r:id="rId10" imgW="152280" imgH="164880" progId="Equation.DSMT4">
                    <p:embed/>
                    <p:pic>
                      <p:nvPicPr>
                        <p:cNvPr id="21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7818" y="4530893"/>
                          <a:ext cx="373062" cy="412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15"/>
            <p:cNvGraphicFramePr>
              <a:graphicFrameLocks noChangeAspect="1"/>
            </p:cNvGraphicFramePr>
            <p:nvPr/>
          </p:nvGraphicFramePr>
          <p:xfrm>
            <a:off x="2149475" y="4421188"/>
            <a:ext cx="187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761760" imgH="228600" progId="Equation.DSMT4">
                    <p:embed/>
                  </p:oleObj>
                </mc:Choice>
                <mc:Fallback>
                  <p:oleObj name="Equation" r:id="rId11" imgW="761760" imgH="228600" progId="Equation.DSMT4">
                    <p:embed/>
                    <p:pic>
                      <p:nvPicPr>
                        <p:cNvPr id="22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9475" y="4421188"/>
                          <a:ext cx="1870075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18"/>
            <p:cNvGraphicFramePr>
              <a:graphicFrameLocks noChangeAspect="1"/>
            </p:cNvGraphicFramePr>
            <p:nvPr/>
          </p:nvGraphicFramePr>
          <p:xfrm>
            <a:off x="1913131" y="5292308"/>
            <a:ext cx="2240533" cy="445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41120" imgH="203040" progId="Equation.DSMT4">
                    <p:embed/>
                  </p:oleObj>
                </mc:Choice>
                <mc:Fallback>
                  <p:oleObj name="Equation" r:id="rId13" imgW="1041120" imgH="203040" progId="Equation.DSMT4">
                    <p:embed/>
                    <p:pic>
                      <p:nvPicPr>
                        <p:cNvPr id="31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3131" y="5292308"/>
                          <a:ext cx="2240533" cy="4450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ounded Rectangle 37"/>
            <p:cNvSpPr/>
            <p:nvPr/>
          </p:nvSpPr>
          <p:spPr bwMode="auto">
            <a:xfrm>
              <a:off x="4917440" y="4186435"/>
              <a:ext cx="3383279" cy="20746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3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6565530" y="4607564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4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6925570" y="5471660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5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6277498" y="5471660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6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9" cstate="print"/>
            <a:srcRect b="15057"/>
            <a:stretch>
              <a:fillRect/>
            </a:stretch>
          </p:blipFill>
          <p:spPr bwMode="auto">
            <a:xfrm>
              <a:off x="5197378" y="4967604"/>
              <a:ext cx="380958" cy="360000"/>
            </a:xfrm>
            <a:prstGeom prst="rect">
              <a:avLst/>
            </a:prstGeom>
            <a:noFill/>
          </p:spPr>
        </p:pic>
        <p:sp>
          <p:nvSpPr>
            <p:cNvPr id="27" name="Freeform 26"/>
            <p:cNvSpPr/>
            <p:nvPr/>
          </p:nvSpPr>
          <p:spPr>
            <a:xfrm>
              <a:off x="5451300" y="4258400"/>
              <a:ext cx="2253514" cy="1924140"/>
            </a:xfrm>
            <a:custGeom>
              <a:avLst/>
              <a:gdLst>
                <a:gd name="connsiteX0" fmla="*/ 5056 w 2253514"/>
                <a:gd name="connsiteY0" fmla="*/ 866730 h 1924140"/>
                <a:gd name="connsiteX1" fmla="*/ 52726 w 2253514"/>
                <a:gd name="connsiteY1" fmla="*/ 871064 h 1924140"/>
                <a:gd name="connsiteX2" fmla="*/ 78728 w 2253514"/>
                <a:gd name="connsiteY2" fmla="*/ 879731 h 1924140"/>
                <a:gd name="connsiteX3" fmla="*/ 139399 w 2253514"/>
                <a:gd name="connsiteY3" fmla="*/ 884065 h 1924140"/>
                <a:gd name="connsiteX4" fmla="*/ 152400 w 2253514"/>
                <a:gd name="connsiteY4" fmla="*/ 888398 h 1924140"/>
                <a:gd name="connsiteX5" fmla="*/ 234739 w 2253514"/>
                <a:gd name="connsiteY5" fmla="*/ 897066 h 1924140"/>
                <a:gd name="connsiteX6" fmla="*/ 247740 w 2253514"/>
                <a:gd name="connsiteY6" fmla="*/ 901399 h 1924140"/>
                <a:gd name="connsiteX7" fmla="*/ 330079 w 2253514"/>
                <a:gd name="connsiteY7" fmla="*/ 910067 h 1924140"/>
                <a:gd name="connsiteX8" fmla="*/ 416752 w 2253514"/>
                <a:gd name="connsiteY8" fmla="*/ 923068 h 1924140"/>
                <a:gd name="connsiteX9" fmla="*/ 494758 w 2253514"/>
                <a:gd name="connsiteY9" fmla="*/ 931735 h 1924140"/>
                <a:gd name="connsiteX10" fmla="*/ 546762 w 2253514"/>
                <a:gd name="connsiteY10" fmla="*/ 940402 h 1924140"/>
                <a:gd name="connsiteX11" fmla="*/ 581431 w 2253514"/>
                <a:gd name="connsiteY11" fmla="*/ 944736 h 1924140"/>
                <a:gd name="connsiteX12" fmla="*/ 676771 w 2253514"/>
                <a:gd name="connsiteY12" fmla="*/ 949069 h 1924140"/>
                <a:gd name="connsiteX13" fmla="*/ 702773 w 2253514"/>
                <a:gd name="connsiteY13" fmla="*/ 944736 h 1924140"/>
                <a:gd name="connsiteX14" fmla="*/ 724441 w 2253514"/>
                <a:gd name="connsiteY14" fmla="*/ 940402 h 1924140"/>
                <a:gd name="connsiteX15" fmla="*/ 828449 w 2253514"/>
                <a:gd name="connsiteY15" fmla="*/ 949069 h 1924140"/>
                <a:gd name="connsiteX16" fmla="*/ 893454 w 2253514"/>
                <a:gd name="connsiteY16" fmla="*/ 957737 h 1924140"/>
                <a:gd name="connsiteX17" fmla="*/ 919456 w 2253514"/>
                <a:gd name="connsiteY17" fmla="*/ 962070 h 1924140"/>
                <a:gd name="connsiteX18" fmla="*/ 954125 w 2253514"/>
                <a:gd name="connsiteY18" fmla="*/ 966404 h 1924140"/>
                <a:gd name="connsiteX19" fmla="*/ 975793 w 2253514"/>
                <a:gd name="connsiteY19" fmla="*/ 970738 h 1924140"/>
                <a:gd name="connsiteX20" fmla="*/ 1027797 w 2253514"/>
                <a:gd name="connsiteY20" fmla="*/ 975071 h 1924140"/>
                <a:gd name="connsiteX21" fmla="*/ 1118803 w 2253514"/>
                <a:gd name="connsiteY21" fmla="*/ 975071 h 1924140"/>
                <a:gd name="connsiteX22" fmla="*/ 1140472 w 2253514"/>
                <a:gd name="connsiteY22" fmla="*/ 970738 h 1924140"/>
                <a:gd name="connsiteX23" fmla="*/ 1214144 w 2253514"/>
                <a:gd name="connsiteY23" fmla="*/ 966404 h 1924140"/>
                <a:gd name="connsiteX24" fmla="*/ 1274815 w 2253514"/>
                <a:gd name="connsiteY24" fmla="*/ 962070 h 1924140"/>
                <a:gd name="connsiteX25" fmla="*/ 1339820 w 2253514"/>
                <a:gd name="connsiteY25" fmla="*/ 953403 h 1924140"/>
                <a:gd name="connsiteX26" fmla="*/ 1361488 w 2253514"/>
                <a:gd name="connsiteY26" fmla="*/ 949069 h 1924140"/>
                <a:gd name="connsiteX27" fmla="*/ 1409158 w 2253514"/>
                <a:gd name="connsiteY27" fmla="*/ 944736 h 1924140"/>
                <a:gd name="connsiteX28" fmla="*/ 1526167 w 2253514"/>
                <a:gd name="connsiteY28" fmla="*/ 936068 h 1924140"/>
                <a:gd name="connsiteX29" fmla="*/ 1595505 w 2253514"/>
                <a:gd name="connsiteY29" fmla="*/ 927401 h 1924140"/>
                <a:gd name="connsiteX30" fmla="*/ 1612840 w 2253514"/>
                <a:gd name="connsiteY30" fmla="*/ 923068 h 1924140"/>
                <a:gd name="connsiteX31" fmla="*/ 1690845 w 2253514"/>
                <a:gd name="connsiteY31" fmla="*/ 914400 h 1924140"/>
                <a:gd name="connsiteX32" fmla="*/ 1742849 w 2253514"/>
                <a:gd name="connsiteY32" fmla="*/ 888398 h 1924140"/>
                <a:gd name="connsiteX33" fmla="*/ 1755850 w 2253514"/>
                <a:gd name="connsiteY33" fmla="*/ 879731 h 1924140"/>
                <a:gd name="connsiteX34" fmla="*/ 1781852 w 2253514"/>
                <a:gd name="connsiteY34" fmla="*/ 849395 h 1924140"/>
                <a:gd name="connsiteX35" fmla="*/ 1781852 w 2253514"/>
                <a:gd name="connsiteY35" fmla="*/ 849395 h 1924140"/>
                <a:gd name="connsiteX36" fmla="*/ 1794853 w 2253514"/>
                <a:gd name="connsiteY36" fmla="*/ 832061 h 1924140"/>
                <a:gd name="connsiteX37" fmla="*/ 1807854 w 2253514"/>
                <a:gd name="connsiteY37" fmla="*/ 801725 h 1924140"/>
                <a:gd name="connsiteX38" fmla="*/ 1816521 w 2253514"/>
                <a:gd name="connsiteY38" fmla="*/ 775723 h 1924140"/>
                <a:gd name="connsiteX39" fmla="*/ 1825188 w 2253514"/>
                <a:gd name="connsiteY39" fmla="*/ 741054 h 1924140"/>
                <a:gd name="connsiteX40" fmla="*/ 1833856 w 2253514"/>
                <a:gd name="connsiteY40" fmla="*/ 710719 h 1924140"/>
                <a:gd name="connsiteX41" fmla="*/ 1842523 w 2253514"/>
                <a:gd name="connsiteY41" fmla="*/ 697718 h 1924140"/>
                <a:gd name="connsiteX42" fmla="*/ 1855524 w 2253514"/>
                <a:gd name="connsiteY42" fmla="*/ 637047 h 1924140"/>
                <a:gd name="connsiteX43" fmla="*/ 1851190 w 2253514"/>
                <a:gd name="connsiteY43" fmla="*/ 593710 h 1924140"/>
                <a:gd name="connsiteX44" fmla="*/ 1846857 w 2253514"/>
                <a:gd name="connsiteY44" fmla="*/ 580709 h 1924140"/>
                <a:gd name="connsiteX45" fmla="*/ 1842523 w 2253514"/>
                <a:gd name="connsiteY45" fmla="*/ 550374 h 1924140"/>
                <a:gd name="connsiteX46" fmla="*/ 1833856 w 2253514"/>
                <a:gd name="connsiteY46" fmla="*/ 485369 h 1924140"/>
                <a:gd name="connsiteX47" fmla="*/ 1820855 w 2253514"/>
                <a:gd name="connsiteY47" fmla="*/ 437699 h 1924140"/>
                <a:gd name="connsiteX48" fmla="*/ 1816521 w 2253514"/>
                <a:gd name="connsiteY48" fmla="*/ 424698 h 1924140"/>
                <a:gd name="connsiteX49" fmla="*/ 1803520 w 2253514"/>
                <a:gd name="connsiteY49" fmla="*/ 398696 h 1924140"/>
                <a:gd name="connsiteX50" fmla="*/ 1794853 w 2253514"/>
                <a:gd name="connsiteY50" fmla="*/ 385695 h 1924140"/>
                <a:gd name="connsiteX51" fmla="*/ 1777518 w 2253514"/>
                <a:gd name="connsiteY51" fmla="*/ 355359 h 1924140"/>
                <a:gd name="connsiteX52" fmla="*/ 1764517 w 2253514"/>
                <a:gd name="connsiteY52" fmla="*/ 329358 h 1924140"/>
                <a:gd name="connsiteX53" fmla="*/ 1760184 w 2253514"/>
                <a:gd name="connsiteY53" fmla="*/ 316357 h 1924140"/>
                <a:gd name="connsiteX54" fmla="*/ 1747183 w 2253514"/>
                <a:gd name="connsiteY54" fmla="*/ 303356 h 1924140"/>
                <a:gd name="connsiteX55" fmla="*/ 1738515 w 2253514"/>
                <a:gd name="connsiteY55" fmla="*/ 286021 h 1924140"/>
                <a:gd name="connsiteX56" fmla="*/ 1712513 w 2253514"/>
                <a:gd name="connsiteY56" fmla="*/ 251352 h 1924140"/>
                <a:gd name="connsiteX57" fmla="*/ 1682178 w 2253514"/>
                <a:gd name="connsiteY57" fmla="*/ 216683 h 1924140"/>
                <a:gd name="connsiteX58" fmla="*/ 1677844 w 2253514"/>
                <a:gd name="connsiteY58" fmla="*/ 203682 h 1924140"/>
                <a:gd name="connsiteX59" fmla="*/ 1651842 w 2253514"/>
                <a:gd name="connsiteY59" fmla="*/ 190681 h 1924140"/>
                <a:gd name="connsiteX60" fmla="*/ 1608506 w 2253514"/>
                <a:gd name="connsiteY60" fmla="*/ 160345 h 1924140"/>
                <a:gd name="connsiteX61" fmla="*/ 1578170 w 2253514"/>
                <a:gd name="connsiteY61" fmla="*/ 138677 h 1924140"/>
                <a:gd name="connsiteX62" fmla="*/ 1539167 w 2253514"/>
                <a:gd name="connsiteY62" fmla="*/ 108341 h 1924140"/>
                <a:gd name="connsiteX63" fmla="*/ 1500165 w 2253514"/>
                <a:gd name="connsiteY63" fmla="*/ 91007 h 1924140"/>
                <a:gd name="connsiteX64" fmla="*/ 1448161 w 2253514"/>
                <a:gd name="connsiteY64" fmla="*/ 69339 h 1924140"/>
                <a:gd name="connsiteX65" fmla="*/ 1422159 w 2253514"/>
                <a:gd name="connsiteY65" fmla="*/ 56338 h 1924140"/>
                <a:gd name="connsiteX66" fmla="*/ 1404824 w 2253514"/>
                <a:gd name="connsiteY66" fmla="*/ 47670 h 1924140"/>
                <a:gd name="connsiteX67" fmla="*/ 1391823 w 2253514"/>
                <a:gd name="connsiteY67" fmla="*/ 43337 h 1924140"/>
                <a:gd name="connsiteX68" fmla="*/ 1374489 w 2253514"/>
                <a:gd name="connsiteY68" fmla="*/ 34669 h 1924140"/>
                <a:gd name="connsiteX69" fmla="*/ 1361488 w 2253514"/>
                <a:gd name="connsiteY69" fmla="*/ 30336 h 1924140"/>
                <a:gd name="connsiteX70" fmla="*/ 1335486 w 2253514"/>
                <a:gd name="connsiteY70" fmla="*/ 17335 h 1924140"/>
                <a:gd name="connsiteX71" fmla="*/ 1300817 w 2253514"/>
                <a:gd name="connsiteY71" fmla="*/ 8668 h 1924140"/>
                <a:gd name="connsiteX72" fmla="*/ 1235812 w 2253514"/>
                <a:gd name="connsiteY72" fmla="*/ 0 h 1924140"/>
                <a:gd name="connsiteX73" fmla="*/ 1179475 w 2253514"/>
                <a:gd name="connsiteY73" fmla="*/ 8668 h 1924140"/>
                <a:gd name="connsiteX74" fmla="*/ 1153473 w 2253514"/>
                <a:gd name="connsiteY74" fmla="*/ 17335 h 1924140"/>
                <a:gd name="connsiteX75" fmla="*/ 1140472 w 2253514"/>
                <a:gd name="connsiteY75" fmla="*/ 21668 h 1924140"/>
                <a:gd name="connsiteX76" fmla="*/ 1105803 w 2253514"/>
                <a:gd name="connsiteY76" fmla="*/ 30336 h 1924140"/>
                <a:gd name="connsiteX77" fmla="*/ 1062466 w 2253514"/>
                <a:gd name="connsiteY77" fmla="*/ 47670 h 1924140"/>
                <a:gd name="connsiteX78" fmla="*/ 1036464 w 2253514"/>
                <a:gd name="connsiteY78" fmla="*/ 69339 h 1924140"/>
                <a:gd name="connsiteX79" fmla="*/ 1032131 w 2253514"/>
                <a:gd name="connsiteY79" fmla="*/ 82340 h 1924140"/>
                <a:gd name="connsiteX80" fmla="*/ 1023463 w 2253514"/>
                <a:gd name="connsiteY80" fmla="*/ 91007 h 1924140"/>
                <a:gd name="connsiteX81" fmla="*/ 1001795 w 2253514"/>
                <a:gd name="connsiteY81" fmla="*/ 117009 h 1924140"/>
                <a:gd name="connsiteX82" fmla="*/ 997461 w 2253514"/>
                <a:gd name="connsiteY82" fmla="*/ 130010 h 1924140"/>
                <a:gd name="connsiteX83" fmla="*/ 975793 w 2253514"/>
                <a:gd name="connsiteY83" fmla="*/ 160345 h 1924140"/>
                <a:gd name="connsiteX84" fmla="*/ 958458 w 2253514"/>
                <a:gd name="connsiteY84" fmla="*/ 177680 h 1924140"/>
                <a:gd name="connsiteX85" fmla="*/ 949791 w 2253514"/>
                <a:gd name="connsiteY85" fmla="*/ 190681 h 1924140"/>
                <a:gd name="connsiteX86" fmla="*/ 936790 w 2253514"/>
                <a:gd name="connsiteY86" fmla="*/ 216683 h 1924140"/>
                <a:gd name="connsiteX87" fmla="*/ 923789 w 2253514"/>
                <a:gd name="connsiteY87" fmla="*/ 229684 h 1924140"/>
                <a:gd name="connsiteX88" fmla="*/ 915122 w 2253514"/>
                <a:gd name="connsiteY88" fmla="*/ 242685 h 1924140"/>
                <a:gd name="connsiteX89" fmla="*/ 884786 w 2253514"/>
                <a:gd name="connsiteY89" fmla="*/ 281687 h 1924140"/>
                <a:gd name="connsiteX90" fmla="*/ 876119 w 2253514"/>
                <a:gd name="connsiteY90" fmla="*/ 294688 h 1924140"/>
                <a:gd name="connsiteX91" fmla="*/ 858785 w 2253514"/>
                <a:gd name="connsiteY91" fmla="*/ 329358 h 1924140"/>
                <a:gd name="connsiteX92" fmla="*/ 845784 w 2253514"/>
                <a:gd name="connsiteY92" fmla="*/ 364027 h 1924140"/>
                <a:gd name="connsiteX93" fmla="*/ 841450 w 2253514"/>
                <a:gd name="connsiteY93" fmla="*/ 381361 h 1924140"/>
                <a:gd name="connsiteX94" fmla="*/ 832783 w 2253514"/>
                <a:gd name="connsiteY94" fmla="*/ 394362 h 1924140"/>
                <a:gd name="connsiteX95" fmla="*/ 815448 w 2253514"/>
                <a:gd name="connsiteY95" fmla="*/ 433365 h 1924140"/>
                <a:gd name="connsiteX96" fmla="*/ 785113 w 2253514"/>
                <a:gd name="connsiteY96" fmla="*/ 476702 h 1924140"/>
                <a:gd name="connsiteX97" fmla="*/ 776445 w 2253514"/>
                <a:gd name="connsiteY97" fmla="*/ 489703 h 1924140"/>
                <a:gd name="connsiteX98" fmla="*/ 767778 w 2253514"/>
                <a:gd name="connsiteY98" fmla="*/ 520038 h 1924140"/>
                <a:gd name="connsiteX99" fmla="*/ 763444 w 2253514"/>
                <a:gd name="connsiteY99" fmla="*/ 585043 h 1924140"/>
                <a:gd name="connsiteX100" fmla="*/ 767778 w 2253514"/>
                <a:gd name="connsiteY100" fmla="*/ 654381 h 1924140"/>
                <a:gd name="connsiteX101" fmla="*/ 772112 w 2253514"/>
                <a:gd name="connsiteY101" fmla="*/ 676049 h 1924140"/>
                <a:gd name="connsiteX102" fmla="*/ 789446 w 2253514"/>
                <a:gd name="connsiteY102" fmla="*/ 702051 h 1924140"/>
                <a:gd name="connsiteX103" fmla="*/ 806781 w 2253514"/>
                <a:gd name="connsiteY103" fmla="*/ 715052 h 1924140"/>
                <a:gd name="connsiteX104" fmla="*/ 824115 w 2253514"/>
                <a:gd name="connsiteY104" fmla="*/ 736721 h 1924140"/>
                <a:gd name="connsiteX105" fmla="*/ 854451 w 2253514"/>
                <a:gd name="connsiteY105" fmla="*/ 771390 h 1924140"/>
                <a:gd name="connsiteX106" fmla="*/ 867452 w 2253514"/>
                <a:gd name="connsiteY106" fmla="*/ 784391 h 1924140"/>
                <a:gd name="connsiteX107" fmla="*/ 897787 w 2253514"/>
                <a:gd name="connsiteY107" fmla="*/ 806059 h 1924140"/>
                <a:gd name="connsiteX108" fmla="*/ 910788 w 2253514"/>
                <a:gd name="connsiteY108" fmla="*/ 814726 h 1924140"/>
                <a:gd name="connsiteX109" fmla="*/ 919456 w 2253514"/>
                <a:gd name="connsiteY109" fmla="*/ 823394 h 1924140"/>
                <a:gd name="connsiteX110" fmla="*/ 958458 w 2253514"/>
                <a:gd name="connsiteY110" fmla="*/ 845062 h 1924140"/>
                <a:gd name="connsiteX111" fmla="*/ 984460 w 2253514"/>
                <a:gd name="connsiteY111" fmla="*/ 853729 h 1924140"/>
                <a:gd name="connsiteX112" fmla="*/ 993128 w 2253514"/>
                <a:gd name="connsiteY112" fmla="*/ 862396 h 1924140"/>
                <a:gd name="connsiteX113" fmla="*/ 1032131 w 2253514"/>
                <a:gd name="connsiteY113" fmla="*/ 875397 h 1924140"/>
                <a:gd name="connsiteX114" fmla="*/ 1045131 w 2253514"/>
                <a:gd name="connsiteY114" fmla="*/ 879731 h 1924140"/>
                <a:gd name="connsiteX115" fmla="*/ 1097135 w 2253514"/>
                <a:gd name="connsiteY115" fmla="*/ 901399 h 1924140"/>
                <a:gd name="connsiteX116" fmla="*/ 1123137 w 2253514"/>
                <a:gd name="connsiteY116" fmla="*/ 918734 h 1924140"/>
                <a:gd name="connsiteX117" fmla="*/ 1136138 w 2253514"/>
                <a:gd name="connsiteY117" fmla="*/ 931735 h 1924140"/>
                <a:gd name="connsiteX118" fmla="*/ 1149139 w 2253514"/>
                <a:gd name="connsiteY118" fmla="*/ 936068 h 1924140"/>
                <a:gd name="connsiteX119" fmla="*/ 1170807 w 2253514"/>
                <a:gd name="connsiteY119" fmla="*/ 944736 h 1924140"/>
                <a:gd name="connsiteX120" fmla="*/ 1183808 w 2253514"/>
                <a:gd name="connsiteY120" fmla="*/ 949069 h 1924140"/>
                <a:gd name="connsiteX121" fmla="*/ 1214144 w 2253514"/>
                <a:gd name="connsiteY121" fmla="*/ 962070 h 1924140"/>
                <a:gd name="connsiteX122" fmla="*/ 1244479 w 2253514"/>
                <a:gd name="connsiteY122" fmla="*/ 970738 h 1924140"/>
                <a:gd name="connsiteX123" fmla="*/ 1261814 w 2253514"/>
                <a:gd name="connsiteY123" fmla="*/ 979405 h 1924140"/>
                <a:gd name="connsiteX124" fmla="*/ 1274815 w 2253514"/>
                <a:gd name="connsiteY124" fmla="*/ 983739 h 1924140"/>
                <a:gd name="connsiteX125" fmla="*/ 1309484 w 2253514"/>
                <a:gd name="connsiteY125" fmla="*/ 1001073 h 1924140"/>
                <a:gd name="connsiteX126" fmla="*/ 1370155 w 2253514"/>
                <a:gd name="connsiteY126" fmla="*/ 1009740 h 1924140"/>
                <a:gd name="connsiteX127" fmla="*/ 1417825 w 2253514"/>
                <a:gd name="connsiteY127" fmla="*/ 1001073 h 1924140"/>
                <a:gd name="connsiteX128" fmla="*/ 1469829 w 2253514"/>
                <a:gd name="connsiteY128" fmla="*/ 1005407 h 1924140"/>
                <a:gd name="connsiteX129" fmla="*/ 1560836 w 2253514"/>
                <a:gd name="connsiteY129" fmla="*/ 1018408 h 1924140"/>
                <a:gd name="connsiteX130" fmla="*/ 1578170 w 2253514"/>
                <a:gd name="connsiteY130" fmla="*/ 1022741 h 1924140"/>
                <a:gd name="connsiteX131" fmla="*/ 1617173 w 2253514"/>
                <a:gd name="connsiteY131" fmla="*/ 1027075 h 1924140"/>
                <a:gd name="connsiteX132" fmla="*/ 1690845 w 2253514"/>
                <a:gd name="connsiteY132" fmla="*/ 1040076 h 1924140"/>
                <a:gd name="connsiteX133" fmla="*/ 1690845 w 2253514"/>
                <a:gd name="connsiteY133" fmla="*/ 1040076 h 1924140"/>
                <a:gd name="connsiteX134" fmla="*/ 1708180 w 2253514"/>
                <a:gd name="connsiteY134" fmla="*/ 1044410 h 1924140"/>
                <a:gd name="connsiteX135" fmla="*/ 1842523 w 2253514"/>
                <a:gd name="connsiteY135" fmla="*/ 1053077 h 1924140"/>
                <a:gd name="connsiteX136" fmla="*/ 1894527 w 2253514"/>
                <a:gd name="connsiteY136" fmla="*/ 1057411 h 1924140"/>
                <a:gd name="connsiteX137" fmla="*/ 1929196 w 2253514"/>
                <a:gd name="connsiteY137" fmla="*/ 1066078 h 1924140"/>
                <a:gd name="connsiteX138" fmla="*/ 1972532 w 2253514"/>
                <a:gd name="connsiteY138" fmla="*/ 1074745 h 1924140"/>
                <a:gd name="connsiteX139" fmla="*/ 1994201 w 2253514"/>
                <a:gd name="connsiteY139" fmla="*/ 1079079 h 1924140"/>
                <a:gd name="connsiteX140" fmla="*/ 2037537 w 2253514"/>
                <a:gd name="connsiteY140" fmla="*/ 1087746 h 1924140"/>
                <a:gd name="connsiteX141" fmla="*/ 2054872 w 2253514"/>
                <a:gd name="connsiteY141" fmla="*/ 1092080 h 1924140"/>
                <a:gd name="connsiteX142" fmla="*/ 2080874 w 2253514"/>
                <a:gd name="connsiteY142" fmla="*/ 1096413 h 1924140"/>
                <a:gd name="connsiteX143" fmla="*/ 2106876 w 2253514"/>
                <a:gd name="connsiteY143" fmla="*/ 1105081 h 1924140"/>
                <a:gd name="connsiteX144" fmla="*/ 2137211 w 2253514"/>
                <a:gd name="connsiteY144" fmla="*/ 1113748 h 1924140"/>
                <a:gd name="connsiteX145" fmla="*/ 2158879 w 2253514"/>
                <a:gd name="connsiteY145" fmla="*/ 1131083 h 1924140"/>
                <a:gd name="connsiteX146" fmla="*/ 2171880 w 2253514"/>
                <a:gd name="connsiteY146" fmla="*/ 1139750 h 1924140"/>
                <a:gd name="connsiteX147" fmla="*/ 2184881 w 2253514"/>
                <a:gd name="connsiteY147" fmla="*/ 1165752 h 1924140"/>
                <a:gd name="connsiteX148" fmla="*/ 2189215 w 2253514"/>
                <a:gd name="connsiteY148" fmla="*/ 1178753 h 1924140"/>
                <a:gd name="connsiteX149" fmla="*/ 2197882 w 2253514"/>
                <a:gd name="connsiteY149" fmla="*/ 1191754 h 1924140"/>
                <a:gd name="connsiteX150" fmla="*/ 2215217 w 2253514"/>
                <a:gd name="connsiteY150" fmla="*/ 1222089 h 1924140"/>
                <a:gd name="connsiteX151" fmla="*/ 2219550 w 2253514"/>
                <a:gd name="connsiteY151" fmla="*/ 1235090 h 1924140"/>
                <a:gd name="connsiteX152" fmla="*/ 2228218 w 2253514"/>
                <a:gd name="connsiteY152" fmla="*/ 1252425 h 1924140"/>
                <a:gd name="connsiteX153" fmla="*/ 2241219 w 2253514"/>
                <a:gd name="connsiteY153" fmla="*/ 1282760 h 1924140"/>
                <a:gd name="connsiteX154" fmla="*/ 2245552 w 2253514"/>
                <a:gd name="connsiteY154" fmla="*/ 1295761 h 1924140"/>
                <a:gd name="connsiteX155" fmla="*/ 2245552 w 2253514"/>
                <a:gd name="connsiteY155" fmla="*/ 1399769 h 1924140"/>
                <a:gd name="connsiteX156" fmla="*/ 2241219 w 2253514"/>
                <a:gd name="connsiteY156" fmla="*/ 1417104 h 1924140"/>
                <a:gd name="connsiteX157" fmla="*/ 2236885 w 2253514"/>
                <a:gd name="connsiteY157" fmla="*/ 1443105 h 1924140"/>
                <a:gd name="connsiteX158" fmla="*/ 2223884 w 2253514"/>
                <a:gd name="connsiteY158" fmla="*/ 1503777 h 1924140"/>
                <a:gd name="connsiteX159" fmla="*/ 2215217 w 2253514"/>
                <a:gd name="connsiteY159" fmla="*/ 1568781 h 1924140"/>
                <a:gd name="connsiteX160" fmla="*/ 2206549 w 2253514"/>
                <a:gd name="connsiteY160" fmla="*/ 1599117 h 1924140"/>
                <a:gd name="connsiteX161" fmla="*/ 2202216 w 2253514"/>
                <a:gd name="connsiteY161" fmla="*/ 1629452 h 1924140"/>
                <a:gd name="connsiteX162" fmla="*/ 2189215 w 2253514"/>
                <a:gd name="connsiteY162" fmla="*/ 1659788 h 1924140"/>
                <a:gd name="connsiteX163" fmla="*/ 2176214 w 2253514"/>
                <a:gd name="connsiteY163" fmla="*/ 1668455 h 1924140"/>
                <a:gd name="connsiteX164" fmla="*/ 2158879 w 2253514"/>
                <a:gd name="connsiteY164" fmla="*/ 1694457 h 1924140"/>
                <a:gd name="connsiteX165" fmla="*/ 2150212 w 2253514"/>
                <a:gd name="connsiteY165" fmla="*/ 1707458 h 1924140"/>
                <a:gd name="connsiteX166" fmla="*/ 2137211 w 2253514"/>
                <a:gd name="connsiteY166" fmla="*/ 1720459 h 1924140"/>
                <a:gd name="connsiteX167" fmla="*/ 2119876 w 2253514"/>
                <a:gd name="connsiteY167" fmla="*/ 1746461 h 1924140"/>
                <a:gd name="connsiteX168" fmla="*/ 2115543 w 2253514"/>
                <a:gd name="connsiteY168" fmla="*/ 1759462 h 1924140"/>
                <a:gd name="connsiteX169" fmla="*/ 2102542 w 2253514"/>
                <a:gd name="connsiteY169" fmla="*/ 1776796 h 1924140"/>
                <a:gd name="connsiteX170" fmla="*/ 2093875 w 2253514"/>
                <a:gd name="connsiteY170" fmla="*/ 1794131 h 1924140"/>
                <a:gd name="connsiteX171" fmla="*/ 2054872 w 2253514"/>
                <a:gd name="connsiteY171" fmla="*/ 1815799 h 1924140"/>
                <a:gd name="connsiteX172" fmla="*/ 2033203 w 2253514"/>
                <a:gd name="connsiteY172" fmla="*/ 1828800 h 1924140"/>
                <a:gd name="connsiteX173" fmla="*/ 2011535 w 2253514"/>
                <a:gd name="connsiteY173" fmla="*/ 1841801 h 1924140"/>
                <a:gd name="connsiteX174" fmla="*/ 1985533 w 2253514"/>
                <a:gd name="connsiteY174" fmla="*/ 1859136 h 1924140"/>
                <a:gd name="connsiteX175" fmla="*/ 1972532 w 2253514"/>
                <a:gd name="connsiteY175" fmla="*/ 1867803 h 1924140"/>
                <a:gd name="connsiteX176" fmla="*/ 1946531 w 2253514"/>
                <a:gd name="connsiteY176" fmla="*/ 1872137 h 1924140"/>
                <a:gd name="connsiteX177" fmla="*/ 1929196 w 2253514"/>
                <a:gd name="connsiteY177" fmla="*/ 1876470 h 1924140"/>
                <a:gd name="connsiteX178" fmla="*/ 1846857 w 2253514"/>
                <a:gd name="connsiteY178" fmla="*/ 1880804 h 1924140"/>
                <a:gd name="connsiteX179" fmla="*/ 1812187 w 2253514"/>
                <a:gd name="connsiteY179" fmla="*/ 1885138 h 1924140"/>
                <a:gd name="connsiteX180" fmla="*/ 1781852 w 2253514"/>
                <a:gd name="connsiteY180" fmla="*/ 1889471 h 1924140"/>
                <a:gd name="connsiteX181" fmla="*/ 1686512 w 2253514"/>
                <a:gd name="connsiteY181" fmla="*/ 1898139 h 1924140"/>
                <a:gd name="connsiteX182" fmla="*/ 1673511 w 2253514"/>
                <a:gd name="connsiteY182" fmla="*/ 1902472 h 1924140"/>
                <a:gd name="connsiteX183" fmla="*/ 1604172 w 2253514"/>
                <a:gd name="connsiteY183" fmla="*/ 1911140 h 1924140"/>
                <a:gd name="connsiteX184" fmla="*/ 1547835 w 2253514"/>
                <a:gd name="connsiteY184" fmla="*/ 1919807 h 1924140"/>
                <a:gd name="connsiteX185" fmla="*/ 1491497 w 2253514"/>
                <a:gd name="connsiteY185" fmla="*/ 1924140 h 1924140"/>
                <a:gd name="connsiteX186" fmla="*/ 1430826 w 2253514"/>
                <a:gd name="connsiteY186" fmla="*/ 1919807 h 1924140"/>
                <a:gd name="connsiteX187" fmla="*/ 1409158 w 2253514"/>
                <a:gd name="connsiteY187" fmla="*/ 1915473 h 1924140"/>
                <a:gd name="connsiteX188" fmla="*/ 1374489 w 2253514"/>
                <a:gd name="connsiteY188" fmla="*/ 1911140 h 1924140"/>
                <a:gd name="connsiteX189" fmla="*/ 1305150 w 2253514"/>
                <a:gd name="connsiteY189" fmla="*/ 1902472 h 1924140"/>
                <a:gd name="connsiteX190" fmla="*/ 1227145 w 2253514"/>
                <a:gd name="connsiteY190" fmla="*/ 1898139 h 1924140"/>
                <a:gd name="connsiteX191" fmla="*/ 997461 w 2253514"/>
                <a:gd name="connsiteY191" fmla="*/ 1893805 h 1924140"/>
                <a:gd name="connsiteX192" fmla="*/ 941124 w 2253514"/>
                <a:gd name="connsiteY192" fmla="*/ 1889471 h 1924140"/>
                <a:gd name="connsiteX193" fmla="*/ 923789 w 2253514"/>
                <a:gd name="connsiteY193" fmla="*/ 1885138 h 1924140"/>
                <a:gd name="connsiteX194" fmla="*/ 824115 w 2253514"/>
                <a:gd name="connsiteY194" fmla="*/ 1880804 h 1924140"/>
                <a:gd name="connsiteX195" fmla="*/ 720108 w 2253514"/>
                <a:gd name="connsiteY195" fmla="*/ 1872137 h 1924140"/>
                <a:gd name="connsiteX196" fmla="*/ 676771 w 2253514"/>
                <a:gd name="connsiteY196" fmla="*/ 1867803 h 1924140"/>
                <a:gd name="connsiteX197" fmla="*/ 620434 w 2253514"/>
                <a:gd name="connsiteY197" fmla="*/ 1863469 h 1924140"/>
                <a:gd name="connsiteX198" fmla="*/ 585765 w 2253514"/>
                <a:gd name="connsiteY198" fmla="*/ 1854802 h 1924140"/>
                <a:gd name="connsiteX199" fmla="*/ 564096 w 2253514"/>
                <a:gd name="connsiteY199" fmla="*/ 1850468 h 1924140"/>
                <a:gd name="connsiteX200" fmla="*/ 551095 w 2253514"/>
                <a:gd name="connsiteY200" fmla="*/ 1846135 h 1924140"/>
                <a:gd name="connsiteX201" fmla="*/ 529427 w 2253514"/>
                <a:gd name="connsiteY201" fmla="*/ 1841801 h 1924140"/>
                <a:gd name="connsiteX202" fmla="*/ 499092 w 2253514"/>
                <a:gd name="connsiteY202" fmla="*/ 1828800 h 1924140"/>
                <a:gd name="connsiteX203" fmla="*/ 481757 w 2253514"/>
                <a:gd name="connsiteY203" fmla="*/ 1824467 h 1924140"/>
                <a:gd name="connsiteX204" fmla="*/ 455755 w 2253514"/>
                <a:gd name="connsiteY204" fmla="*/ 1807132 h 1924140"/>
                <a:gd name="connsiteX205" fmla="*/ 442754 w 2253514"/>
                <a:gd name="connsiteY205" fmla="*/ 1794131 h 1924140"/>
                <a:gd name="connsiteX206" fmla="*/ 429753 w 2253514"/>
                <a:gd name="connsiteY206" fmla="*/ 1785464 h 1924140"/>
                <a:gd name="connsiteX207" fmla="*/ 408085 w 2253514"/>
                <a:gd name="connsiteY207" fmla="*/ 1768129 h 1924140"/>
                <a:gd name="connsiteX208" fmla="*/ 399418 w 2253514"/>
                <a:gd name="connsiteY208" fmla="*/ 1755128 h 1924140"/>
                <a:gd name="connsiteX209" fmla="*/ 377749 w 2253514"/>
                <a:gd name="connsiteY209" fmla="*/ 1733460 h 1924140"/>
                <a:gd name="connsiteX210" fmla="*/ 356081 w 2253514"/>
                <a:gd name="connsiteY210" fmla="*/ 1698791 h 1924140"/>
                <a:gd name="connsiteX211" fmla="*/ 343080 w 2253514"/>
                <a:gd name="connsiteY211" fmla="*/ 1677122 h 1924140"/>
                <a:gd name="connsiteX212" fmla="*/ 325746 w 2253514"/>
                <a:gd name="connsiteY212" fmla="*/ 1642453 h 1924140"/>
                <a:gd name="connsiteX213" fmla="*/ 317078 w 2253514"/>
                <a:gd name="connsiteY213" fmla="*/ 1612118 h 1924140"/>
                <a:gd name="connsiteX214" fmla="*/ 308411 w 2253514"/>
                <a:gd name="connsiteY214" fmla="*/ 1581782 h 1924140"/>
                <a:gd name="connsiteX215" fmla="*/ 304077 w 2253514"/>
                <a:gd name="connsiteY215" fmla="*/ 1547113 h 1924140"/>
                <a:gd name="connsiteX216" fmla="*/ 299744 w 2253514"/>
                <a:gd name="connsiteY216" fmla="*/ 1529778 h 1924140"/>
                <a:gd name="connsiteX217" fmla="*/ 295410 w 2253514"/>
                <a:gd name="connsiteY217" fmla="*/ 1486442 h 1924140"/>
                <a:gd name="connsiteX218" fmla="*/ 291076 w 2253514"/>
                <a:gd name="connsiteY218" fmla="*/ 1469107 h 1924140"/>
                <a:gd name="connsiteX219" fmla="*/ 286743 w 2253514"/>
                <a:gd name="connsiteY219" fmla="*/ 1447439 h 1924140"/>
                <a:gd name="connsiteX220" fmla="*/ 282409 w 2253514"/>
                <a:gd name="connsiteY220" fmla="*/ 1256759 h 1924140"/>
                <a:gd name="connsiteX221" fmla="*/ 273742 w 2253514"/>
                <a:gd name="connsiteY221" fmla="*/ 1243758 h 1924140"/>
                <a:gd name="connsiteX222" fmla="*/ 256407 w 2253514"/>
                <a:gd name="connsiteY222" fmla="*/ 1226423 h 1924140"/>
                <a:gd name="connsiteX223" fmla="*/ 247740 w 2253514"/>
                <a:gd name="connsiteY223" fmla="*/ 1213422 h 1924140"/>
                <a:gd name="connsiteX224" fmla="*/ 239073 w 2253514"/>
                <a:gd name="connsiteY224" fmla="*/ 1196087 h 1924140"/>
                <a:gd name="connsiteX225" fmla="*/ 230405 w 2253514"/>
                <a:gd name="connsiteY225" fmla="*/ 1187420 h 1924140"/>
                <a:gd name="connsiteX226" fmla="*/ 226072 w 2253514"/>
                <a:gd name="connsiteY226" fmla="*/ 1174419 h 1924140"/>
                <a:gd name="connsiteX227" fmla="*/ 217404 w 2253514"/>
                <a:gd name="connsiteY227" fmla="*/ 1161418 h 1924140"/>
                <a:gd name="connsiteX228" fmla="*/ 208737 w 2253514"/>
                <a:gd name="connsiteY228" fmla="*/ 1135416 h 1924140"/>
                <a:gd name="connsiteX229" fmla="*/ 200070 w 2253514"/>
                <a:gd name="connsiteY229" fmla="*/ 1083413 h 1924140"/>
                <a:gd name="connsiteX230" fmla="*/ 191403 w 2253514"/>
                <a:gd name="connsiteY230" fmla="*/ 1057411 h 1924140"/>
                <a:gd name="connsiteX231" fmla="*/ 182735 w 2253514"/>
                <a:gd name="connsiteY231" fmla="*/ 1048743 h 1924140"/>
                <a:gd name="connsiteX232" fmla="*/ 165401 w 2253514"/>
                <a:gd name="connsiteY232" fmla="*/ 1022741 h 1924140"/>
                <a:gd name="connsiteX233" fmla="*/ 143732 w 2253514"/>
                <a:gd name="connsiteY233" fmla="*/ 1001073 h 1924140"/>
                <a:gd name="connsiteX234" fmla="*/ 122064 w 2253514"/>
                <a:gd name="connsiteY234" fmla="*/ 975071 h 1924140"/>
                <a:gd name="connsiteX235" fmla="*/ 109063 w 2253514"/>
                <a:gd name="connsiteY235" fmla="*/ 966404 h 1924140"/>
                <a:gd name="connsiteX236" fmla="*/ 96062 w 2253514"/>
                <a:gd name="connsiteY236" fmla="*/ 953403 h 1924140"/>
                <a:gd name="connsiteX237" fmla="*/ 83061 w 2253514"/>
                <a:gd name="connsiteY237" fmla="*/ 949069 h 1924140"/>
                <a:gd name="connsiteX238" fmla="*/ 70060 w 2253514"/>
                <a:gd name="connsiteY238" fmla="*/ 940402 h 1924140"/>
                <a:gd name="connsiteX239" fmla="*/ 35391 w 2253514"/>
                <a:gd name="connsiteY239" fmla="*/ 923068 h 1924140"/>
                <a:gd name="connsiteX240" fmla="*/ 22390 w 2253514"/>
                <a:gd name="connsiteY240" fmla="*/ 918734 h 1924140"/>
                <a:gd name="connsiteX241" fmla="*/ 5056 w 2253514"/>
                <a:gd name="connsiteY241" fmla="*/ 866730 h 19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2253514" h="1924140">
                  <a:moveTo>
                    <a:pt x="5056" y="866730"/>
                  </a:moveTo>
                  <a:cubicBezTo>
                    <a:pt x="10112" y="858785"/>
                    <a:pt x="37013" y="868291"/>
                    <a:pt x="52726" y="871064"/>
                  </a:cubicBezTo>
                  <a:cubicBezTo>
                    <a:pt x="61723" y="872652"/>
                    <a:pt x="69615" y="879080"/>
                    <a:pt x="78728" y="879731"/>
                  </a:cubicBezTo>
                  <a:lnTo>
                    <a:pt x="139399" y="884065"/>
                  </a:lnTo>
                  <a:cubicBezTo>
                    <a:pt x="143733" y="885509"/>
                    <a:pt x="147874" y="887781"/>
                    <a:pt x="152400" y="888398"/>
                  </a:cubicBezTo>
                  <a:cubicBezTo>
                    <a:pt x="179745" y="892127"/>
                    <a:pt x="234739" y="897066"/>
                    <a:pt x="234739" y="897066"/>
                  </a:cubicBezTo>
                  <a:cubicBezTo>
                    <a:pt x="239073" y="898510"/>
                    <a:pt x="243214" y="900782"/>
                    <a:pt x="247740" y="901399"/>
                  </a:cubicBezTo>
                  <a:cubicBezTo>
                    <a:pt x="275085" y="905128"/>
                    <a:pt x="330079" y="910067"/>
                    <a:pt x="330079" y="910067"/>
                  </a:cubicBezTo>
                  <a:cubicBezTo>
                    <a:pt x="373213" y="920849"/>
                    <a:pt x="328984" y="910532"/>
                    <a:pt x="416752" y="923068"/>
                  </a:cubicBezTo>
                  <a:cubicBezTo>
                    <a:pt x="462883" y="929657"/>
                    <a:pt x="436915" y="926476"/>
                    <a:pt x="494758" y="931735"/>
                  </a:cubicBezTo>
                  <a:cubicBezTo>
                    <a:pt x="522564" y="937296"/>
                    <a:pt x="514512" y="936102"/>
                    <a:pt x="546762" y="940402"/>
                  </a:cubicBezTo>
                  <a:cubicBezTo>
                    <a:pt x="558306" y="941941"/>
                    <a:pt x="569811" y="943961"/>
                    <a:pt x="581431" y="944736"/>
                  </a:cubicBezTo>
                  <a:cubicBezTo>
                    <a:pt x="613173" y="946852"/>
                    <a:pt x="644991" y="947625"/>
                    <a:pt x="676771" y="949069"/>
                  </a:cubicBezTo>
                  <a:lnTo>
                    <a:pt x="702773" y="944736"/>
                  </a:lnTo>
                  <a:cubicBezTo>
                    <a:pt x="710020" y="943418"/>
                    <a:pt x="717075" y="940402"/>
                    <a:pt x="724441" y="940402"/>
                  </a:cubicBezTo>
                  <a:cubicBezTo>
                    <a:pt x="745902" y="940402"/>
                    <a:pt x="803381" y="946563"/>
                    <a:pt x="828449" y="949069"/>
                  </a:cubicBezTo>
                  <a:cubicBezTo>
                    <a:pt x="865303" y="958283"/>
                    <a:pt x="829030" y="950158"/>
                    <a:pt x="893454" y="957737"/>
                  </a:cubicBezTo>
                  <a:cubicBezTo>
                    <a:pt x="902181" y="958764"/>
                    <a:pt x="910757" y="960827"/>
                    <a:pt x="919456" y="962070"/>
                  </a:cubicBezTo>
                  <a:cubicBezTo>
                    <a:pt x="930985" y="963717"/>
                    <a:pt x="942614" y="964633"/>
                    <a:pt x="954125" y="966404"/>
                  </a:cubicBezTo>
                  <a:cubicBezTo>
                    <a:pt x="961405" y="967524"/>
                    <a:pt x="968478" y="969877"/>
                    <a:pt x="975793" y="970738"/>
                  </a:cubicBezTo>
                  <a:cubicBezTo>
                    <a:pt x="993069" y="972770"/>
                    <a:pt x="1010462" y="973627"/>
                    <a:pt x="1027797" y="975071"/>
                  </a:cubicBezTo>
                  <a:cubicBezTo>
                    <a:pt x="1067183" y="984919"/>
                    <a:pt x="1046676" y="981628"/>
                    <a:pt x="1118803" y="975071"/>
                  </a:cubicBezTo>
                  <a:cubicBezTo>
                    <a:pt x="1126139" y="974404"/>
                    <a:pt x="1133136" y="971405"/>
                    <a:pt x="1140472" y="970738"/>
                  </a:cubicBezTo>
                  <a:cubicBezTo>
                    <a:pt x="1164971" y="968511"/>
                    <a:pt x="1189595" y="967988"/>
                    <a:pt x="1214144" y="966404"/>
                  </a:cubicBezTo>
                  <a:lnTo>
                    <a:pt x="1274815" y="962070"/>
                  </a:lnTo>
                  <a:cubicBezTo>
                    <a:pt x="1313087" y="952503"/>
                    <a:pt x="1271593" y="961932"/>
                    <a:pt x="1339820" y="953403"/>
                  </a:cubicBezTo>
                  <a:cubicBezTo>
                    <a:pt x="1347129" y="952489"/>
                    <a:pt x="1354179" y="949983"/>
                    <a:pt x="1361488" y="949069"/>
                  </a:cubicBezTo>
                  <a:cubicBezTo>
                    <a:pt x="1377320" y="947090"/>
                    <a:pt x="1393290" y="946406"/>
                    <a:pt x="1409158" y="944736"/>
                  </a:cubicBezTo>
                  <a:cubicBezTo>
                    <a:pt x="1494347" y="935769"/>
                    <a:pt x="1377334" y="943902"/>
                    <a:pt x="1526167" y="936068"/>
                  </a:cubicBezTo>
                  <a:cubicBezTo>
                    <a:pt x="1579640" y="925375"/>
                    <a:pt x="1505495" y="939402"/>
                    <a:pt x="1595505" y="927401"/>
                  </a:cubicBezTo>
                  <a:cubicBezTo>
                    <a:pt x="1601409" y="926614"/>
                    <a:pt x="1606980" y="924133"/>
                    <a:pt x="1612840" y="923068"/>
                  </a:cubicBezTo>
                  <a:cubicBezTo>
                    <a:pt x="1639207" y="918274"/>
                    <a:pt x="1663874" y="916852"/>
                    <a:pt x="1690845" y="914400"/>
                  </a:cubicBezTo>
                  <a:cubicBezTo>
                    <a:pt x="1726731" y="902439"/>
                    <a:pt x="1709244" y="910801"/>
                    <a:pt x="1742849" y="888398"/>
                  </a:cubicBezTo>
                  <a:lnTo>
                    <a:pt x="1755850" y="879731"/>
                  </a:lnTo>
                  <a:cubicBezTo>
                    <a:pt x="1769050" y="859931"/>
                    <a:pt x="1760834" y="870413"/>
                    <a:pt x="1781852" y="849395"/>
                  </a:cubicBezTo>
                  <a:lnTo>
                    <a:pt x="1781852" y="849395"/>
                  </a:lnTo>
                  <a:lnTo>
                    <a:pt x="1794853" y="832061"/>
                  </a:lnTo>
                  <a:cubicBezTo>
                    <a:pt x="1808796" y="790225"/>
                    <a:pt x="1786441" y="855258"/>
                    <a:pt x="1807854" y="801725"/>
                  </a:cubicBezTo>
                  <a:cubicBezTo>
                    <a:pt x="1811247" y="793242"/>
                    <a:pt x="1814011" y="784508"/>
                    <a:pt x="1816521" y="775723"/>
                  </a:cubicBezTo>
                  <a:cubicBezTo>
                    <a:pt x="1819793" y="764269"/>
                    <a:pt x="1822299" y="752610"/>
                    <a:pt x="1825188" y="741054"/>
                  </a:cubicBezTo>
                  <a:cubicBezTo>
                    <a:pt x="1826577" y="735500"/>
                    <a:pt x="1830747" y="716936"/>
                    <a:pt x="1833856" y="710719"/>
                  </a:cubicBezTo>
                  <a:cubicBezTo>
                    <a:pt x="1836185" y="706061"/>
                    <a:pt x="1839634" y="702052"/>
                    <a:pt x="1842523" y="697718"/>
                  </a:cubicBezTo>
                  <a:cubicBezTo>
                    <a:pt x="1852358" y="648541"/>
                    <a:pt x="1847617" y="668673"/>
                    <a:pt x="1855524" y="637047"/>
                  </a:cubicBezTo>
                  <a:cubicBezTo>
                    <a:pt x="1854079" y="622601"/>
                    <a:pt x="1853397" y="608059"/>
                    <a:pt x="1851190" y="593710"/>
                  </a:cubicBezTo>
                  <a:cubicBezTo>
                    <a:pt x="1850495" y="589195"/>
                    <a:pt x="1847753" y="585188"/>
                    <a:pt x="1846857" y="580709"/>
                  </a:cubicBezTo>
                  <a:cubicBezTo>
                    <a:pt x="1844854" y="570693"/>
                    <a:pt x="1843790" y="560509"/>
                    <a:pt x="1842523" y="550374"/>
                  </a:cubicBezTo>
                  <a:cubicBezTo>
                    <a:pt x="1837030" y="506433"/>
                    <a:pt x="1840466" y="521725"/>
                    <a:pt x="1833856" y="485369"/>
                  </a:cubicBezTo>
                  <a:cubicBezTo>
                    <a:pt x="1828957" y="458425"/>
                    <a:pt x="1830329" y="466122"/>
                    <a:pt x="1820855" y="437699"/>
                  </a:cubicBezTo>
                  <a:cubicBezTo>
                    <a:pt x="1819410" y="433365"/>
                    <a:pt x="1819055" y="428499"/>
                    <a:pt x="1816521" y="424698"/>
                  </a:cubicBezTo>
                  <a:cubicBezTo>
                    <a:pt x="1791683" y="387439"/>
                    <a:pt x="1821462" y="434580"/>
                    <a:pt x="1803520" y="398696"/>
                  </a:cubicBezTo>
                  <a:cubicBezTo>
                    <a:pt x="1801191" y="394038"/>
                    <a:pt x="1797437" y="390217"/>
                    <a:pt x="1794853" y="385695"/>
                  </a:cubicBezTo>
                  <a:cubicBezTo>
                    <a:pt x="1772860" y="347207"/>
                    <a:pt x="1798633" y="387033"/>
                    <a:pt x="1777518" y="355359"/>
                  </a:cubicBezTo>
                  <a:cubicBezTo>
                    <a:pt x="1766831" y="312604"/>
                    <a:pt x="1781076" y="356956"/>
                    <a:pt x="1764517" y="329358"/>
                  </a:cubicBezTo>
                  <a:cubicBezTo>
                    <a:pt x="1762167" y="325441"/>
                    <a:pt x="1762718" y="320158"/>
                    <a:pt x="1760184" y="316357"/>
                  </a:cubicBezTo>
                  <a:cubicBezTo>
                    <a:pt x="1756784" y="311258"/>
                    <a:pt x="1750745" y="308343"/>
                    <a:pt x="1747183" y="303356"/>
                  </a:cubicBezTo>
                  <a:cubicBezTo>
                    <a:pt x="1743428" y="298099"/>
                    <a:pt x="1741839" y="291561"/>
                    <a:pt x="1738515" y="286021"/>
                  </a:cubicBezTo>
                  <a:cubicBezTo>
                    <a:pt x="1723812" y="261517"/>
                    <a:pt x="1726626" y="265463"/>
                    <a:pt x="1712513" y="251352"/>
                  </a:cubicBezTo>
                  <a:cubicBezTo>
                    <a:pt x="1691502" y="209327"/>
                    <a:pt x="1720642" y="261557"/>
                    <a:pt x="1682178" y="216683"/>
                  </a:cubicBezTo>
                  <a:cubicBezTo>
                    <a:pt x="1679205" y="213215"/>
                    <a:pt x="1680698" y="207249"/>
                    <a:pt x="1677844" y="203682"/>
                  </a:cubicBezTo>
                  <a:cubicBezTo>
                    <a:pt x="1671733" y="196043"/>
                    <a:pt x="1660408" y="193536"/>
                    <a:pt x="1651842" y="190681"/>
                  </a:cubicBezTo>
                  <a:cubicBezTo>
                    <a:pt x="1642037" y="184145"/>
                    <a:pt x="1618776" y="169331"/>
                    <a:pt x="1608506" y="160345"/>
                  </a:cubicBezTo>
                  <a:cubicBezTo>
                    <a:pt x="1583196" y="138199"/>
                    <a:pt x="1601575" y="146479"/>
                    <a:pt x="1578170" y="138677"/>
                  </a:cubicBezTo>
                  <a:cubicBezTo>
                    <a:pt x="1565169" y="128565"/>
                    <a:pt x="1554460" y="114458"/>
                    <a:pt x="1539167" y="108341"/>
                  </a:cubicBezTo>
                  <a:cubicBezTo>
                    <a:pt x="1462749" y="77774"/>
                    <a:pt x="1564942" y="119347"/>
                    <a:pt x="1500165" y="91007"/>
                  </a:cubicBezTo>
                  <a:cubicBezTo>
                    <a:pt x="1482960" y="83480"/>
                    <a:pt x="1448161" y="69339"/>
                    <a:pt x="1448161" y="69339"/>
                  </a:cubicBezTo>
                  <a:cubicBezTo>
                    <a:pt x="1432360" y="53536"/>
                    <a:pt x="1447718" y="65922"/>
                    <a:pt x="1422159" y="56338"/>
                  </a:cubicBezTo>
                  <a:cubicBezTo>
                    <a:pt x="1416110" y="54070"/>
                    <a:pt x="1410762" y="50215"/>
                    <a:pt x="1404824" y="47670"/>
                  </a:cubicBezTo>
                  <a:cubicBezTo>
                    <a:pt x="1400625" y="45871"/>
                    <a:pt x="1396022" y="45136"/>
                    <a:pt x="1391823" y="43337"/>
                  </a:cubicBezTo>
                  <a:cubicBezTo>
                    <a:pt x="1385885" y="40792"/>
                    <a:pt x="1380427" y="37214"/>
                    <a:pt x="1374489" y="34669"/>
                  </a:cubicBezTo>
                  <a:cubicBezTo>
                    <a:pt x="1370290" y="32870"/>
                    <a:pt x="1365662" y="32191"/>
                    <a:pt x="1361488" y="30336"/>
                  </a:cubicBezTo>
                  <a:cubicBezTo>
                    <a:pt x="1352633" y="26400"/>
                    <a:pt x="1344612" y="20594"/>
                    <a:pt x="1335486" y="17335"/>
                  </a:cubicBezTo>
                  <a:cubicBezTo>
                    <a:pt x="1324268" y="13329"/>
                    <a:pt x="1312373" y="11557"/>
                    <a:pt x="1300817" y="8668"/>
                  </a:cubicBezTo>
                  <a:cubicBezTo>
                    <a:pt x="1268000" y="464"/>
                    <a:pt x="1289422" y="4874"/>
                    <a:pt x="1235812" y="0"/>
                  </a:cubicBezTo>
                  <a:cubicBezTo>
                    <a:pt x="1208337" y="3053"/>
                    <a:pt x="1201555" y="2044"/>
                    <a:pt x="1179475" y="8668"/>
                  </a:cubicBezTo>
                  <a:cubicBezTo>
                    <a:pt x="1170724" y="11293"/>
                    <a:pt x="1162140" y="14446"/>
                    <a:pt x="1153473" y="17335"/>
                  </a:cubicBezTo>
                  <a:cubicBezTo>
                    <a:pt x="1149139" y="18779"/>
                    <a:pt x="1144951" y="20772"/>
                    <a:pt x="1140472" y="21668"/>
                  </a:cubicBezTo>
                  <a:cubicBezTo>
                    <a:pt x="1125062" y="24750"/>
                    <a:pt x="1119132" y="25004"/>
                    <a:pt x="1105803" y="30336"/>
                  </a:cubicBezTo>
                  <a:cubicBezTo>
                    <a:pt x="1056492" y="50061"/>
                    <a:pt x="1092040" y="37814"/>
                    <a:pt x="1062466" y="47670"/>
                  </a:cubicBezTo>
                  <a:cubicBezTo>
                    <a:pt x="1052874" y="54065"/>
                    <a:pt x="1043137" y="59330"/>
                    <a:pt x="1036464" y="69339"/>
                  </a:cubicBezTo>
                  <a:cubicBezTo>
                    <a:pt x="1033930" y="73140"/>
                    <a:pt x="1034481" y="78423"/>
                    <a:pt x="1032131" y="82340"/>
                  </a:cubicBezTo>
                  <a:cubicBezTo>
                    <a:pt x="1030029" y="85844"/>
                    <a:pt x="1026015" y="87816"/>
                    <a:pt x="1023463" y="91007"/>
                  </a:cubicBezTo>
                  <a:cubicBezTo>
                    <a:pt x="999323" y="121181"/>
                    <a:pt x="1032686" y="86118"/>
                    <a:pt x="1001795" y="117009"/>
                  </a:cubicBezTo>
                  <a:cubicBezTo>
                    <a:pt x="1000350" y="121343"/>
                    <a:pt x="999504" y="125924"/>
                    <a:pt x="997461" y="130010"/>
                  </a:cubicBezTo>
                  <a:cubicBezTo>
                    <a:pt x="994763" y="135406"/>
                    <a:pt x="978086" y="157725"/>
                    <a:pt x="975793" y="160345"/>
                  </a:cubicBezTo>
                  <a:cubicBezTo>
                    <a:pt x="970412" y="166495"/>
                    <a:pt x="962991" y="170881"/>
                    <a:pt x="958458" y="177680"/>
                  </a:cubicBezTo>
                  <a:lnTo>
                    <a:pt x="949791" y="190681"/>
                  </a:lnTo>
                  <a:cubicBezTo>
                    <a:pt x="945448" y="203713"/>
                    <a:pt x="946126" y="205480"/>
                    <a:pt x="936790" y="216683"/>
                  </a:cubicBezTo>
                  <a:cubicBezTo>
                    <a:pt x="932866" y="221391"/>
                    <a:pt x="927712" y="224976"/>
                    <a:pt x="923789" y="229684"/>
                  </a:cubicBezTo>
                  <a:cubicBezTo>
                    <a:pt x="920455" y="233685"/>
                    <a:pt x="918247" y="238518"/>
                    <a:pt x="915122" y="242685"/>
                  </a:cubicBezTo>
                  <a:cubicBezTo>
                    <a:pt x="905240" y="255861"/>
                    <a:pt x="893922" y="267983"/>
                    <a:pt x="884786" y="281687"/>
                  </a:cubicBezTo>
                  <a:cubicBezTo>
                    <a:pt x="881897" y="286021"/>
                    <a:pt x="878448" y="290029"/>
                    <a:pt x="876119" y="294688"/>
                  </a:cubicBezTo>
                  <a:cubicBezTo>
                    <a:pt x="854917" y="337095"/>
                    <a:pt x="878865" y="299237"/>
                    <a:pt x="858785" y="329358"/>
                  </a:cubicBezTo>
                  <a:cubicBezTo>
                    <a:pt x="847661" y="373851"/>
                    <a:pt x="862780" y="318704"/>
                    <a:pt x="845784" y="364027"/>
                  </a:cubicBezTo>
                  <a:cubicBezTo>
                    <a:pt x="843693" y="369604"/>
                    <a:pt x="843796" y="375887"/>
                    <a:pt x="841450" y="381361"/>
                  </a:cubicBezTo>
                  <a:cubicBezTo>
                    <a:pt x="839398" y="386148"/>
                    <a:pt x="834898" y="389603"/>
                    <a:pt x="832783" y="394362"/>
                  </a:cubicBezTo>
                  <a:cubicBezTo>
                    <a:pt x="816203" y="431666"/>
                    <a:pt x="832754" y="409136"/>
                    <a:pt x="815448" y="433365"/>
                  </a:cubicBezTo>
                  <a:cubicBezTo>
                    <a:pt x="783348" y="478307"/>
                    <a:pt x="824985" y="416894"/>
                    <a:pt x="785113" y="476702"/>
                  </a:cubicBezTo>
                  <a:lnTo>
                    <a:pt x="776445" y="489703"/>
                  </a:lnTo>
                  <a:cubicBezTo>
                    <a:pt x="773761" y="497756"/>
                    <a:pt x="768615" y="512091"/>
                    <a:pt x="767778" y="520038"/>
                  </a:cubicBezTo>
                  <a:cubicBezTo>
                    <a:pt x="765504" y="541635"/>
                    <a:pt x="764889" y="563375"/>
                    <a:pt x="763444" y="585043"/>
                  </a:cubicBezTo>
                  <a:cubicBezTo>
                    <a:pt x="764889" y="608156"/>
                    <a:pt x="765582" y="631328"/>
                    <a:pt x="767778" y="654381"/>
                  </a:cubicBezTo>
                  <a:cubicBezTo>
                    <a:pt x="768476" y="661714"/>
                    <a:pt x="769064" y="669343"/>
                    <a:pt x="772112" y="676049"/>
                  </a:cubicBezTo>
                  <a:cubicBezTo>
                    <a:pt x="776422" y="685532"/>
                    <a:pt x="781113" y="695801"/>
                    <a:pt x="789446" y="702051"/>
                  </a:cubicBezTo>
                  <a:lnTo>
                    <a:pt x="806781" y="715052"/>
                  </a:lnTo>
                  <a:cubicBezTo>
                    <a:pt x="833448" y="755053"/>
                    <a:pt x="799423" y="705855"/>
                    <a:pt x="824115" y="736721"/>
                  </a:cubicBezTo>
                  <a:cubicBezTo>
                    <a:pt x="852775" y="772547"/>
                    <a:pt x="801006" y="717945"/>
                    <a:pt x="854451" y="771390"/>
                  </a:cubicBezTo>
                  <a:cubicBezTo>
                    <a:pt x="858785" y="775724"/>
                    <a:pt x="862353" y="780991"/>
                    <a:pt x="867452" y="784391"/>
                  </a:cubicBezTo>
                  <a:cubicBezTo>
                    <a:pt x="898091" y="804817"/>
                    <a:pt x="860160" y="779183"/>
                    <a:pt x="897787" y="806059"/>
                  </a:cubicBezTo>
                  <a:cubicBezTo>
                    <a:pt x="902025" y="809086"/>
                    <a:pt x="906721" y="811472"/>
                    <a:pt x="910788" y="814726"/>
                  </a:cubicBezTo>
                  <a:cubicBezTo>
                    <a:pt x="913979" y="817279"/>
                    <a:pt x="916317" y="820778"/>
                    <a:pt x="919456" y="823394"/>
                  </a:cubicBezTo>
                  <a:cubicBezTo>
                    <a:pt x="936795" y="837843"/>
                    <a:pt x="936782" y="837180"/>
                    <a:pt x="958458" y="845062"/>
                  </a:cubicBezTo>
                  <a:cubicBezTo>
                    <a:pt x="967044" y="848184"/>
                    <a:pt x="984460" y="853729"/>
                    <a:pt x="984460" y="853729"/>
                  </a:cubicBezTo>
                  <a:cubicBezTo>
                    <a:pt x="987349" y="856618"/>
                    <a:pt x="989473" y="860569"/>
                    <a:pt x="993128" y="862396"/>
                  </a:cubicBezTo>
                  <a:cubicBezTo>
                    <a:pt x="993146" y="862405"/>
                    <a:pt x="1025621" y="873227"/>
                    <a:pt x="1032131" y="875397"/>
                  </a:cubicBezTo>
                  <a:cubicBezTo>
                    <a:pt x="1036464" y="876841"/>
                    <a:pt x="1041045" y="877688"/>
                    <a:pt x="1045131" y="879731"/>
                  </a:cubicBezTo>
                  <a:cubicBezTo>
                    <a:pt x="1085128" y="899730"/>
                    <a:pt x="1067266" y="893933"/>
                    <a:pt x="1097135" y="901399"/>
                  </a:cubicBezTo>
                  <a:cubicBezTo>
                    <a:pt x="1120328" y="924592"/>
                    <a:pt x="1086406" y="892497"/>
                    <a:pt x="1123137" y="918734"/>
                  </a:cubicBezTo>
                  <a:cubicBezTo>
                    <a:pt x="1128124" y="922296"/>
                    <a:pt x="1131039" y="928335"/>
                    <a:pt x="1136138" y="931735"/>
                  </a:cubicBezTo>
                  <a:cubicBezTo>
                    <a:pt x="1139939" y="934269"/>
                    <a:pt x="1144862" y="934464"/>
                    <a:pt x="1149139" y="936068"/>
                  </a:cubicBezTo>
                  <a:cubicBezTo>
                    <a:pt x="1156423" y="938799"/>
                    <a:pt x="1163523" y="942005"/>
                    <a:pt x="1170807" y="944736"/>
                  </a:cubicBezTo>
                  <a:cubicBezTo>
                    <a:pt x="1175084" y="946340"/>
                    <a:pt x="1179567" y="947373"/>
                    <a:pt x="1183808" y="949069"/>
                  </a:cubicBezTo>
                  <a:cubicBezTo>
                    <a:pt x="1194023" y="953155"/>
                    <a:pt x="1203929" y="957984"/>
                    <a:pt x="1214144" y="962070"/>
                  </a:cubicBezTo>
                  <a:cubicBezTo>
                    <a:pt x="1266527" y="983023"/>
                    <a:pt x="1178734" y="946083"/>
                    <a:pt x="1244479" y="970738"/>
                  </a:cubicBezTo>
                  <a:cubicBezTo>
                    <a:pt x="1250528" y="973006"/>
                    <a:pt x="1255876" y="976860"/>
                    <a:pt x="1261814" y="979405"/>
                  </a:cubicBezTo>
                  <a:cubicBezTo>
                    <a:pt x="1266013" y="981204"/>
                    <a:pt x="1270729" y="981696"/>
                    <a:pt x="1274815" y="983739"/>
                  </a:cubicBezTo>
                  <a:cubicBezTo>
                    <a:pt x="1306662" y="999663"/>
                    <a:pt x="1264500" y="986078"/>
                    <a:pt x="1309484" y="1001073"/>
                  </a:cubicBezTo>
                  <a:cubicBezTo>
                    <a:pt x="1329684" y="1007806"/>
                    <a:pt x="1348236" y="1007548"/>
                    <a:pt x="1370155" y="1009740"/>
                  </a:cubicBezTo>
                  <a:cubicBezTo>
                    <a:pt x="1385324" y="1005948"/>
                    <a:pt x="1402303" y="1001073"/>
                    <a:pt x="1417825" y="1001073"/>
                  </a:cubicBezTo>
                  <a:cubicBezTo>
                    <a:pt x="1435220" y="1001073"/>
                    <a:pt x="1452494" y="1003962"/>
                    <a:pt x="1469829" y="1005407"/>
                  </a:cubicBezTo>
                  <a:cubicBezTo>
                    <a:pt x="1604462" y="1029885"/>
                    <a:pt x="1436097" y="1000589"/>
                    <a:pt x="1560836" y="1018408"/>
                  </a:cubicBezTo>
                  <a:cubicBezTo>
                    <a:pt x="1566732" y="1019250"/>
                    <a:pt x="1572283" y="1021835"/>
                    <a:pt x="1578170" y="1022741"/>
                  </a:cubicBezTo>
                  <a:cubicBezTo>
                    <a:pt x="1591099" y="1024730"/>
                    <a:pt x="1604172" y="1025630"/>
                    <a:pt x="1617173" y="1027075"/>
                  </a:cubicBezTo>
                  <a:cubicBezTo>
                    <a:pt x="1649554" y="1037870"/>
                    <a:pt x="1625652" y="1030763"/>
                    <a:pt x="1690845" y="1040076"/>
                  </a:cubicBezTo>
                  <a:lnTo>
                    <a:pt x="1690845" y="1040076"/>
                  </a:lnTo>
                  <a:cubicBezTo>
                    <a:pt x="1696623" y="1041521"/>
                    <a:pt x="1702284" y="1043568"/>
                    <a:pt x="1708180" y="1044410"/>
                  </a:cubicBezTo>
                  <a:cubicBezTo>
                    <a:pt x="1751361" y="1050579"/>
                    <a:pt x="1800557" y="1050533"/>
                    <a:pt x="1842523" y="1053077"/>
                  </a:cubicBezTo>
                  <a:cubicBezTo>
                    <a:pt x="1859886" y="1054129"/>
                    <a:pt x="1877192" y="1055966"/>
                    <a:pt x="1894527" y="1057411"/>
                  </a:cubicBezTo>
                  <a:cubicBezTo>
                    <a:pt x="1906083" y="1060300"/>
                    <a:pt x="1917515" y="1063742"/>
                    <a:pt x="1929196" y="1066078"/>
                  </a:cubicBezTo>
                  <a:lnTo>
                    <a:pt x="1972532" y="1074745"/>
                  </a:lnTo>
                  <a:cubicBezTo>
                    <a:pt x="1979755" y="1076190"/>
                    <a:pt x="1987055" y="1077292"/>
                    <a:pt x="1994201" y="1079079"/>
                  </a:cubicBezTo>
                  <a:cubicBezTo>
                    <a:pt x="2034460" y="1089145"/>
                    <a:pt x="1984415" y="1077122"/>
                    <a:pt x="2037537" y="1087746"/>
                  </a:cubicBezTo>
                  <a:cubicBezTo>
                    <a:pt x="2043378" y="1088914"/>
                    <a:pt x="2049031" y="1090912"/>
                    <a:pt x="2054872" y="1092080"/>
                  </a:cubicBezTo>
                  <a:cubicBezTo>
                    <a:pt x="2063488" y="1093803"/>
                    <a:pt x="2072207" y="1094969"/>
                    <a:pt x="2080874" y="1096413"/>
                  </a:cubicBezTo>
                  <a:cubicBezTo>
                    <a:pt x="2089541" y="1099302"/>
                    <a:pt x="2098012" y="1102865"/>
                    <a:pt x="2106876" y="1105081"/>
                  </a:cubicBezTo>
                  <a:cubicBezTo>
                    <a:pt x="2112435" y="1106471"/>
                    <a:pt x="2130991" y="1110638"/>
                    <a:pt x="2137211" y="1113748"/>
                  </a:cubicBezTo>
                  <a:cubicBezTo>
                    <a:pt x="2155001" y="1122643"/>
                    <a:pt x="2145440" y="1120331"/>
                    <a:pt x="2158879" y="1131083"/>
                  </a:cubicBezTo>
                  <a:cubicBezTo>
                    <a:pt x="2162946" y="1134337"/>
                    <a:pt x="2167546" y="1136861"/>
                    <a:pt x="2171880" y="1139750"/>
                  </a:cubicBezTo>
                  <a:cubicBezTo>
                    <a:pt x="2182774" y="1172429"/>
                    <a:pt x="2168079" y="1132148"/>
                    <a:pt x="2184881" y="1165752"/>
                  </a:cubicBezTo>
                  <a:cubicBezTo>
                    <a:pt x="2186924" y="1169838"/>
                    <a:pt x="2187172" y="1174667"/>
                    <a:pt x="2189215" y="1178753"/>
                  </a:cubicBezTo>
                  <a:cubicBezTo>
                    <a:pt x="2191544" y="1183411"/>
                    <a:pt x="2195553" y="1187096"/>
                    <a:pt x="2197882" y="1191754"/>
                  </a:cubicBezTo>
                  <a:cubicBezTo>
                    <a:pt x="2214424" y="1224839"/>
                    <a:pt x="2183784" y="1180180"/>
                    <a:pt x="2215217" y="1222089"/>
                  </a:cubicBezTo>
                  <a:cubicBezTo>
                    <a:pt x="2216661" y="1226423"/>
                    <a:pt x="2217751" y="1230891"/>
                    <a:pt x="2219550" y="1235090"/>
                  </a:cubicBezTo>
                  <a:cubicBezTo>
                    <a:pt x="2222095" y="1241028"/>
                    <a:pt x="2225950" y="1246376"/>
                    <a:pt x="2228218" y="1252425"/>
                  </a:cubicBezTo>
                  <a:cubicBezTo>
                    <a:pt x="2240212" y="1284407"/>
                    <a:pt x="2223652" y="1256412"/>
                    <a:pt x="2241219" y="1282760"/>
                  </a:cubicBezTo>
                  <a:cubicBezTo>
                    <a:pt x="2242663" y="1287094"/>
                    <a:pt x="2244656" y="1291282"/>
                    <a:pt x="2245552" y="1295761"/>
                  </a:cubicBezTo>
                  <a:cubicBezTo>
                    <a:pt x="2253514" y="1335573"/>
                    <a:pt x="2250127" y="1351727"/>
                    <a:pt x="2245552" y="1399769"/>
                  </a:cubicBezTo>
                  <a:cubicBezTo>
                    <a:pt x="2244987" y="1405698"/>
                    <a:pt x="2242387" y="1411264"/>
                    <a:pt x="2241219" y="1417104"/>
                  </a:cubicBezTo>
                  <a:cubicBezTo>
                    <a:pt x="2239496" y="1425720"/>
                    <a:pt x="2238504" y="1434469"/>
                    <a:pt x="2236885" y="1443105"/>
                  </a:cubicBezTo>
                  <a:cubicBezTo>
                    <a:pt x="2229506" y="1482458"/>
                    <a:pt x="2230798" y="1476122"/>
                    <a:pt x="2223884" y="1503777"/>
                  </a:cubicBezTo>
                  <a:cubicBezTo>
                    <a:pt x="2221177" y="1530842"/>
                    <a:pt x="2221199" y="1544852"/>
                    <a:pt x="2215217" y="1568781"/>
                  </a:cubicBezTo>
                  <a:cubicBezTo>
                    <a:pt x="2209028" y="1593539"/>
                    <a:pt x="2211954" y="1569388"/>
                    <a:pt x="2206549" y="1599117"/>
                  </a:cubicBezTo>
                  <a:cubicBezTo>
                    <a:pt x="2204722" y="1609167"/>
                    <a:pt x="2204043" y="1619402"/>
                    <a:pt x="2202216" y="1629452"/>
                  </a:cubicBezTo>
                  <a:cubicBezTo>
                    <a:pt x="2200006" y="1641607"/>
                    <a:pt x="2198224" y="1650779"/>
                    <a:pt x="2189215" y="1659788"/>
                  </a:cubicBezTo>
                  <a:cubicBezTo>
                    <a:pt x="2185532" y="1663471"/>
                    <a:pt x="2180548" y="1665566"/>
                    <a:pt x="2176214" y="1668455"/>
                  </a:cubicBezTo>
                  <a:lnTo>
                    <a:pt x="2158879" y="1694457"/>
                  </a:lnTo>
                  <a:cubicBezTo>
                    <a:pt x="2155990" y="1698791"/>
                    <a:pt x="2153895" y="1703775"/>
                    <a:pt x="2150212" y="1707458"/>
                  </a:cubicBezTo>
                  <a:lnTo>
                    <a:pt x="2137211" y="1720459"/>
                  </a:lnTo>
                  <a:cubicBezTo>
                    <a:pt x="2126905" y="1751375"/>
                    <a:pt x="2141519" y="1713995"/>
                    <a:pt x="2119876" y="1746461"/>
                  </a:cubicBezTo>
                  <a:cubicBezTo>
                    <a:pt x="2117342" y="1750262"/>
                    <a:pt x="2117809" y="1755496"/>
                    <a:pt x="2115543" y="1759462"/>
                  </a:cubicBezTo>
                  <a:cubicBezTo>
                    <a:pt x="2111960" y="1765733"/>
                    <a:pt x="2106370" y="1770671"/>
                    <a:pt x="2102542" y="1776796"/>
                  </a:cubicBezTo>
                  <a:cubicBezTo>
                    <a:pt x="2099118" y="1782274"/>
                    <a:pt x="2098443" y="1789563"/>
                    <a:pt x="2093875" y="1794131"/>
                  </a:cubicBezTo>
                  <a:cubicBezTo>
                    <a:pt x="2078973" y="1809034"/>
                    <a:pt x="2071221" y="1810350"/>
                    <a:pt x="2054872" y="1815799"/>
                  </a:cubicBezTo>
                  <a:cubicBezTo>
                    <a:pt x="2032907" y="1837764"/>
                    <a:pt x="2061335" y="1811921"/>
                    <a:pt x="2033203" y="1828800"/>
                  </a:cubicBezTo>
                  <a:cubicBezTo>
                    <a:pt x="2003460" y="1846646"/>
                    <a:pt x="2048364" y="1829527"/>
                    <a:pt x="2011535" y="1841801"/>
                  </a:cubicBezTo>
                  <a:lnTo>
                    <a:pt x="1985533" y="1859136"/>
                  </a:lnTo>
                  <a:cubicBezTo>
                    <a:pt x="1981199" y="1862025"/>
                    <a:pt x="1977669" y="1866947"/>
                    <a:pt x="1972532" y="1867803"/>
                  </a:cubicBezTo>
                  <a:cubicBezTo>
                    <a:pt x="1963865" y="1869248"/>
                    <a:pt x="1955147" y="1870414"/>
                    <a:pt x="1946531" y="1872137"/>
                  </a:cubicBezTo>
                  <a:cubicBezTo>
                    <a:pt x="1940691" y="1873305"/>
                    <a:pt x="1935130" y="1875954"/>
                    <a:pt x="1929196" y="1876470"/>
                  </a:cubicBezTo>
                  <a:cubicBezTo>
                    <a:pt x="1901815" y="1878851"/>
                    <a:pt x="1874303" y="1879359"/>
                    <a:pt x="1846857" y="1880804"/>
                  </a:cubicBezTo>
                  <a:lnTo>
                    <a:pt x="1812187" y="1885138"/>
                  </a:lnTo>
                  <a:cubicBezTo>
                    <a:pt x="1802062" y="1886488"/>
                    <a:pt x="1792012" y="1888420"/>
                    <a:pt x="1781852" y="1889471"/>
                  </a:cubicBezTo>
                  <a:cubicBezTo>
                    <a:pt x="1750110" y="1892755"/>
                    <a:pt x="1686512" y="1898139"/>
                    <a:pt x="1686512" y="1898139"/>
                  </a:cubicBezTo>
                  <a:cubicBezTo>
                    <a:pt x="1682178" y="1899583"/>
                    <a:pt x="1677970" y="1901481"/>
                    <a:pt x="1673511" y="1902472"/>
                  </a:cubicBezTo>
                  <a:cubicBezTo>
                    <a:pt x="1651512" y="1907360"/>
                    <a:pt x="1625978" y="1908959"/>
                    <a:pt x="1604172" y="1911140"/>
                  </a:cubicBezTo>
                  <a:cubicBezTo>
                    <a:pt x="1578197" y="1919797"/>
                    <a:pt x="1593179" y="1915864"/>
                    <a:pt x="1547835" y="1919807"/>
                  </a:cubicBezTo>
                  <a:cubicBezTo>
                    <a:pt x="1529071" y="1921439"/>
                    <a:pt x="1510276" y="1922696"/>
                    <a:pt x="1491497" y="1924140"/>
                  </a:cubicBezTo>
                  <a:cubicBezTo>
                    <a:pt x="1471273" y="1922696"/>
                    <a:pt x="1450990" y="1921929"/>
                    <a:pt x="1430826" y="1919807"/>
                  </a:cubicBezTo>
                  <a:cubicBezTo>
                    <a:pt x="1423501" y="1919036"/>
                    <a:pt x="1416438" y="1916593"/>
                    <a:pt x="1409158" y="1915473"/>
                  </a:cubicBezTo>
                  <a:cubicBezTo>
                    <a:pt x="1397647" y="1913702"/>
                    <a:pt x="1386045" y="1912584"/>
                    <a:pt x="1374489" y="1911140"/>
                  </a:cubicBezTo>
                  <a:cubicBezTo>
                    <a:pt x="1342083" y="1903038"/>
                    <a:pt x="1357820" y="1905983"/>
                    <a:pt x="1305150" y="1902472"/>
                  </a:cubicBezTo>
                  <a:cubicBezTo>
                    <a:pt x="1279166" y="1900740"/>
                    <a:pt x="1253176" y="1898872"/>
                    <a:pt x="1227145" y="1898139"/>
                  </a:cubicBezTo>
                  <a:lnTo>
                    <a:pt x="997461" y="1893805"/>
                  </a:lnTo>
                  <a:cubicBezTo>
                    <a:pt x="978682" y="1892360"/>
                    <a:pt x="959829" y="1891672"/>
                    <a:pt x="941124" y="1889471"/>
                  </a:cubicBezTo>
                  <a:cubicBezTo>
                    <a:pt x="935209" y="1888775"/>
                    <a:pt x="929729" y="1885578"/>
                    <a:pt x="923789" y="1885138"/>
                  </a:cubicBezTo>
                  <a:cubicBezTo>
                    <a:pt x="890624" y="1882681"/>
                    <a:pt x="857340" y="1882249"/>
                    <a:pt x="824115" y="1880804"/>
                  </a:cubicBezTo>
                  <a:cubicBezTo>
                    <a:pt x="743378" y="1871832"/>
                    <a:pt x="831619" y="1881058"/>
                    <a:pt x="720108" y="1872137"/>
                  </a:cubicBezTo>
                  <a:cubicBezTo>
                    <a:pt x="705637" y="1870979"/>
                    <a:pt x="691234" y="1869061"/>
                    <a:pt x="676771" y="1867803"/>
                  </a:cubicBezTo>
                  <a:cubicBezTo>
                    <a:pt x="658007" y="1866171"/>
                    <a:pt x="639213" y="1864914"/>
                    <a:pt x="620434" y="1863469"/>
                  </a:cubicBezTo>
                  <a:cubicBezTo>
                    <a:pt x="608878" y="1860580"/>
                    <a:pt x="597446" y="1857138"/>
                    <a:pt x="585765" y="1854802"/>
                  </a:cubicBezTo>
                  <a:cubicBezTo>
                    <a:pt x="578542" y="1853357"/>
                    <a:pt x="571242" y="1852254"/>
                    <a:pt x="564096" y="1850468"/>
                  </a:cubicBezTo>
                  <a:cubicBezTo>
                    <a:pt x="559664" y="1849360"/>
                    <a:pt x="555527" y="1847243"/>
                    <a:pt x="551095" y="1846135"/>
                  </a:cubicBezTo>
                  <a:cubicBezTo>
                    <a:pt x="543949" y="1844349"/>
                    <a:pt x="536573" y="1843587"/>
                    <a:pt x="529427" y="1841801"/>
                  </a:cubicBezTo>
                  <a:cubicBezTo>
                    <a:pt x="507891" y="1836417"/>
                    <a:pt x="523914" y="1838108"/>
                    <a:pt x="499092" y="1828800"/>
                  </a:cubicBezTo>
                  <a:cubicBezTo>
                    <a:pt x="493515" y="1826709"/>
                    <a:pt x="487535" y="1825911"/>
                    <a:pt x="481757" y="1824467"/>
                  </a:cubicBezTo>
                  <a:cubicBezTo>
                    <a:pt x="458570" y="1801277"/>
                    <a:pt x="492480" y="1833364"/>
                    <a:pt x="455755" y="1807132"/>
                  </a:cubicBezTo>
                  <a:cubicBezTo>
                    <a:pt x="450768" y="1803570"/>
                    <a:pt x="447462" y="1798054"/>
                    <a:pt x="442754" y="1794131"/>
                  </a:cubicBezTo>
                  <a:cubicBezTo>
                    <a:pt x="438753" y="1790797"/>
                    <a:pt x="433820" y="1788718"/>
                    <a:pt x="429753" y="1785464"/>
                  </a:cubicBezTo>
                  <a:cubicBezTo>
                    <a:pt x="398878" y="1760763"/>
                    <a:pt x="448100" y="1794805"/>
                    <a:pt x="408085" y="1768129"/>
                  </a:cubicBezTo>
                  <a:cubicBezTo>
                    <a:pt x="405196" y="1763795"/>
                    <a:pt x="402848" y="1759048"/>
                    <a:pt x="399418" y="1755128"/>
                  </a:cubicBezTo>
                  <a:cubicBezTo>
                    <a:pt x="392692" y="1747441"/>
                    <a:pt x="383415" y="1741959"/>
                    <a:pt x="377749" y="1733460"/>
                  </a:cubicBezTo>
                  <a:cubicBezTo>
                    <a:pt x="370876" y="1723149"/>
                    <a:pt x="361305" y="1709240"/>
                    <a:pt x="356081" y="1698791"/>
                  </a:cubicBezTo>
                  <a:cubicBezTo>
                    <a:pt x="344829" y="1676287"/>
                    <a:pt x="360011" y="1694053"/>
                    <a:pt x="343080" y="1677122"/>
                  </a:cubicBezTo>
                  <a:cubicBezTo>
                    <a:pt x="333121" y="1647245"/>
                    <a:pt x="340873" y="1657581"/>
                    <a:pt x="325746" y="1642453"/>
                  </a:cubicBezTo>
                  <a:cubicBezTo>
                    <a:pt x="312181" y="1588198"/>
                    <a:pt x="329526" y="1655688"/>
                    <a:pt x="317078" y="1612118"/>
                  </a:cubicBezTo>
                  <a:cubicBezTo>
                    <a:pt x="306195" y="1574026"/>
                    <a:pt x="318802" y="1612954"/>
                    <a:pt x="308411" y="1581782"/>
                  </a:cubicBezTo>
                  <a:cubicBezTo>
                    <a:pt x="306966" y="1570226"/>
                    <a:pt x="305992" y="1558601"/>
                    <a:pt x="304077" y="1547113"/>
                  </a:cubicBezTo>
                  <a:cubicBezTo>
                    <a:pt x="303098" y="1541238"/>
                    <a:pt x="300586" y="1535674"/>
                    <a:pt x="299744" y="1529778"/>
                  </a:cubicBezTo>
                  <a:cubicBezTo>
                    <a:pt x="297691" y="1515407"/>
                    <a:pt x="297463" y="1500813"/>
                    <a:pt x="295410" y="1486442"/>
                  </a:cubicBezTo>
                  <a:cubicBezTo>
                    <a:pt x="294568" y="1480546"/>
                    <a:pt x="292368" y="1474921"/>
                    <a:pt x="291076" y="1469107"/>
                  </a:cubicBezTo>
                  <a:cubicBezTo>
                    <a:pt x="289478" y="1461917"/>
                    <a:pt x="288187" y="1454662"/>
                    <a:pt x="286743" y="1447439"/>
                  </a:cubicBezTo>
                  <a:cubicBezTo>
                    <a:pt x="285298" y="1383879"/>
                    <a:pt x="286459" y="1320206"/>
                    <a:pt x="282409" y="1256759"/>
                  </a:cubicBezTo>
                  <a:cubicBezTo>
                    <a:pt x="282077" y="1251561"/>
                    <a:pt x="277132" y="1247712"/>
                    <a:pt x="273742" y="1243758"/>
                  </a:cubicBezTo>
                  <a:cubicBezTo>
                    <a:pt x="268424" y="1237553"/>
                    <a:pt x="260940" y="1233222"/>
                    <a:pt x="256407" y="1226423"/>
                  </a:cubicBezTo>
                  <a:cubicBezTo>
                    <a:pt x="253518" y="1222089"/>
                    <a:pt x="250324" y="1217944"/>
                    <a:pt x="247740" y="1213422"/>
                  </a:cubicBezTo>
                  <a:cubicBezTo>
                    <a:pt x="244535" y="1207813"/>
                    <a:pt x="242657" y="1201462"/>
                    <a:pt x="239073" y="1196087"/>
                  </a:cubicBezTo>
                  <a:cubicBezTo>
                    <a:pt x="236807" y="1192687"/>
                    <a:pt x="233294" y="1190309"/>
                    <a:pt x="230405" y="1187420"/>
                  </a:cubicBezTo>
                  <a:cubicBezTo>
                    <a:pt x="228961" y="1183086"/>
                    <a:pt x="228115" y="1178505"/>
                    <a:pt x="226072" y="1174419"/>
                  </a:cubicBezTo>
                  <a:cubicBezTo>
                    <a:pt x="223743" y="1169760"/>
                    <a:pt x="219519" y="1166178"/>
                    <a:pt x="217404" y="1161418"/>
                  </a:cubicBezTo>
                  <a:cubicBezTo>
                    <a:pt x="213693" y="1153069"/>
                    <a:pt x="208737" y="1135416"/>
                    <a:pt x="208737" y="1135416"/>
                  </a:cubicBezTo>
                  <a:cubicBezTo>
                    <a:pt x="205665" y="1110840"/>
                    <a:pt x="206204" y="1103862"/>
                    <a:pt x="200070" y="1083413"/>
                  </a:cubicBezTo>
                  <a:cubicBezTo>
                    <a:pt x="197445" y="1074662"/>
                    <a:pt x="197863" y="1063871"/>
                    <a:pt x="191403" y="1057411"/>
                  </a:cubicBezTo>
                  <a:cubicBezTo>
                    <a:pt x="188514" y="1054522"/>
                    <a:pt x="185187" y="1052012"/>
                    <a:pt x="182735" y="1048743"/>
                  </a:cubicBezTo>
                  <a:cubicBezTo>
                    <a:pt x="176485" y="1040410"/>
                    <a:pt x="172767" y="1030107"/>
                    <a:pt x="165401" y="1022741"/>
                  </a:cubicBezTo>
                  <a:cubicBezTo>
                    <a:pt x="158178" y="1015518"/>
                    <a:pt x="149398" y="1009572"/>
                    <a:pt x="143732" y="1001073"/>
                  </a:cubicBezTo>
                  <a:cubicBezTo>
                    <a:pt x="135210" y="988289"/>
                    <a:pt x="134577" y="985498"/>
                    <a:pt x="122064" y="975071"/>
                  </a:cubicBezTo>
                  <a:cubicBezTo>
                    <a:pt x="118063" y="971737"/>
                    <a:pt x="113064" y="969738"/>
                    <a:pt x="109063" y="966404"/>
                  </a:cubicBezTo>
                  <a:cubicBezTo>
                    <a:pt x="104355" y="962481"/>
                    <a:pt x="101161" y="956803"/>
                    <a:pt x="96062" y="953403"/>
                  </a:cubicBezTo>
                  <a:cubicBezTo>
                    <a:pt x="92261" y="950869"/>
                    <a:pt x="87147" y="951112"/>
                    <a:pt x="83061" y="949069"/>
                  </a:cubicBezTo>
                  <a:cubicBezTo>
                    <a:pt x="78403" y="946740"/>
                    <a:pt x="74632" y="942896"/>
                    <a:pt x="70060" y="940402"/>
                  </a:cubicBezTo>
                  <a:cubicBezTo>
                    <a:pt x="58717" y="934215"/>
                    <a:pt x="47648" y="927154"/>
                    <a:pt x="35391" y="923068"/>
                  </a:cubicBezTo>
                  <a:cubicBezTo>
                    <a:pt x="31057" y="921623"/>
                    <a:pt x="26476" y="920777"/>
                    <a:pt x="22390" y="918734"/>
                  </a:cubicBezTo>
                  <a:cubicBezTo>
                    <a:pt x="3454" y="909266"/>
                    <a:pt x="0" y="874675"/>
                    <a:pt x="5056" y="86673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836AAE">
                  <a:shade val="50000"/>
                </a:srgbClr>
              </a:solidFill>
              <a:prstDash val="dash"/>
            </a:ln>
            <a:effectLst/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aphicFrame>
          <p:nvGraphicFramePr>
            <p:cNvPr id="28" name="Object 16"/>
            <p:cNvGraphicFramePr>
              <a:graphicFrameLocks noChangeAspect="1"/>
            </p:cNvGraphicFramePr>
            <p:nvPr/>
          </p:nvGraphicFramePr>
          <p:xfrm>
            <a:off x="7357618" y="4247524"/>
            <a:ext cx="623887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253800" imgH="203040" progId="Equation.DSMT4">
                    <p:embed/>
                  </p:oleObj>
                </mc:Choice>
                <mc:Fallback>
                  <p:oleObj name="Equation" r:id="rId15" imgW="253800" imgH="203040" progId="Equation.DSMT4">
                    <p:embed/>
                    <p:pic>
                      <p:nvPicPr>
                        <p:cNvPr id="28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7618" y="4247524"/>
                          <a:ext cx="623887" cy="50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17"/>
            <p:cNvGraphicFramePr>
              <a:graphicFrameLocks noChangeAspect="1"/>
            </p:cNvGraphicFramePr>
            <p:nvPr/>
          </p:nvGraphicFramePr>
          <p:xfrm>
            <a:off x="7645650" y="5039612"/>
            <a:ext cx="623888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53800" imgH="203040" progId="Equation.DSMT4">
                    <p:embed/>
                  </p:oleObj>
                </mc:Choice>
                <mc:Fallback>
                  <p:oleObj name="Equation" r:id="rId17" imgW="253800" imgH="203040" progId="Equation.DSMT4">
                    <p:embed/>
                    <p:pic>
                      <p:nvPicPr>
                        <p:cNvPr id="29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5650" y="5039612"/>
                          <a:ext cx="623888" cy="50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779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5" grpId="0" animBg="1"/>
      <p:bldP spid="11" grpId="0" animBg="1"/>
      <p:bldP spid="12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expected interference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in the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fractional regime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15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" y="1579563"/>
            <a:ext cx="8272463" cy="4933950"/>
          </a:xfrm>
        </p:spPr>
        <p:txBody>
          <a:bodyPr/>
          <a:lstStyle/>
          <a:p>
            <a:pPr marL="1371600" lvl="3" indent="0">
              <a:spcBef>
                <a:spcPct val="0"/>
              </a:spcBef>
              <a:buNone/>
            </a:pPr>
            <a:r>
              <a:rPr lang="en-US" altLang="en-US" sz="16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small edge velocity </a:t>
            </a:r>
            <a:r>
              <a:rPr lang="en-US" altLang="en-US" sz="1600" dirty="0">
                <a:latin typeface="Tahoma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</a:t>
            </a:r>
            <a:r>
              <a:rPr lang="en-US" altLang="en-US" sz="16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extended duration in interferometer</a:t>
            </a:r>
          </a:p>
          <a:p>
            <a:pPr lvl="3">
              <a:spcBef>
                <a:spcPct val="0"/>
              </a:spcBef>
            </a:pPr>
            <a:endParaRPr lang="en-US" altLang="en-US" sz="16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lvl="3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				</a:t>
            </a:r>
            <a:r>
              <a:rPr lang="en-US" altLang="en-US" sz="12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interaction with uncontrolled environment</a:t>
            </a:r>
          </a:p>
          <a:p>
            <a:pPr lvl="3">
              <a:spcBef>
                <a:spcPct val="0"/>
              </a:spcBef>
            </a:pPr>
            <a:endParaRPr lang="en-US" altLang="en-US" sz="16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lvl="3">
              <a:spcBef>
                <a:spcPct val="0"/>
              </a:spcBef>
            </a:pPr>
            <a:endParaRPr lang="en-US" altLang="en-US" sz="16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371600" lvl="3" indent="0">
              <a:spcBef>
                <a:spcPct val="0"/>
              </a:spcBef>
              <a:buNone/>
            </a:pPr>
            <a:r>
              <a:rPr lang="en-US" altLang="en-US" sz="16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small edge velocity </a:t>
            </a:r>
            <a:r>
              <a:rPr lang="en-US" altLang="en-US" sz="1200" dirty="0">
                <a:latin typeface="Tahoma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(small electric field)</a:t>
            </a:r>
            <a:r>
              <a:rPr lang="en-US" altLang="en-US" sz="1600" dirty="0">
                <a:latin typeface="Tahoma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  level spacing &lt; </a:t>
            </a:r>
            <a:r>
              <a:rPr lang="en-US" altLang="en-US" sz="1600" i="1" dirty="0" err="1">
                <a:latin typeface="Tahoma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k</a:t>
            </a:r>
            <a:r>
              <a:rPr lang="en-US" altLang="en-US" sz="1600" baseline="-25000" dirty="0" err="1">
                <a:latin typeface="Tahoma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B</a:t>
            </a:r>
            <a:r>
              <a:rPr lang="en-US" altLang="en-US" sz="1600" i="1" dirty="0" err="1">
                <a:latin typeface="Tahoma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T</a:t>
            </a:r>
            <a:endParaRPr lang="en-US" altLang="en-US" sz="1600" i="1" dirty="0">
              <a:latin typeface="Tahoma" pitchFamily="34" charset="0"/>
              <a:ea typeface="ＭＳ Ｐゴシック" pitchFamily="34" charset="-128"/>
              <a:cs typeface="Tahoma" pitchFamily="34" charset="0"/>
              <a:sym typeface="Symbol" pitchFamily="18" charset="2"/>
            </a:endParaRPr>
          </a:p>
          <a:p>
            <a:pPr lvl="3">
              <a:spcBef>
                <a:spcPct val="0"/>
              </a:spcBef>
            </a:pPr>
            <a:endParaRPr lang="en-US" altLang="en-US" sz="16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lvl="3">
              <a:spcBef>
                <a:spcPct val="0"/>
              </a:spcBef>
            </a:pPr>
            <a:endParaRPr lang="en-US" altLang="en-US" sz="16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lvl="3">
              <a:spcBef>
                <a:spcPct val="0"/>
              </a:spcBef>
              <a:buFontTx/>
              <a:buNone/>
            </a:pPr>
            <a:endParaRPr lang="en-US" altLang="en-US" sz="16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371600" lvl="3" indent="0">
              <a:spcBef>
                <a:spcPct val="0"/>
              </a:spcBef>
              <a:buNone/>
            </a:pPr>
            <a:r>
              <a:rPr lang="en-US" altLang="en-US" sz="16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built-in ‘which path’ detection via the ‘neutral modes’</a:t>
            </a:r>
          </a:p>
          <a:p>
            <a:pPr lvl="3">
              <a:spcBef>
                <a:spcPct val="0"/>
              </a:spcBef>
            </a:pPr>
            <a:endParaRPr lang="en-US" altLang="en-US" sz="16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lvl="3">
              <a:spcBef>
                <a:spcPct val="0"/>
              </a:spcBef>
            </a:pPr>
            <a:endParaRPr lang="en-US" altLang="en-US" sz="16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3333CC"/>
                </a:solidFill>
                <a:ea typeface="ＭＳ Ｐゴシック" pitchFamily="34" charset="-128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3333CC"/>
              </a:solidFill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3333CC"/>
              </a:solidFill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3333CC"/>
                </a:solidFill>
                <a:ea typeface="ＭＳ Ｐゴシック" pitchFamily="34" charset="-128"/>
              </a:rPr>
              <a:t>increasing edge velocity………….sharpening the edge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3333CC"/>
              </a:solidFill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3333CC"/>
                </a:solidFill>
                <a:ea typeface="ＭＳ Ｐゴシック" pitchFamily="34" charset="-128"/>
              </a:rPr>
              <a:t>eliminating edge reconstruction somehow ?</a:t>
            </a:r>
            <a:r>
              <a:rPr lang="en-US" altLang="en-US" sz="1600" dirty="0">
                <a:ea typeface="ＭＳ Ｐゴシック" pitchFamily="34" charset="-128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ea typeface="ＭＳ Ｐゴシック" pitchFamily="34" charset="-128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160500" y="195263"/>
            <a:ext cx="5298246" cy="65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  <a:cs typeface="Tahoma" pitchFamily="34" charset="0"/>
              </a:rPr>
              <a:t>lack of interference of qp…..</a:t>
            </a:r>
          </a:p>
        </p:txBody>
      </p:sp>
      <p:pic>
        <p:nvPicPr>
          <p:cNvPr id="572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4443413"/>
            <a:ext cx="46339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13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8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80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806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anyonic statistics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33512" y="1447621"/>
          <a:ext cx="7929586" cy="541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582177" imgH="7219604" progId="AcroExch.Document.7">
                  <p:embed/>
                </p:oleObj>
              </mc:Choice>
              <mc:Fallback>
                <p:oleObj name="Acrobat Document" r:id="rId2" imgW="10582177" imgH="7219604" progId="AcroExch.Document.7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12" y="1447621"/>
                        <a:ext cx="7929586" cy="5410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07504" y="1456773"/>
            <a:ext cx="5178498" cy="412016"/>
          </a:xfrm>
          <a:prstGeom prst="rect">
            <a:avLst/>
          </a:prstGeom>
        </p:spPr>
        <p:txBody>
          <a:bodyPr/>
          <a:lstStyle>
            <a:lvl1pPr marL="2286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5016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6858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9144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1430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Gill Sans"/>
              </a:rPr>
              <a:t> phase is comprised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Gill Sans"/>
              </a:rPr>
              <a:t>AB + statistical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Gill Sans"/>
              </a:rPr>
              <a:t>phases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Gill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79276" y="4220518"/>
            <a:ext cx="214314" cy="21431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22152" y="4291956"/>
            <a:ext cx="214314" cy="21431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71802" y="6357958"/>
            <a:ext cx="214314" cy="21431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496" y="6165304"/>
            <a:ext cx="138852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ahoma" pitchFamily="34" charset="0"/>
              </a:rPr>
              <a:t>Halperin 2011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ahoma" pitchFamily="34" charset="0"/>
              </a:rPr>
              <a:t>Chamon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ahoma" pitchFamily="34" charset="0"/>
              </a:rPr>
              <a:t> 1997</a:t>
            </a:r>
            <a:endParaRPr kumimoji="0" lang="he-I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5" name="Object 34"/>
          <p:cNvGraphicFramePr>
            <a:graphicFrameLocks noChangeAspect="1"/>
          </p:cNvGraphicFramePr>
          <p:nvPr/>
        </p:nvGraphicFramePr>
        <p:xfrm>
          <a:off x="4123433" y="2928359"/>
          <a:ext cx="9048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1000" imgH="203200" progId="Equation.3">
                  <p:embed/>
                </p:oleObj>
              </mc:Choice>
              <mc:Fallback>
                <p:oleObj name="Equation" r:id="rId4" imgW="381000" imgH="203200" progId="Equation.3">
                  <p:embed/>
                  <p:pic>
                    <p:nvPicPr>
                      <p:cNvPr id="2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3433" y="2928359"/>
                        <a:ext cx="9048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722058" y="1552374"/>
            <a:ext cx="3350996" cy="1849060"/>
            <a:chOff x="5680493" y="4880316"/>
            <a:chExt cx="3350996" cy="1849060"/>
          </a:xfrm>
        </p:grpSpPr>
        <p:sp>
          <p:nvSpPr>
            <p:cNvPr id="30" name="Rounded Rectangle 29"/>
            <p:cNvSpPr/>
            <p:nvPr/>
          </p:nvSpPr>
          <p:spPr>
            <a:xfrm>
              <a:off x="5680493" y="4880316"/>
              <a:ext cx="3350996" cy="184906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graphicFrame>
          <p:nvGraphicFramePr>
            <p:cNvPr id="31" name="Object 34"/>
            <p:cNvGraphicFramePr>
              <a:graphicFrameLocks noChangeAspect="1"/>
            </p:cNvGraphicFramePr>
            <p:nvPr/>
          </p:nvGraphicFramePr>
          <p:xfrm>
            <a:off x="6837363" y="5134517"/>
            <a:ext cx="935037" cy="53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93480" imgH="228600" progId="Equation.DSMT4">
                    <p:embed/>
                  </p:oleObj>
                </mc:Choice>
                <mc:Fallback>
                  <p:oleObj name="Equation" r:id="rId6" imgW="393480" imgH="228600" progId="Equation.DSMT4">
                    <p:embed/>
                    <p:pic>
                      <p:nvPicPr>
                        <p:cNvPr id="31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7363" y="5134517"/>
                          <a:ext cx="935037" cy="53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4"/>
            <p:cNvGraphicFramePr>
              <a:graphicFrameLocks noChangeAspect="1"/>
            </p:cNvGraphicFramePr>
            <p:nvPr/>
          </p:nvGraphicFramePr>
          <p:xfrm>
            <a:off x="6237288" y="5693317"/>
            <a:ext cx="2165350" cy="887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28520" imgH="431640" progId="Equation.DSMT4">
                    <p:embed/>
                  </p:oleObj>
                </mc:Choice>
                <mc:Fallback>
                  <p:oleObj name="Equation" r:id="rId8" imgW="1028520" imgH="431640" progId="Equation.DSMT4">
                    <p:embed/>
                    <p:pic>
                      <p:nvPicPr>
                        <p:cNvPr id="32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7288" y="5693317"/>
                          <a:ext cx="2165350" cy="887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44086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72871" y="1416098"/>
          <a:ext cx="7929586" cy="541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582177" imgH="7219604" progId="AcroExch.Document.7">
                  <p:embed/>
                </p:oleObj>
              </mc:Choice>
              <mc:Fallback>
                <p:oleObj name="Acrobat Document" r:id="rId2" imgW="10582177" imgH="7219604" progId="AcroExch.Document.7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71" y="1416098"/>
                        <a:ext cx="7929586" cy="5410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3634280" y="6127582"/>
            <a:ext cx="118936" cy="118936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61891" y="6246518"/>
            <a:ext cx="118936" cy="118936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94064" y="6389021"/>
            <a:ext cx="118936" cy="118936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25259" y="4137734"/>
            <a:ext cx="118936" cy="118936"/>
          </a:xfrm>
          <a:prstGeom prst="ellips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32616" y="4182977"/>
            <a:ext cx="118936" cy="118936"/>
          </a:xfrm>
          <a:prstGeom prst="ellips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77659" y="4290134"/>
            <a:ext cx="118936" cy="118936"/>
          </a:xfrm>
          <a:prstGeom prst="ellips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68857" y="4361572"/>
            <a:ext cx="118936" cy="118936"/>
          </a:xfrm>
          <a:prstGeom prst="ellips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76014" y="4370708"/>
            <a:ext cx="118936" cy="118936"/>
          </a:xfrm>
          <a:prstGeom prst="ellips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45616" y="4104662"/>
            <a:ext cx="118936" cy="118936"/>
          </a:xfrm>
          <a:prstGeom prst="ellips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80493" y="4880316"/>
            <a:ext cx="3350996" cy="18490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" name="Object 34"/>
          <p:cNvGraphicFramePr>
            <a:graphicFrameLocks noChangeAspect="1"/>
          </p:cNvGraphicFramePr>
          <p:nvPr/>
        </p:nvGraphicFramePr>
        <p:xfrm>
          <a:off x="6959253" y="5050443"/>
          <a:ext cx="743248" cy="64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240" imgH="393480" progId="Equation.DSMT4">
                  <p:embed/>
                </p:oleObj>
              </mc:Choice>
              <mc:Fallback>
                <p:oleObj name="Equation" r:id="rId4" imgW="444240" imgH="393480" progId="Equation.DSMT4">
                  <p:embed/>
                  <p:pic>
                    <p:nvPicPr>
                      <p:cNvPr id="26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253" y="5050443"/>
                        <a:ext cx="743248" cy="64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5680493" y="1552374"/>
            <a:ext cx="3350996" cy="1849060"/>
            <a:chOff x="5680493" y="4880316"/>
            <a:chExt cx="3350996" cy="1849060"/>
          </a:xfrm>
        </p:grpSpPr>
        <p:sp>
          <p:nvSpPr>
            <p:cNvPr id="28" name="Rounded Rectangle 27"/>
            <p:cNvSpPr/>
            <p:nvPr/>
          </p:nvSpPr>
          <p:spPr>
            <a:xfrm>
              <a:off x="5680493" y="4880316"/>
              <a:ext cx="3350996" cy="184906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graphicFrame>
          <p:nvGraphicFramePr>
            <p:cNvPr id="29" name="Object 34"/>
            <p:cNvGraphicFramePr>
              <a:graphicFrameLocks noChangeAspect="1"/>
            </p:cNvGraphicFramePr>
            <p:nvPr/>
          </p:nvGraphicFramePr>
          <p:xfrm>
            <a:off x="6920532" y="5181680"/>
            <a:ext cx="640126" cy="3629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93480" imgH="228600" progId="Equation.DSMT4">
                    <p:embed/>
                  </p:oleObj>
                </mc:Choice>
                <mc:Fallback>
                  <p:oleObj name="Equation" r:id="rId6" imgW="393480" imgH="228600" progId="Equation.DSMT4">
                    <p:embed/>
                    <p:pic>
                      <p:nvPicPr>
                        <p:cNvPr id="29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20532" y="5181680"/>
                          <a:ext cx="640126" cy="3629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4"/>
            <p:cNvGraphicFramePr>
              <a:graphicFrameLocks noChangeAspect="1"/>
            </p:cNvGraphicFramePr>
            <p:nvPr/>
          </p:nvGraphicFramePr>
          <p:xfrm>
            <a:off x="6224588" y="5693317"/>
            <a:ext cx="2190750" cy="887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41120" imgH="431640" progId="Equation.DSMT4">
                    <p:embed/>
                  </p:oleObj>
                </mc:Choice>
                <mc:Fallback>
                  <p:oleObj name="Equation" r:id="rId8" imgW="1041120" imgH="431640" progId="Equation.DSMT4">
                    <p:embed/>
                    <p:pic>
                      <p:nvPicPr>
                        <p:cNvPr id="3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4588" y="5693317"/>
                          <a:ext cx="2190750" cy="887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1" name="Object 34"/>
          <p:cNvGraphicFramePr>
            <a:graphicFrameLocks noChangeAspect="1"/>
          </p:cNvGraphicFramePr>
          <p:nvPr/>
        </p:nvGraphicFramePr>
        <p:xfrm>
          <a:off x="5983288" y="5792788"/>
          <a:ext cx="263842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85720" imgH="431640" progId="Equation.DSMT4">
                  <p:embed/>
                </p:oleObj>
              </mc:Choice>
              <mc:Fallback>
                <p:oleObj name="Equation" r:id="rId10" imgW="1485720" imgH="431640" progId="Equation.DSMT4">
                  <p:embed/>
                  <p:pic>
                    <p:nvPicPr>
                      <p:cNvPr id="31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3288" y="5792788"/>
                        <a:ext cx="2638425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4"/>
          <p:cNvGraphicFramePr>
            <a:graphicFrameLocks noChangeAspect="1"/>
          </p:cNvGraphicFramePr>
          <p:nvPr/>
        </p:nvGraphicFramePr>
        <p:xfrm>
          <a:off x="4301853" y="2699580"/>
          <a:ext cx="995363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19100" imgH="355600" progId="Equation.3">
                  <p:embed/>
                </p:oleObj>
              </mc:Choice>
              <mc:Fallback>
                <p:oleObj name="Equation" r:id="rId12" imgW="419100" imgH="355600" progId="Equation.3">
                  <p:embed/>
                  <p:pic>
                    <p:nvPicPr>
                      <p:cNvPr id="32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1853" y="2699580"/>
                        <a:ext cx="995363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940418" y="323278"/>
            <a:ext cx="7315200" cy="480547"/>
          </a:xfrm>
        </p:spPr>
        <p:txBody>
          <a:bodyPr>
            <a:no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anyonic statistics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6506" y="4253507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 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2616 C -0.01545 0.0257 -0.01319 0.02593 -0.01111 0.02454 C -0.00608 0.02107 -0.00434 0.01135 0.00052 0.00718 C 0.00573 0.00255 0.01198 -0.00046 0.01736 -0.00509 C 0.02153 -0.00879 0.025 -0.01342 0.02899 -0.01713 C 0.03038 -0.01828 0.03299 -0.0206 0.03299 -0.02037 C 0.03472 -0.02777 0.03767 -0.03703 0.0408 -0.04305 C 0.04288 -0.05231 0.04236 -0.04467 0.03941 -0.05347 C 0.0342 -0.06875 0.03854 -0.06365 0.02517 -0.07083 C 0.02465 -0.07245 0.02483 -0.07453 0.02378 -0.07592 C 0.02083 -0.07986 0.01597 -0.07963 0.01215 -0.08125 C 0.0066 -0.08333 0.00191 -0.0875 -0.00347 -0.08958 C -0.01111 -0.09652 -0.01545 -0.10555 -0.02292 -0.11203 C -0.02535 -0.12245 -0.02222 -0.11296 -0.02813 -0.12083 C -0.03264 -0.12685 -0.03351 -0.13171 -0.03976 -0.13472 C -0.04358 -0.13958 -0.04635 -0.14282 -0.05139 -0.1449 C -0.05451 -0.15139 -0.05764 -0.15139 -0.06181 -0.15717 C -0.06372 -0.16435 -0.06302 -0.17754 -0.05799 -0.1831 C -0.05365 -0.18773 -0.0474 -0.18796 -0.04236 -0.19004 C -0.02344 -0.18264 -0.03385 -0.18912 -0.02292 -0.17453 C -0.02083 -0.16666 -0.0158 -0.15879 -0.0099 -0.15532 C -0.00747 -0.15393 -0.00208 -0.15185 -0.00208 -0.15162 C 5.55556E-7 -0.15254 0.00243 -0.15254 0.00434 -0.1537 C 0.00712 -0.15555 0.01215 -0.16064 0.01215 -0.16041 C 0.01615 -0.16852 0.02101 -0.17523 0.02517 -0.1831 C 0.02743 -0.18727 0.03212 -0.18773 0.03559 -0.19004 C 0.03976 -0.19282 0.03976 -0.19467 0.0434 -0.19861 C 0.0474 -0.20301 0.05208 -0.20509 0.05625 -0.20902 C 0.06215 -0.21481 0.06476 -0.22129 0.07187 -0.22477 C 0.07986 -0.23518 0.08576 -0.24074 0.09653 -0.24537 C 0.09844 -0.25764 0.09965 -0.25347 0.10434 -0.26273 C 0.10174 -0.26504 0.09861 -0.26666 0.09653 -0.26967 C 0.09531 -0.27152 0.0941 -0.27338 0.09271 -0.275 C 0.09028 -0.27754 0.0849 -0.28171 0.0849 -0.28148 C 0.08212 -0.2875 0.08194 -0.29305 0.07969 -0.29907 C 0.07639 -0.30787 0.07344 -0.31875 0.06927 -0.32685 C 0.06649 -0.33194 0.06215 -0.33495 0.05764 -0.33703 C 0.05503 -0.33819 0.05243 -0.33935 0.04983 -0.34051 C 0.04861 -0.34097 0.04601 -0.34213 0.04601 -0.34189 C 0.04167 -0.34583 0.03785 -0.34699 0.03299 -0.34907 C 0.02917 -0.35416 0.02656 -0.35717 0.02135 -0.35949 C 0.01597 -0.36435 0.01181 -0.36898 0.00573 -0.37152 C 0.00312 -0.37106 0.00052 -0.37083 -0.00208 -0.3699 C -0.00469 -0.36898 -0.0099 -0.36643 -0.0099 -0.3662 C -0.01111 -0.36527 -0.01267 -0.36458 -0.01372 -0.36296 C -0.01458 -0.36157 -0.01406 -0.35926 -0.0151 -0.35787 C -0.01563 -0.35717 -0.0224 -0.35463 -0.02292 -0.35439 C -0.03073 -0.34652 -0.03351 -0.3456 -0.04375 -0.34398 C -0.05 -0.34097 -0.05226 -0.33472 -0.05799 -0.33194 C -0.05833 -0.33032 -0.05833 -0.32801 -0.0592 -0.32685 C -0.06024 -0.32546 -0.06233 -0.32662 -0.06319 -0.325 C -0.06441 -0.32268 -0.06337 -0.31898 -0.06441 -0.31643 C -0.06528 -0.31435 -0.06719 -0.31319 -0.0684 -0.31134 C -0.07222 -0.30509 -0.07535 -0.29745 -0.07865 -0.29051 C -0.07969 -0.28842 -0.08229 -0.28865 -0.08385 -0.28703 C -0.08542 -0.28564 -0.08646 -0.28356 -0.08785 -0.28171 C -0.08872 -0.27801 -0.09132 -0.27523 -0.09167 -0.27152 C -0.09306 -0.2581 -0.08351 -0.2537 -0.07622 -0.25069 C -0.07344 -0.24027 -0.06858 -0.22685 -0.06059 -0.22291 C -0.0533 -0.20856 -0.06319 -0.22662 -0.05399 -0.21435 C -0.04879 -0.2074 -0.05434 -0.21018 -0.04757 -0.20393 C -0.04653 -0.20301 -0.04497 -0.20301 -0.04375 -0.20208 C -0.03524 -0.1956 -0.03212 -0.1912 -0.02292 -0.18842 C -0.01788 -0.17801 -0.00451 -0.17268 0.00434 -0.17106 C 0.0125 -0.17152 0.02101 -0.1706 0.02899 -0.17268 C 0.03212 -0.17338 0.0342 -0.17731 0.03681 -0.17963 C 0.03819 -0.18078 0.0408 -0.1831 0.0408 -0.18287 C 0.04427 -0.19027 0.05052 -0.19259 0.05625 -0.19699 C 0.06597 -0.20439 0.07691 -0.21273 0.0875 -0.21782 C 0.08976 -0.22592 0.09253 -0.23217 0.09792 -0.2368 C 0.10208 -0.2449 0.10469 -0.24791 0.10694 -0.25764 C 0.10538 -0.27152 0.10608 -0.26921 0.09653 -0.27314 C 0.09045 -0.28518 0.09844 -0.2706 0.08889 -0.28356 C 0.08385 -0.29051 0.08073 -0.29907 0.07448 -0.30439 C 0.07292 -0.31319 0.07309 -0.32592 0.07708 -0.33356 C 0.08003 -0.33958 0.08594 -0.34166 0.0901 -0.3456 C 0.09271 -0.34514 0.09566 -0.34583 0.09792 -0.34398 C 0.09913 -0.34305 0.09826 -0.34004 0.09913 -0.33865 C 0.10017 -0.33703 0.10174 -0.33657 0.10312 -0.33518 C 0.10608 -0.32708 0.10937 -0.32639 0.11354 -0.3199 C 0.11823 -0.31273 0.12066 -0.30717 0.12778 -0.30439 C 0.13472 -0.29814 0.14201 -0.29676 0.14983 -0.29398 C 0.15243 -0.29305 0.15764 -0.29051 0.15764 -0.29027 C 0.16198 -0.28472 0.16562 -0.27777 0.17066 -0.27314 C 0.17326 -0.27083 0.17587 -0.26852 0.17847 -0.2662 C 0.17969 -0.26504 0.18229 -0.26273 0.18229 -0.2625 C 0.18316 -0.26111 0.18351 -0.25879 0.1849 -0.25764 C 0.18715 -0.25578 0.19271 -0.25416 0.19271 -0.25393 C 0.19792 -0.24375 0.20642 -0.24259 0.21476 -0.23842 C 0.22361 -0.24143 0.22674 -0.24375 0.2342 -0.24884 C 0.23733 -0.25509 0.23906 -0.26041 0.24462 -0.26273 C 0.24687 -0.26574 0.24931 -0.26967 0.25243 -0.27152 C 0.25486 -0.27291 0.26024 -0.275 0.26024 -0.27477 C 0.26736 -0.28935 0.25712 -0.27129 0.26806 -0.28171 C 0.28108 -0.29398 0.26441 -0.28518 0.27587 -0.29051 C 0.27656 -0.29213 0.27726 -0.29421 0.27847 -0.2956 C 0.27951 -0.29676 0.28125 -0.29606 0.28229 -0.29745 C 0.28333 -0.29884 0.28299 -0.30115 0.28368 -0.30254 C 0.28924 -0.31365 0.29861 -0.32453 0.30833 -0.32847 C 0.30955 -0.33032 0.31059 -0.33217 0.31215 -0.33356 C 0.31701 -0.33796 0.31996 -0.33148 0.31996 -0.34213 " pathEditMode="relative" rAng="0" ptsTypes="AAAAAAAAAAAAAAAAAAAAAAAAAAAAAAAAAAAAAAAAAAAAA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0783" t="9680" r="8893" b="5480"/>
          <a:stretch/>
        </p:blipFill>
        <p:spPr>
          <a:xfrm>
            <a:off x="2305203" y="3710002"/>
            <a:ext cx="6282207" cy="28512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71750" y="1440130"/>
            <a:ext cx="3819525" cy="1909911"/>
            <a:chOff x="5480566" y="4819465"/>
            <a:chExt cx="3819525" cy="1909911"/>
          </a:xfrm>
        </p:grpSpPr>
        <p:sp>
          <p:nvSpPr>
            <p:cNvPr id="14" name="Rounded Rectangle 13"/>
            <p:cNvSpPr/>
            <p:nvPr/>
          </p:nvSpPr>
          <p:spPr>
            <a:xfrm>
              <a:off x="5480566" y="4819465"/>
              <a:ext cx="3819525" cy="1909911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graphicFrame>
          <p:nvGraphicFramePr>
            <p:cNvPr id="15" name="Object 34"/>
            <p:cNvGraphicFramePr>
              <a:graphicFrameLocks noChangeAspect="1"/>
            </p:cNvGraphicFramePr>
            <p:nvPr/>
          </p:nvGraphicFramePr>
          <p:xfrm>
            <a:off x="6896854" y="4885326"/>
            <a:ext cx="800094" cy="693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44240" imgH="393480" progId="Equation.DSMT4">
                    <p:embed/>
                  </p:oleObj>
                </mc:Choice>
                <mc:Fallback>
                  <p:oleObj name="Equation" r:id="rId3" imgW="444240" imgH="393480" progId="Equation.DSMT4">
                    <p:embed/>
                    <p:pic>
                      <p:nvPicPr>
                        <p:cNvPr id="1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6854" y="4885326"/>
                          <a:ext cx="800094" cy="6930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34"/>
          <p:cNvGraphicFramePr>
            <a:graphicFrameLocks noChangeAspect="1"/>
          </p:cNvGraphicFramePr>
          <p:nvPr/>
        </p:nvGraphicFramePr>
        <p:xfrm>
          <a:off x="487363" y="3954463"/>
          <a:ext cx="935037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3480" imgH="228600" progId="Equation.DSMT4">
                  <p:embed/>
                </p:oleObj>
              </mc:Choice>
              <mc:Fallback>
                <p:oleObj name="Equation" r:id="rId5" imgW="393480" imgH="228600" progId="Equation.DSMT4">
                  <p:embed/>
                  <p:pic>
                    <p:nvPicPr>
                      <p:cNvPr id="17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3954463"/>
                        <a:ext cx="935037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4"/>
          <p:cNvGraphicFramePr>
            <a:graphicFrameLocks noChangeAspect="1"/>
          </p:cNvGraphicFramePr>
          <p:nvPr/>
        </p:nvGraphicFramePr>
        <p:xfrm>
          <a:off x="427038" y="4732338"/>
          <a:ext cx="1055687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240" imgH="393480" progId="Equation.DSMT4">
                  <p:embed/>
                </p:oleObj>
              </mc:Choice>
              <mc:Fallback>
                <p:oleObj name="Equation" r:id="rId7" imgW="444240" imgH="393480" progId="Equation.DSMT4">
                  <p:embed/>
                  <p:pic>
                    <p:nvPicPr>
                      <p:cNvPr id="18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4732338"/>
                        <a:ext cx="1055687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4"/>
          <p:cNvGraphicFramePr>
            <a:graphicFrameLocks noChangeAspect="1"/>
          </p:cNvGraphicFramePr>
          <p:nvPr/>
        </p:nvGraphicFramePr>
        <p:xfrm>
          <a:off x="-55563" y="5759450"/>
          <a:ext cx="2020888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393480" progId="Equation.DSMT4">
                  <p:embed/>
                </p:oleObj>
              </mc:Choice>
              <mc:Fallback>
                <p:oleObj name="Equation" r:id="rId9" imgW="850680" imgH="393480" progId="Equation.DSMT4">
                  <p:embed/>
                  <p:pic>
                    <p:nvPicPr>
                      <p:cNvPr id="19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563" y="5759450"/>
                        <a:ext cx="2020888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800475" y="5474653"/>
            <a:ext cx="4489450" cy="398462"/>
            <a:chOff x="4567071" y="4529111"/>
            <a:chExt cx="4489450" cy="398462"/>
          </a:xfrm>
        </p:grpSpPr>
        <p:graphicFrame>
          <p:nvGraphicFramePr>
            <p:cNvPr id="22" name="Object 34"/>
            <p:cNvGraphicFramePr>
              <a:graphicFrameLocks noChangeAspect="1"/>
            </p:cNvGraphicFramePr>
            <p:nvPr/>
          </p:nvGraphicFramePr>
          <p:xfrm>
            <a:off x="4567071" y="4529111"/>
            <a:ext cx="382588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15640" imgH="228600" progId="Equation.DSMT4">
                    <p:embed/>
                  </p:oleObj>
                </mc:Choice>
                <mc:Fallback>
                  <p:oleObj name="Equation" r:id="rId11" imgW="215640" imgH="228600" progId="Equation.DSMT4">
                    <p:embed/>
                    <p:pic>
                      <p:nvPicPr>
                        <p:cNvPr id="22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7071" y="4529111"/>
                          <a:ext cx="382588" cy="398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34"/>
            <p:cNvGraphicFramePr>
              <a:graphicFrameLocks noChangeAspect="1"/>
            </p:cNvGraphicFramePr>
            <p:nvPr/>
          </p:nvGraphicFramePr>
          <p:xfrm>
            <a:off x="6513346" y="4529111"/>
            <a:ext cx="519113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91960" imgH="228600" progId="Equation.DSMT4">
                    <p:embed/>
                  </p:oleObj>
                </mc:Choice>
                <mc:Fallback>
                  <p:oleObj name="Equation" r:id="rId13" imgW="291960" imgH="228600" progId="Equation.DSMT4">
                    <p:embed/>
                    <p:pic>
                      <p:nvPicPr>
                        <p:cNvPr id="2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3346" y="4529111"/>
                          <a:ext cx="519113" cy="398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34"/>
            <p:cNvGraphicFramePr>
              <a:graphicFrameLocks noChangeAspect="1"/>
            </p:cNvGraphicFramePr>
            <p:nvPr/>
          </p:nvGraphicFramePr>
          <p:xfrm>
            <a:off x="8561221" y="4529111"/>
            <a:ext cx="495300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279360" imgH="228600" progId="Equation.DSMT4">
                    <p:embed/>
                  </p:oleObj>
                </mc:Choice>
                <mc:Fallback>
                  <p:oleObj name="Equation" r:id="rId15" imgW="279360" imgH="228600" progId="Equation.DSMT4">
                    <p:embed/>
                    <p:pic>
                      <p:nvPicPr>
                        <p:cNvPr id="28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61221" y="4529111"/>
                          <a:ext cx="495300" cy="398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/>
          <p:cNvGrpSpPr/>
          <p:nvPr/>
        </p:nvGrpSpPr>
        <p:grpSpPr>
          <a:xfrm>
            <a:off x="3784283" y="4511675"/>
            <a:ext cx="4491037" cy="398463"/>
            <a:chOff x="4567600" y="4529497"/>
            <a:chExt cx="4491037" cy="398463"/>
          </a:xfrm>
        </p:grpSpPr>
        <p:graphicFrame>
          <p:nvGraphicFramePr>
            <p:cNvPr id="33" name="Object 34"/>
            <p:cNvGraphicFramePr>
              <a:graphicFrameLocks noChangeAspect="1"/>
            </p:cNvGraphicFramePr>
            <p:nvPr/>
          </p:nvGraphicFramePr>
          <p:xfrm>
            <a:off x="4567600" y="4529497"/>
            <a:ext cx="382587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15640" imgH="228600" progId="Equation.DSMT4">
                    <p:embed/>
                  </p:oleObj>
                </mc:Choice>
                <mc:Fallback>
                  <p:oleObj name="Equation" r:id="rId17" imgW="215640" imgH="228600" progId="Equation.DSMT4">
                    <p:embed/>
                    <p:pic>
                      <p:nvPicPr>
                        <p:cNvPr id="33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7600" y="4529497"/>
                          <a:ext cx="382587" cy="398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4"/>
            <p:cNvGraphicFramePr>
              <a:graphicFrameLocks noChangeAspect="1"/>
            </p:cNvGraphicFramePr>
            <p:nvPr/>
          </p:nvGraphicFramePr>
          <p:xfrm>
            <a:off x="6513875" y="4529497"/>
            <a:ext cx="519112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291960" imgH="228600" progId="Equation.DSMT4">
                    <p:embed/>
                  </p:oleObj>
                </mc:Choice>
                <mc:Fallback>
                  <p:oleObj name="Equation" r:id="rId19" imgW="291960" imgH="228600" progId="Equation.DSMT4">
                    <p:embed/>
                    <p:pic>
                      <p:nvPicPr>
                        <p:cNvPr id="34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3875" y="4529497"/>
                          <a:ext cx="519112" cy="398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/>
          </p:nvGraphicFramePr>
          <p:xfrm>
            <a:off x="8561750" y="4529497"/>
            <a:ext cx="496887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279360" imgH="228600" progId="Equation.DSMT4">
                    <p:embed/>
                  </p:oleObj>
                </mc:Choice>
                <mc:Fallback>
                  <p:oleObj name="Equation" r:id="rId21" imgW="279360" imgH="228600" progId="Equation.DSMT4">
                    <p:embed/>
                    <p:pic>
                      <p:nvPicPr>
                        <p:cNvPr id="3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61750" y="4529497"/>
                          <a:ext cx="496887" cy="398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940418" y="323278"/>
            <a:ext cx="7315200" cy="480547"/>
          </a:xfrm>
        </p:spPr>
        <p:txBody>
          <a:bodyPr>
            <a:no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anyonic statistics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283" y="5807826"/>
            <a:ext cx="8591996" cy="1039850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14763" y="6485255"/>
            <a:ext cx="4491037" cy="398463"/>
            <a:chOff x="4567600" y="4529497"/>
            <a:chExt cx="4491037" cy="398463"/>
          </a:xfrm>
        </p:grpSpPr>
        <p:graphicFrame>
          <p:nvGraphicFramePr>
            <p:cNvPr id="26" name="Object 34"/>
            <p:cNvGraphicFramePr>
              <a:graphicFrameLocks noChangeAspect="1"/>
            </p:cNvGraphicFramePr>
            <p:nvPr/>
          </p:nvGraphicFramePr>
          <p:xfrm>
            <a:off x="4567600" y="4529497"/>
            <a:ext cx="382587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215640" imgH="228600" progId="Equation.DSMT4">
                    <p:embed/>
                  </p:oleObj>
                </mc:Choice>
                <mc:Fallback>
                  <p:oleObj name="Equation" r:id="rId23" imgW="215640" imgH="228600" progId="Equation.DSMT4">
                    <p:embed/>
                    <p:pic>
                      <p:nvPicPr>
                        <p:cNvPr id="26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7600" y="4529497"/>
                          <a:ext cx="382587" cy="398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34"/>
            <p:cNvGraphicFramePr>
              <a:graphicFrameLocks noChangeAspect="1"/>
            </p:cNvGraphicFramePr>
            <p:nvPr/>
          </p:nvGraphicFramePr>
          <p:xfrm>
            <a:off x="6513875" y="4529497"/>
            <a:ext cx="519112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291960" imgH="228600" progId="Equation.DSMT4">
                    <p:embed/>
                  </p:oleObj>
                </mc:Choice>
                <mc:Fallback>
                  <p:oleObj name="Equation" r:id="rId24" imgW="291960" imgH="228600" progId="Equation.DSMT4">
                    <p:embed/>
                    <p:pic>
                      <p:nvPicPr>
                        <p:cNvPr id="29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3875" y="4529497"/>
                          <a:ext cx="519112" cy="398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8561750" y="4529497"/>
            <a:ext cx="496887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279360" imgH="228600" progId="Equation.DSMT4">
                    <p:embed/>
                  </p:oleObj>
                </mc:Choice>
                <mc:Fallback>
                  <p:oleObj name="Equation" r:id="rId25" imgW="279360" imgH="228600" progId="Equation.DSMT4">
                    <p:embed/>
                    <p:pic>
                      <p:nvPicPr>
                        <p:cNvPr id="3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61750" y="4529497"/>
                          <a:ext cx="496887" cy="398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257550" y="2441151"/>
          <a:ext cx="26289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628773" imgH="743085" progId="Equation.DSMT4">
                  <p:embed/>
                </p:oleObj>
              </mc:Choice>
              <mc:Fallback>
                <p:oleObj name="Equation" r:id="rId26" imgW="2628773" imgH="743085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257550" y="2441151"/>
                        <a:ext cx="262890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761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1B23CB-DD07-5040-85B7-DB632BE0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ko-KR" b="1" dirty="0"/>
              <a:t>recent report on AB oscillation in </a:t>
            </a:r>
            <a:r>
              <a:rPr kumimoji="1" lang="en-US" altLang="ko-K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1" lang="en-US" altLang="ko-KR" b="1" i="1" dirty="0">
                <a:solidFill>
                  <a:srgbClr val="FFFF00"/>
                </a:solidFill>
              </a:rPr>
              <a:t> </a:t>
            </a:r>
            <a:r>
              <a:rPr kumimoji="1" lang="en-US" altLang="ko-KR" b="1" dirty="0">
                <a:solidFill>
                  <a:srgbClr val="FFFF00"/>
                </a:solidFill>
              </a:rPr>
              <a:t>=1/3</a:t>
            </a:r>
            <a:endParaRPr kumimoji="1"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8538004-8F6D-4E46-8881-D3B5E2FEE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11" y="1213963"/>
            <a:ext cx="3275307" cy="2876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8391D0-5E6C-6F43-B443-CF8118EB5BF8}"/>
              </a:ext>
            </a:extLst>
          </p:cNvPr>
          <p:cNvSpPr txBox="1"/>
          <p:nvPr/>
        </p:nvSpPr>
        <p:spPr>
          <a:xfrm>
            <a:off x="59176" y="3065181"/>
            <a:ext cx="492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Gill Sans"/>
              </a:rPr>
              <a:t>two additional 2DEGs used as screening layers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08D1EB-F332-4B4A-B657-4445F9D83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1" t="5385" r="6441"/>
          <a:stretch/>
        </p:blipFill>
        <p:spPr>
          <a:xfrm>
            <a:off x="5516873" y="4090688"/>
            <a:ext cx="2119339" cy="2149742"/>
          </a:xfrm>
          <a:prstGeom prst="rect">
            <a:avLst/>
          </a:prstGeom>
        </p:spPr>
      </p:pic>
      <p:pic>
        <p:nvPicPr>
          <p:cNvPr id="11" name="그림 2">
            <a:extLst>
              <a:ext uri="{FF2B5EF4-FFF2-40B4-BE49-F238E27FC236}">
                <a16:creationId xmlns:a16="http://schemas.microsoft.com/office/drawing/2014/main" id="{B681EA9B-3A6F-F14C-AB4B-02A5E06D0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9" y="1518458"/>
            <a:ext cx="3793269" cy="1321251"/>
          </a:xfrm>
          <a:prstGeom prst="rect">
            <a:avLst/>
          </a:prstGeom>
        </p:spPr>
      </p:pic>
      <p:pic>
        <p:nvPicPr>
          <p:cNvPr id="33794" name="Picture 2" descr="Anyons Found! Best Evidence Yet for these Long-Sought Quasi-Particles |  Department of Energy">
            <a:extLst>
              <a:ext uri="{FF2B5EF4-FFF2-40B4-BE49-F238E27FC236}">
                <a16:creationId xmlns:a16="http://schemas.microsoft.com/office/drawing/2014/main" id="{EAAB26B7-F7BC-47ED-9FE0-39C2BCC3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9" y="3862801"/>
            <a:ext cx="4437220" cy="284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993" y="1146750"/>
            <a:ext cx="8412880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/>
              <a:t>fractional quantum states…</a:t>
            </a:r>
          </a:p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		predicted to host: </a:t>
            </a:r>
          </a:p>
          <a:p>
            <a:pPr algn="l" rtl="0"/>
            <a:endParaRPr lang="en-US" sz="2800" dirty="0"/>
          </a:p>
          <a:p>
            <a:pPr algn="l" rtl="0"/>
            <a:endParaRPr lang="en-US" sz="2800" dirty="0"/>
          </a:p>
          <a:p>
            <a:pPr marL="457200" algn="l" rtl="0"/>
            <a:r>
              <a:rPr lang="en-US" sz="2800" dirty="0">
                <a:solidFill>
                  <a:srgbClr val="FF0000"/>
                </a:solidFill>
              </a:rPr>
              <a:t>	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fractionally charged quasiparticles….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</a:t>
            </a:r>
          </a:p>
          <a:p>
            <a:pPr algn="l" rtl="0"/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/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1175" algn="l" rtl="0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unusual fractional statistics………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PROVED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7169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1164" y="1906012"/>
            <a:ext cx="58320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without interference in fractional states…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kern="0" dirty="0">
              <a:solidFill>
                <a:srgbClr val="FFFF00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kern="0" baseline="0" dirty="0">
              <a:solidFill>
                <a:srgbClr val="FFFF00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kern="0" dirty="0">
                <a:solidFill>
                  <a:srgbClr val="FFFF00"/>
                </a:solidFill>
              </a:rPr>
              <a:t>thermal transport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>
                <a:solidFill>
                  <a:srgbClr val="FFFF00"/>
                </a:solidFill>
              </a:rPr>
              <a:t>may</a:t>
            </a:r>
            <a:r>
              <a:rPr lang="en-US" sz="2400" kern="0" dirty="0">
                <a:solidFill>
                  <a:srgbClr val="FF0000"/>
                </a:solidFill>
              </a:rPr>
              <a:t> distinguish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kern="0" dirty="0">
                <a:solidFill>
                  <a:srgbClr val="FF0000"/>
                </a:solidFill>
              </a:rPr>
              <a:t>non abelian    </a:t>
            </a:r>
            <a:r>
              <a:rPr lang="en-US" i="1" kern="0" dirty="0">
                <a:solidFill>
                  <a:srgbClr val="FF0000"/>
                </a:solidFill>
              </a:rPr>
              <a:t>vs</a:t>
            </a:r>
            <a:r>
              <a:rPr lang="en-US" sz="2400" kern="0" dirty="0">
                <a:solidFill>
                  <a:srgbClr val="FF0000"/>
                </a:solidFill>
              </a:rPr>
              <a:t>    abelian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0864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550"/>
            <a:ext cx="7620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9350"/>
            <a:ext cx="435292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85060" name="Group 4"/>
          <p:cNvGrpSpPr>
            <a:grpSpLocks/>
          </p:cNvGrpSpPr>
          <p:nvPr/>
        </p:nvGrpSpPr>
        <p:grpSpPr bwMode="auto">
          <a:xfrm>
            <a:off x="5200650" y="2514600"/>
            <a:ext cx="3105150" cy="3829050"/>
            <a:chOff x="3072" y="1680"/>
            <a:chExt cx="1956" cy="2412"/>
          </a:xfrm>
        </p:grpSpPr>
        <p:pic>
          <p:nvPicPr>
            <p:cNvPr id="68506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680"/>
              <a:ext cx="1956" cy="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5062" name="Rectangle 6"/>
            <p:cNvSpPr>
              <a:spLocks noChangeArrowheads="1"/>
            </p:cNvSpPr>
            <p:nvPr/>
          </p:nvSpPr>
          <p:spPr bwMode="auto">
            <a:xfrm>
              <a:off x="3792" y="2538"/>
              <a:ext cx="116" cy="96"/>
            </a:xfrm>
            <a:prstGeom prst="rect">
              <a:avLst/>
            </a:prstGeom>
            <a:solidFill>
              <a:srgbClr val="990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685063" name="Rectangle 7"/>
            <p:cNvSpPr>
              <a:spLocks noChangeArrowheads="1"/>
            </p:cNvSpPr>
            <p:nvPr/>
          </p:nvSpPr>
          <p:spPr bwMode="auto">
            <a:xfrm>
              <a:off x="4024" y="2937"/>
              <a:ext cx="116" cy="96"/>
            </a:xfrm>
            <a:prstGeom prst="rect">
              <a:avLst/>
            </a:prstGeom>
            <a:solidFill>
              <a:srgbClr val="990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10" name="Rectangle 14"/>
          <p:cNvSpPr txBox="1">
            <a:spLocks noChangeArrowheads="1"/>
          </p:cNvSpPr>
          <p:nvPr/>
        </p:nvSpPr>
        <p:spPr bwMode="auto">
          <a:xfrm>
            <a:off x="609600" y="596900"/>
            <a:ext cx="85344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rtl="0"/>
            <a:r>
              <a:rPr lang="en-US" altLang="en-US" kern="0" dirty="0">
                <a:solidFill>
                  <a:srgbClr val="000099"/>
                </a:solidFill>
              </a:rPr>
              <a:t>quantum Hall effect……</a:t>
            </a:r>
            <a:r>
              <a:rPr lang="en-US" altLang="en-US" sz="2000" b="0" i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denominator fraction</a:t>
            </a:r>
            <a:endParaRPr lang="en-US" altLang="en-US" b="0" i="1" kern="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2354" y="5257800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unexpected…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901544" y="1981200"/>
            <a:ext cx="1143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90727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dn.iopscience.com/images/0034-4885/76/7/076501/Full/rpp379112f05_on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343025"/>
            <a:ext cx="439102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3557846" y="2888990"/>
            <a:ext cx="914400" cy="304802"/>
          </a:xfrm>
          <a:prstGeom prst="roundRect">
            <a:avLst/>
          </a:prstGeom>
          <a:solidFill>
            <a:schemeClr val="accent1">
              <a:alpha val="24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 rot="5400000">
            <a:off x="4165599" y="4400549"/>
            <a:ext cx="914400" cy="304802"/>
          </a:xfrm>
          <a:prstGeom prst="roundRect">
            <a:avLst/>
          </a:prstGeom>
          <a:solidFill>
            <a:schemeClr val="accent1">
              <a:alpha val="24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457200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/>
              <a:t>with time…</a:t>
            </a:r>
          </a:p>
        </p:txBody>
      </p:sp>
    </p:spTree>
    <p:extLst>
      <p:ext uri="{BB962C8B-B14F-4D97-AF65-F5344CB8AC3E}">
        <p14:creationId xmlns:p14="http://schemas.microsoft.com/office/powerpoint/2010/main" val="304599107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1"/>
          <p:cNvSpPr txBox="1">
            <a:spLocks noChangeArrowheads="1"/>
          </p:cNvSpPr>
          <p:nvPr/>
        </p:nvSpPr>
        <p:spPr bwMode="auto">
          <a:xfrm>
            <a:off x="623902" y="628482"/>
            <a:ext cx="67429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anyonic</a:t>
            </a:r>
            <a:r>
              <a:rPr lang="en-US" dirty="0">
                <a:solidFill>
                  <a:srgbClr val="3333FF"/>
                </a:solidFill>
              </a:rPr>
              <a:t> statistics in 2d </a:t>
            </a:r>
            <a:r>
              <a:rPr lang="en-US" b="0" dirty="0">
                <a:solidFill>
                  <a:srgbClr val="3333FF"/>
                </a:solidFill>
                <a:sym typeface="Symbol"/>
              </a:rPr>
              <a:t></a:t>
            </a:r>
            <a:r>
              <a:rPr lang="en-US" b="0" dirty="0">
                <a:solidFill>
                  <a:srgbClr val="3333FF"/>
                </a:solidFill>
              </a:rPr>
              <a:t> </a:t>
            </a:r>
            <a:r>
              <a:rPr lang="en-US" b="0" i="1" dirty="0">
                <a:solidFill>
                  <a:srgbClr val="3333FF"/>
                </a:solidFill>
              </a:rPr>
              <a:t>non-abelian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79512" y="1556792"/>
            <a:ext cx="8784976" cy="2448272"/>
            <a:chOff x="179512" y="1556792"/>
            <a:chExt cx="8784976" cy="2448272"/>
          </a:xfrm>
        </p:grpSpPr>
        <p:sp>
          <p:nvSpPr>
            <p:cNvPr id="7" name="Rounded Rectangle 6"/>
            <p:cNvSpPr/>
            <p:nvPr/>
          </p:nvSpPr>
          <p:spPr>
            <a:xfrm>
              <a:off x="3635896" y="1556792"/>
              <a:ext cx="5328592" cy="2448272"/>
            </a:xfrm>
            <a:prstGeom prst="roundRect">
              <a:avLst>
                <a:gd name="adj" fmla="val 8913"/>
              </a:avLst>
            </a:prstGeom>
            <a:solidFill>
              <a:schemeClr val="bg1">
                <a:lumMod val="85000"/>
              </a:schemeClr>
            </a:solidFill>
            <a:ln w="44450" cap="sq"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79512" y="1951336"/>
              <a:ext cx="3384376" cy="1621680"/>
            </a:xfrm>
            <a:prstGeom prst="roundRect">
              <a:avLst>
                <a:gd name="adj" fmla="val 8913"/>
              </a:avLst>
            </a:prstGeom>
            <a:solidFill>
              <a:schemeClr val="bg1">
                <a:lumMod val="85000"/>
              </a:schemeClr>
            </a:solidFill>
            <a:ln w="44450" cap="sq"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251520" y="2060848"/>
              <a:ext cx="3162240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b="0">
                  <a:solidFill>
                    <a:srgbClr val="000000"/>
                  </a:solidFill>
                  <a:latin typeface="Tahoma" charset="0"/>
                  <a:cs typeface="Tahoma" charset="0"/>
                </a:rPr>
                <a:t>degenerate ground state</a:t>
              </a:r>
            </a:p>
          </p:txBody>
        </p:sp>
        <p:graphicFrame>
          <p:nvGraphicFramePr>
            <p:cNvPr id="10" name="Object 11"/>
            <p:cNvGraphicFramePr>
              <a:graphicFrameLocks noChangeAspect="1"/>
            </p:cNvGraphicFramePr>
            <p:nvPr/>
          </p:nvGraphicFramePr>
          <p:xfrm>
            <a:off x="323528" y="2708920"/>
            <a:ext cx="2314352" cy="589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71600" imgH="342720" progId="Equation.DSMT4">
                    <p:embed/>
                  </p:oleObj>
                </mc:Choice>
                <mc:Fallback>
                  <p:oleObj name="Equation" r:id="rId2" imgW="1371600" imgH="342720" progId="Equation.DSMT4">
                    <p:embed/>
                    <p:pic>
                      <p:nvPicPr>
                        <p:cNvPr id="1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2708920"/>
                          <a:ext cx="2314352" cy="5892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2"/>
            <p:cNvGraphicFramePr>
              <a:graphicFrameLocks noChangeAspect="1"/>
            </p:cNvGraphicFramePr>
            <p:nvPr/>
          </p:nvGraphicFramePr>
          <p:xfrm>
            <a:off x="3779912" y="2060848"/>
            <a:ext cx="1136650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72840" imgH="253800" progId="Equation.DSMT4">
                    <p:embed/>
                  </p:oleObj>
                </mc:Choice>
                <mc:Fallback>
                  <p:oleObj name="Equation" r:id="rId4" imgW="672840" imgH="253800" progId="Equation.DSMT4">
                    <p:embed/>
                    <p:pic>
                      <p:nvPicPr>
                        <p:cNvPr id="1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912" y="2060848"/>
                          <a:ext cx="1136650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3"/>
            <p:cNvGraphicFramePr>
              <a:graphicFrameLocks noChangeAspect="1"/>
            </p:cNvGraphicFramePr>
            <p:nvPr/>
          </p:nvGraphicFramePr>
          <p:xfrm>
            <a:off x="4867275" y="2066925"/>
            <a:ext cx="122237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23600" imgH="253800" progId="Equation.DSMT4">
                    <p:embed/>
                  </p:oleObj>
                </mc:Choice>
                <mc:Fallback>
                  <p:oleObj name="Equation" r:id="rId6" imgW="723600" imgH="253800" progId="Equation.DSMT4">
                    <p:embed/>
                    <p:pic>
                      <p:nvPicPr>
                        <p:cNvPr id="16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7275" y="2066925"/>
                          <a:ext cx="1222375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2"/>
            <p:cNvSpPr txBox="1">
              <a:spLocks noChangeArrowheads="1"/>
            </p:cNvSpPr>
            <p:nvPr/>
          </p:nvSpPr>
          <p:spPr bwMode="auto">
            <a:xfrm>
              <a:off x="3707903" y="3032896"/>
              <a:ext cx="2520281" cy="577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800" b="0">
                  <a:solidFill>
                    <a:srgbClr val="000000"/>
                  </a:solidFill>
                  <a:latin typeface="Tahoma" charset="0"/>
                  <a:cs typeface="Tahoma" charset="0"/>
                </a:rPr>
                <a:t>exchange </a:t>
              </a:r>
              <a:r>
                <a:rPr lang="en-US" sz="1800" b="0">
                  <a:solidFill>
                    <a:srgbClr val="000000"/>
                  </a:solidFill>
                  <a:latin typeface="Tahoma" charset="0"/>
                  <a:cs typeface="Tahoma" charset="0"/>
                  <a:sym typeface="Symbol"/>
                </a:rPr>
                <a:t></a:t>
              </a:r>
              <a:r>
                <a:rPr lang="en-US" sz="1800" b="0">
                  <a:solidFill>
                    <a:srgbClr val="000000"/>
                  </a:solidFill>
                  <a:latin typeface="Tahoma" charset="0"/>
                  <a:cs typeface="Tahoma" charset="0"/>
                </a:rPr>
                <a:t> unitary </a:t>
              </a:r>
              <a:r>
                <a:rPr lang="en-US" sz="2000" b="0">
                  <a:solidFill>
                    <a:srgbClr val="000000"/>
                  </a:solidFill>
                  <a:latin typeface="Tahoma" charset="0"/>
                  <a:cs typeface="Tahoma" charset="0"/>
                </a:rPr>
                <a:t> </a:t>
              </a: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6228184" y="1808480"/>
              <a:ext cx="2641496" cy="2082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1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6590000" y="2654568"/>
              <a:ext cx="571437" cy="540000"/>
            </a:xfrm>
            <a:prstGeom prst="rect">
              <a:avLst/>
            </a:prstGeom>
            <a:noFill/>
          </p:spPr>
        </p:pic>
        <p:pic>
          <p:nvPicPr>
            <p:cNvPr id="12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8025533" y="2640022"/>
              <a:ext cx="571437" cy="540000"/>
            </a:xfrm>
            <a:prstGeom prst="rect">
              <a:avLst/>
            </a:prstGeom>
            <a:noFill/>
          </p:spPr>
        </p:pic>
        <p:sp>
          <p:nvSpPr>
            <p:cNvPr id="13" name="Circular Arrow 12"/>
            <p:cNvSpPr/>
            <p:nvPr/>
          </p:nvSpPr>
          <p:spPr>
            <a:xfrm>
              <a:off x="6931124" y="2098257"/>
              <a:ext cx="1368152" cy="864096"/>
            </a:xfrm>
            <a:prstGeom prst="circularArrow">
              <a:avLst>
                <a:gd name="adj1" fmla="val 3164"/>
                <a:gd name="adj2" fmla="val 1029895"/>
                <a:gd name="adj3" fmla="val 20491201"/>
                <a:gd name="adj4" fmla="val 11174964"/>
                <a:gd name="adj5" fmla="val 13582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0000"/>
                </a:solidFill>
              </a:endParaRPr>
            </a:p>
          </p:txBody>
        </p:sp>
        <p:sp>
          <p:nvSpPr>
            <p:cNvPr id="14" name="Circular Arrow 13"/>
            <p:cNvSpPr/>
            <p:nvPr/>
          </p:nvSpPr>
          <p:spPr>
            <a:xfrm flipH="1" flipV="1">
              <a:off x="6945413" y="2804048"/>
              <a:ext cx="1368152" cy="864096"/>
            </a:xfrm>
            <a:prstGeom prst="circularArrow">
              <a:avLst>
                <a:gd name="adj1" fmla="val 3164"/>
                <a:gd name="adj2" fmla="val 1029895"/>
                <a:gd name="adj3" fmla="val 20491201"/>
                <a:gd name="adj4" fmla="val 11174964"/>
                <a:gd name="adj5" fmla="val 13582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6280" y="4221088"/>
            <a:ext cx="7744152" cy="2520280"/>
            <a:chOff x="716280" y="4221088"/>
            <a:chExt cx="7744152" cy="2520280"/>
          </a:xfrm>
        </p:grpSpPr>
        <p:sp>
          <p:nvSpPr>
            <p:cNvPr id="18" name="Rounded Rectangle 17"/>
            <p:cNvSpPr/>
            <p:nvPr/>
          </p:nvSpPr>
          <p:spPr>
            <a:xfrm>
              <a:off x="899592" y="4221088"/>
              <a:ext cx="7560840" cy="2520280"/>
            </a:xfrm>
            <a:prstGeom prst="roundRect">
              <a:avLst>
                <a:gd name="adj" fmla="val 8913"/>
              </a:avLst>
            </a:prstGeom>
            <a:solidFill>
              <a:schemeClr val="bg1">
                <a:lumMod val="85000"/>
              </a:schemeClr>
            </a:solidFill>
            <a:ln w="44450" cap="sq"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168698" y="5383213"/>
              <a:ext cx="1860252" cy="571500"/>
              <a:chOff x="1168698" y="5383213"/>
              <a:chExt cx="1860252" cy="571500"/>
            </a:xfrm>
          </p:grpSpPr>
          <p:graphicFrame>
            <p:nvGraphicFramePr>
              <p:cNvPr id="19" name="Object 14"/>
              <p:cNvGraphicFramePr>
                <a:graphicFrameLocks noChangeAspect="1"/>
              </p:cNvGraphicFramePr>
              <p:nvPr/>
            </p:nvGraphicFramePr>
            <p:xfrm>
              <a:off x="1168698" y="5457993"/>
              <a:ext cx="373062" cy="412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52280" imgH="164880" progId="Equation.DSMT4">
                      <p:embed/>
                    </p:oleObj>
                  </mc:Choice>
                  <mc:Fallback>
                    <p:oleObj name="Equation" r:id="rId9" imgW="152280" imgH="164880" progId="Equation.DSMT4">
                      <p:embed/>
                      <p:pic>
                        <p:nvPicPr>
                          <p:cNvPr id="19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68698" y="5457993"/>
                            <a:ext cx="373062" cy="4127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5"/>
              <p:cNvGraphicFramePr>
                <a:graphicFrameLocks noChangeAspect="1"/>
              </p:cNvGraphicFramePr>
              <p:nvPr/>
            </p:nvGraphicFramePr>
            <p:xfrm>
              <a:off x="1406525" y="5383213"/>
              <a:ext cx="1622425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660240" imgH="228600" progId="Equation.DSMT4">
                      <p:embed/>
                    </p:oleObj>
                  </mc:Choice>
                  <mc:Fallback>
                    <p:oleObj name="Equation" r:id="rId11" imgW="660240" imgH="228600" progId="Equation.DSMT4">
                      <p:embed/>
                      <p:pic>
                        <p:nvPicPr>
                          <p:cNvPr id="2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06525" y="5383213"/>
                            <a:ext cx="1622425" cy="571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9" name="Object 18"/>
            <p:cNvGraphicFramePr>
              <a:graphicFrameLocks noChangeAspect="1"/>
            </p:cNvGraphicFramePr>
            <p:nvPr/>
          </p:nvGraphicFramePr>
          <p:xfrm>
            <a:off x="2765425" y="6094413"/>
            <a:ext cx="1720850" cy="503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799920" imgH="228600" progId="Equation.DSMT4">
                    <p:embed/>
                  </p:oleObj>
                </mc:Choice>
                <mc:Fallback>
                  <p:oleObj name="Equation" r:id="rId13" imgW="799920" imgH="228600" progId="Equation.DSMT4">
                    <p:embed/>
                    <p:pic>
                      <p:nvPicPr>
                        <p:cNvPr id="2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5425" y="6094413"/>
                          <a:ext cx="1720850" cy="503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1181136" y="4311336"/>
              <a:ext cx="2308824" cy="682576"/>
              <a:chOff x="306276" y="4042568"/>
              <a:chExt cx="4689146" cy="1186632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solidFill>
                <a:srgbClr val="FFFFFF"/>
              </a:solidFill>
              <a:ln w="44450" cap="sq">
                <a:solidFill>
                  <a:schemeClr val="accent1">
                    <a:lumMod val="25000"/>
                  </a:schemeClr>
                </a:solidFill>
              </a:ln>
              <a:effectLst>
                <a:outerShdw blurRad="63500" dist="50800" dir="5400000" algn="tl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>
                <a:bevelT w="152400" h="25400"/>
              </a:sp3d>
            </p:spPr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 sz="1800" b="0" kern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noFill/>
              <a:ln w="44450" cap="sq">
                <a:solidFill>
                  <a:schemeClr val="accent1">
                    <a:lumMod val="25000"/>
                  </a:schemeClr>
                </a:solidFill>
              </a:ln>
              <a:effectLst>
                <a:outerShdw blurRad="63500" dist="50800" dir="5400000" algn="tl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>
                <a:bevelT w="152400" h="25400"/>
              </a:sp3d>
            </p:spPr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 sz="1800" b="0" kern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7" name="Rectangle 2"/>
            <p:cNvSpPr txBox="1">
              <a:spLocks noChangeArrowheads="1"/>
            </p:cNvSpPr>
            <p:nvPr/>
          </p:nvSpPr>
          <p:spPr bwMode="auto">
            <a:xfrm>
              <a:off x="716280" y="4341816"/>
              <a:ext cx="3260850" cy="7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43988"/>
                </a:buClr>
                <a:defRPr/>
              </a:pPr>
              <a:r>
                <a:rPr lang="en-US" sz="2000" b="0">
                  <a:solidFill>
                    <a:srgbClr val="000000"/>
                  </a:solidFill>
                  <a:latin typeface="Tahoma" charset="0"/>
                  <a:cs typeface="Tahoma" charset="0"/>
                </a:rPr>
                <a:t>non-abelian anyons</a:t>
              </a: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4968043" y="4519996"/>
              <a:ext cx="3345522" cy="20941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422306" y="4601276"/>
              <a:ext cx="2253514" cy="1924140"/>
            </a:xfrm>
            <a:custGeom>
              <a:avLst/>
              <a:gdLst>
                <a:gd name="connsiteX0" fmla="*/ 5056 w 2253514"/>
                <a:gd name="connsiteY0" fmla="*/ 866730 h 1924140"/>
                <a:gd name="connsiteX1" fmla="*/ 52726 w 2253514"/>
                <a:gd name="connsiteY1" fmla="*/ 871064 h 1924140"/>
                <a:gd name="connsiteX2" fmla="*/ 78728 w 2253514"/>
                <a:gd name="connsiteY2" fmla="*/ 879731 h 1924140"/>
                <a:gd name="connsiteX3" fmla="*/ 139399 w 2253514"/>
                <a:gd name="connsiteY3" fmla="*/ 884065 h 1924140"/>
                <a:gd name="connsiteX4" fmla="*/ 152400 w 2253514"/>
                <a:gd name="connsiteY4" fmla="*/ 888398 h 1924140"/>
                <a:gd name="connsiteX5" fmla="*/ 234739 w 2253514"/>
                <a:gd name="connsiteY5" fmla="*/ 897066 h 1924140"/>
                <a:gd name="connsiteX6" fmla="*/ 247740 w 2253514"/>
                <a:gd name="connsiteY6" fmla="*/ 901399 h 1924140"/>
                <a:gd name="connsiteX7" fmla="*/ 330079 w 2253514"/>
                <a:gd name="connsiteY7" fmla="*/ 910067 h 1924140"/>
                <a:gd name="connsiteX8" fmla="*/ 416752 w 2253514"/>
                <a:gd name="connsiteY8" fmla="*/ 923068 h 1924140"/>
                <a:gd name="connsiteX9" fmla="*/ 494758 w 2253514"/>
                <a:gd name="connsiteY9" fmla="*/ 931735 h 1924140"/>
                <a:gd name="connsiteX10" fmla="*/ 546762 w 2253514"/>
                <a:gd name="connsiteY10" fmla="*/ 940402 h 1924140"/>
                <a:gd name="connsiteX11" fmla="*/ 581431 w 2253514"/>
                <a:gd name="connsiteY11" fmla="*/ 944736 h 1924140"/>
                <a:gd name="connsiteX12" fmla="*/ 676771 w 2253514"/>
                <a:gd name="connsiteY12" fmla="*/ 949069 h 1924140"/>
                <a:gd name="connsiteX13" fmla="*/ 702773 w 2253514"/>
                <a:gd name="connsiteY13" fmla="*/ 944736 h 1924140"/>
                <a:gd name="connsiteX14" fmla="*/ 724441 w 2253514"/>
                <a:gd name="connsiteY14" fmla="*/ 940402 h 1924140"/>
                <a:gd name="connsiteX15" fmla="*/ 828449 w 2253514"/>
                <a:gd name="connsiteY15" fmla="*/ 949069 h 1924140"/>
                <a:gd name="connsiteX16" fmla="*/ 893454 w 2253514"/>
                <a:gd name="connsiteY16" fmla="*/ 957737 h 1924140"/>
                <a:gd name="connsiteX17" fmla="*/ 919456 w 2253514"/>
                <a:gd name="connsiteY17" fmla="*/ 962070 h 1924140"/>
                <a:gd name="connsiteX18" fmla="*/ 954125 w 2253514"/>
                <a:gd name="connsiteY18" fmla="*/ 966404 h 1924140"/>
                <a:gd name="connsiteX19" fmla="*/ 975793 w 2253514"/>
                <a:gd name="connsiteY19" fmla="*/ 970738 h 1924140"/>
                <a:gd name="connsiteX20" fmla="*/ 1027797 w 2253514"/>
                <a:gd name="connsiteY20" fmla="*/ 975071 h 1924140"/>
                <a:gd name="connsiteX21" fmla="*/ 1118803 w 2253514"/>
                <a:gd name="connsiteY21" fmla="*/ 975071 h 1924140"/>
                <a:gd name="connsiteX22" fmla="*/ 1140472 w 2253514"/>
                <a:gd name="connsiteY22" fmla="*/ 970738 h 1924140"/>
                <a:gd name="connsiteX23" fmla="*/ 1214144 w 2253514"/>
                <a:gd name="connsiteY23" fmla="*/ 966404 h 1924140"/>
                <a:gd name="connsiteX24" fmla="*/ 1274815 w 2253514"/>
                <a:gd name="connsiteY24" fmla="*/ 962070 h 1924140"/>
                <a:gd name="connsiteX25" fmla="*/ 1339820 w 2253514"/>
                <a:gd name="connsiteY25" fmla="*/ 953403 h 1924140"/>
                <a:gd name="connsiteX26" fmla="*/ 1361488 w 2253514"/>
                <a:gd name="connsiteY26" fmla="*/ 949069 h 1924140"/>
                <a:gd name="connsiteX27" fmla="*/ 1409158 w 2253514"/>
                <a:gd name="connsiteY27" fmla="*/ 944736 h 1924140"/>
                <a:gd name="connsiteX28" fmla="*/ 1526167 w 2253514"/>
                <a:gd name="connsiteY28" fmla="*/ 936068 h 1924140"/>
                <a:gd name="connsiteX29" fmla="*/ 1595505 w 2253514"/>
                <a:gd name="connsiteY29" fmla="*/ 927401 h 1924140"/>
                <a:gd name="connsiteX30" fmla="*/ 1612840 w 2253514"/>
                <a:gd name="connsiteY30" fmla="*/ 923068 h 1924140"/>
                <a:gd name="connsiteX31" fmla="*/ 1690845 w 2253514"/>
                <a:gd name="connsiteY31" fmla="*/ 914400 h 1924140"/>
                <a:gd name="connsiteX32" fmla="*/ 1742849 w 2253514"/>
                <a:gd name="connsiteY32" fmla="*/ 888398 h 1924140"/>
                <a:gd name="connsiteX33" fmla="*/ 1755850 w 2253514"/>
                <a:gd name="connsiteY33" fmla="*/ 879731 h 1924140"/>
                <a:gd name="connsiteX34" fmla="*/ 1781852 w 2253514"/>
                <a:gd name="connsiteY34" fmla="*/ 849395 h 1924140"/>
                <a:gd name="connsiteX35" fmla="*/ 1781852 w 2253514"/>
                <a:gd name="connsiteY35" fmla="*/ 849395 h 1924140"/>
                <a:gd name="connsiteX36" fmla="*/ 1794853 w 2253514"/>
                <a:gd name="connsiteY36" fmla="*/ 832061 h 1924140"/>
                <a:gd name="connsiteX37" fmla="*/ 1807854 w 2253514"/>
                <a:gd name="connsiteY37" fmla="*/ 801725 h 1924140"/>
                <a:gd name="connsiteX38" fmla="*/ 1816521 w 2253514"/>
                <a:gd name="connsiteY38" fmla="*/ 775723 h 1924140"/>
                <a:gd name="connsiteX39" fmla="*/ 1825188 w 2253514"/>
                <a:gd name="connsiteY39" fmla="*/ 741054 h 1924140"/>
                <a:gd name="connsiteX40" fmla="*/ 1833856 w 2253514"/>
                <a:gd name="connsiteY40" fmla="*/ 710719 h 1924140"/>
                <a:gd name="connsiteX41" fmla="*/ 1842523 w 2253514"/>
                <a:gd name="connsiteY41" fmla="*/ 697718 h 1924140"/>
                <a:gd name="connsiteX42" fmla="*/ 1855524 w 2253514"/>
                <a:gd name="connsiteY42" fmla="*/ 637047 h 1924140"/>
                <a:gd name="connsiteX43" fmla="*/ 1851190 w 2253514"/>
                <a:gd name="connsiteY43" fmla="*/ 593710 h 1924140"/>
                <a:gd name="connsiteX44" fmla="*/ 1846857 w 2253514"/>
                <a:gd name="connsiteY44" fmla="*/ 580709 h 1924140"/>
                <a:gd name="connsiteX45" fmla="*/ 1842523 w 2253514"/>
                <a:gd name="connsiteY45" fmla="*/ 550374 h 1924140"/>
                <a:gd name="connsiteX46" fmla="*/ 1833856 w 2253514"/>
                <a:gd name="connsiteY46" fmla="*/ 485369 h 1924140"/>
                <a:gd name="connsiteX47" fmla="*/ 1820855 w 2253514"/>
                <a:gd name="connsiteY47" fmla="*/ 437699 h 1924140"/>
                <a:gd name="connsiteX48" fmla="*/ 1816521 w 2253514"/>
                <a:gd name="connsiteY48" fmla="*/ 424698 h 1924140"/>
                <a:gd name="connsiteX49" fmla="*/ 1803520 w 2253514"/>
                <a:gd name="connsiteY49" fmla="*/ 398696 h 1924140"/>
                <a:gd name="connsiteX50" fmla="*/ 1794853 w 2253514"/>
                <a:gd name="connsiteY50" fmla="*/ 385695 h 1924140"/>
                <a:gd name="connsiteX51" fmla="*/ 1777518 w 2253514"/>
                <a:gd name="connsiteY51" fmla="*/ 355359 h 1924140"/>
                <a:gd name="connsiteX52" fmla="*/ 1764517 w 2253514"/>
                <a:gd name="connsiteY52" fmla="*/ 329358 h 1924140"/>
                <a:gd name="connsiteX53" fmla="*/ 1760184 w 2253514"/>
                <a:gd name="connsiteY53" fmla="*/ 316357 h 1924140"/>
                <a:gd name="connsiteX54" fmla="*/ 1747183 w 2253514"/>
                <a:gd name="connsiteY54" fmla="*/ 303356 h 1924140"/>
                <a:gd name="connsiteX55" fmla="*/ 1738515 w 2253514"/>
                <a:gd name="connsiteY55" fmla="*/ 286021 h 1924140"/>
                <a:gd name="connsiteX56" fmla="*/ 1712513 w 2253514"/>
                <a:gd name="connsiteY56" fmla="*/ 251352 h 1924140"/>
                <a:gd name="connsiteX57" fmla="*/ 1682178 w 2253514"/>
                <a:gd name="connsiteY57" fmla="*/ 216683 h 1924140"/>
                <a:gd name="connsiteX58" fmla="*/ 1677844 w 2253514"/>
                <a:gd name="connsiteY58" fmla="*/ 203682 h 1924140"/>
                <a:gd name="connsiteX59" fmla="*/ 1651842 w 2253514"/>
                <a:gd name="connsiteY59" fmla="*/ 190681 h 1924140"/>
                <a:gd name="connsiteX60" fmla="*/ 1608506 w 2253514"/>
                <a:gd name="connsiteY60" fmla="*/ 160345 h 1924140"/>
                <a:gd name="connsiteX61" fmla="*/ 1578170 w 2253514"/>
                <a:gd name="connsiteY61" fmla="*/ 138677 h 1924140"/>
                <a:gd name="connsiteX62" fmla="*/ 1539167 w 2253514"/>
                <a:gd name="connsiteY62" fmla="*/ 108341 h 1924140"/>
                <a:gd name="connsiteX63" fmla="*/ 1500165 w 2253514"/>
                <a:gd name="connsiteY63" fmla="*/ 91007 h 1924140"/>
                <a:gd name="connsiteX64" fmla="*/ 1448161 w 2253514"/>
                <a:gd name="connsiteY64" fmla="*/ 69339 h 1924140"/>
                <a:gd name="connsiteX65" fmla="*/ 1422159 w 2253514"/>
                <a:gd name="connsiteY65" fmla="*/ 56338 h 1924140"/>
                <a:gd name="connsiteX66" fmla="*/ 1404824 w 2253514"/>
                <a:gd name="connsiteY66" fmla="*/ 47670 h 1924140"/>
                <a:gd name="connsiteX67" fmla="*/ 1391823 w 2253514"/>
                <a:gd name="connsiteY67" fmla="*/ 43337 h 1924140"/>
                <a:gd name="connsiteX68" fmla="*/ 1374489 w 2253514"/>
                <a:gd name="connsiteY68" fmla="*/ 34669 h 1924140"/>
                <a:gd name="connsiteX69" fmla="*/ 1361488 w 2253514"/>
                <a:gd name="connsiteY69" fmla="*/ 30336 h 1924140"/>
                <a:gd name="connsiteX70" fmla="*/ 1335486 w 2253514"/>
                <a:gd name="connsiteY70" fmla="*/ 17335 h 1924140"/>
                <a:gd name="connsiteX71" fmla="*/ 1300817 w 2253514"/>
                <a:gd name="connsiteY71" fmla="*/ 8668 h 1924140"/>
                <a:gd name="connsiteX72" fmla="*/ 1235812 w 2253514"/>
                <a:gd name="connsiteY72" fmla="*/ 0 h 1924140"/>
                <a:gd name="connsiteX73" fmla="*/ 1179475 w 2253514"/>
                <a:gd name="connsiteY73" fmla="*/ 8668 h 1924140"/>
                <a:gd name="connsiteX74" fmla="*/ 1153473 w 2253514"/>
                <a:gd name="connsiteY74" fmla="*/ 17335 h 1924140"/>
                <a:gd name="connsiteX75" fmla="*/ 1140472 w 2253514"/>
                <a:gd name="connsiteY75" fmla="*/ 21668 h 1924140"/>
                <a:gd name="connsiteX76" fmla="*/ 1105803 w 2253514"/>
                <a:gd name="connsiteY76" fmla="*/ 30336 h 1924140"/>
                <a:gd name="connsiteX77" fmla="*/ 1062466 w 2253514"/>
                <a:gd name="connsiteY77" fmla="*/ 47670 h 1924140"/>
                <a:gd name="connsiteX78" fmla="*/ 1036464 w 2253514"/>
                <a:gd name="connsiteY78" fmla="*/ 69339 h 1924140"/>
                <a:gd name="connsiteX79" fmla="*/ 1032131 w 2253514"/>
                <a:gd name="connsiteY79" fmla="*/ 82340 h 1924140"/>
                <a:gd name="connsiteX80" fmla="*/ 1023463 w 2253514"/>
                <a:gd name="connsiteY80" fmla="*/ 91007 h 1924140"/>
                <a:gd name="connsiteX81" fmla="*/ 1001795 w 2253514"/>
                <a:gd name="connsiteY81" fmla="*/ 117009 h 1924140"/>
                <a:gd name="connsiteX82" fmla="*/ 997461 w 2253514"/>
                <a:gd name="connsiteY82" fmla="*/ 130010 h 1924140"/>
                <a:gd name="connsiteX83" fmla="*/ 975793 w 2253514"/>
                <a:gd name="connsiteY83" fmla="*/ 160345 h 1924140"/>
                <a:gd name="connsiteX84" fmla="*/ 958458 w 2253514"/>
                <a:gd name="connsiteY84" fmla="*/ 177680 h 1924140"/>
                <a:gd name="connsiteX85" fmla="*/ 949791 w 2253514"/>
                <a:gd name="connsiteY85" fmla="*/ 190681 h 1924140"/>
                <a:gd name="connsiteX86" fmla="*/ 936790 w 2253514"/>
                <a:gd name="connsiteY86" fmla="*/ 216683 h 1924140"/>
                <a:gd name="connsiteX87" fmla="*/ 923789 w 2253514"/>
                <a:gd name="connsiteY87" fmla="*/ 229684 h 1924140"/>
                <a:gd name="connsiteX88" fmla="*/ 915122 w 2253514"/>
                <a:gd name="connsiteY88" fmla="*/ 242685 h 1924140"/>
                <a:gd name="connsiteX89" fmla="*/ 884786 w 2253514"/>
                <a:gd name="connsiteY89" fmla="*/ 281687 h 1924140"/>
                <a:gd name="connsiteX90" fmla="*/ 876119 w 2253514"/>
                <a:gd name="connsiteY90" fmla="*/ 294688 h 1924140"/>
                <a:gd name="connsiteX91" fmla="*/ 858785 w 2253514"/>
                <a:gd name="connsiteY91" fmla="*/ 329358 h 1924140"/>
                <a:gd name="connsiteX92" fmla="*/ 845784 w 2253514"/>
                <a:gd name="connsiteY92" fmla="*/ 364027 h 1924140"/>
                <a:gd name="connsiteX93" fmla="*/ 841450 w 2253514"/>
                <a:gd name="connsiteY93" fmla="*/ 381361 h 1924140"/>
                <a:gd name="connsiteX94" fmla="*/ 832783 w 2253514"/>
                <a:gd name="connsiteY94" fmla="*/ 394362 h 1924140"/>
                <a:gd name="connsiteX95" fmla="*/ 815448 w 2253514"/>
                <a:gd name="connsiteY95" fmla="*/ 433365 h 1924140"/>
                <a:gd name="connsiteX96" fmla="*/ 785113 w 2253514"/>
                <a:gd name="connsiteY96" fmla="*/ 476702 h 1924140"/>
                <a:gd name="connsiteX97" fmla="*/ 776445 w 2253514"/>
                <a:gd name="connsiteY97" fmla="*/ 489703 h 1924140"/>
                <a:gd name="connsiteX98" fmla="*/ 767778 w 2253514"/>
                <a:gd name="connsiteY98" fmla="*/ 520038 h 1924140"/>
                <a:gd name="connsiteX99" fmla="*/ 763444 w 2253514"/>
                <a:gd name="connsiteY99" fmla="*/ 585043 h 1924140"/>
                <a:gd name="connsiteX100" fmla="*/ 767778 w 2253514"/>
                <a:gd name="connsiteY100" fmla="*/ 654381 h 1924140"/>
                <a:gd name="connsiteX101" fmla="*/ 772112 w 2253514"/>
                <a:gd name="connsiteY101" fmla="*/ 676049 h 1924140"/>
                <a:gd name="connsiteX102" fmla="*/ 789446 w 2253514"/>
                <a:gd name="connsiteY102" fmla="*/ 702051 h 1924140"/>
                <a:gd name="connsiteX103" fmla="*/ 806781 w 2253514"/>
                <a:gd name="connsiteY103" fmla="*/ 715052 h 1924140"/>
                <a:gd name="connsiteX104" fmla="*/ 824115 w 2253514"/>
                <a:gd name="connsiteY104" fmla="*/ 736721 h 1924140"/>
                <a:gd name="connsiteX105" fmla="*/ 854451 w 2253514"/>
                <a:gd name="connsiteY105" fmla="*/ 771390 h 1924140"/>
                <a:gd name="connsiteX106" fmla="*/ 867452 w 2253514"/>
                <a:gd name="connsiteY106" fmla="*/ 784391 h 1924140"/>
                <a:gd name="connsiteX107" fmla="*/ 897787 w 2253514"/>
                <a:gd name="connsiteY107" fmla="*/ 806059 h 1924140"/>
                <a:gd name="connsiteX108" fmla="*/ 910788 w 2253514"/>
                <a:gd name="connsiteY108" fmla="*/ 814726 h 1924140"/>
                <a:gd name="connsiteX109" fmla="*/ 919456 w 2253514"/>
                <a:gd name="connsiteY109" fmla="*/ 823394 h 1924140"/>
                <a:gd name="connsiteX110" fmla="*/ 958458 w 2253514"/>
                <a:gd name="connsiteY110" fmla="*/ 845062 h 1924140"/>
                <a:gd name="connsiteX111" fmla="*/ 984460 w 2253514"/>
                <a:gd name="connsiteY111" fmla="*/ 853729 h 1924140"/>
                <a:gd name="connsiteX112" fmla="*/ 993128 w 2253514"/>
                <a:gd name="connsiteY112" fmla="*/ 862396 h 1924140"/>
                <a:gd name="connsiteX113" fmla="*/ 1032131 w 2253514"/>
                <a:gd name="connsiteY113" fmla="*/ 875397 h 1924140"/>
                <a:gd name="connsiteX114" fmla="*/ 1045131 w 2253514"/>
                <a:gd name="connsiteY114" fmla="*/ 879731 h 1924140"/>
                <a:gd name="connsiteX115" fmla="*/ 1097135 w 2253514"/>
                <a:gd name="connsiteY115" fmla="*/ 901399 h 1924140"/>
                <a:gd name="connsiteX116" fmla="*/ 1123137 w 2253514"/>
                <a:gd name="connsiteY116" fmla="*/ 918734 h 1924140"/>
                <a:gd name="connsiteX117" fmla="*/ 1136138 w 2253514"/>
                <a:gd name="connsiteY117" fmla="*/ 931735 h 1924140"/>
                <a:gd name="connsiteX118" fmla="*/ 1149139 w 2253514"/>
                <a:gd name="connsiteY118" fmla="*/ 936068 h 1924140"/>
                <a:gd name="connsiteX119" fmla="*/ 1170807 w 2253514"/>
                <a:gd name="connsiteY119" fmla="*/ 944736 h 1924140"/>
                <a:gd name="connsiteX120" fmla="*/ 1183808 w 2253514"/>
                <a:gd name="connsiteY120" fmla="*/ 949069 h 1924140"/>
                <a:gd name="connsiteX121" fmla="*/ 1214144 w 2253514"/>
                <a:gd name="connsiteY121" fmla="*/ 962070 h 1924140"/>
                <a:gd name="connsiteX122" fmla="*/ 1244479 w 2253514"/>
                <a:gd name="connsiteY122" fmla="*/ 970738 h 1924140"/>
                <a:gd name="connsiteX123" fmla="*/ 1261814 w 2253514"/>
                <a:gd name="connsiteY123" fmla="*/ 979405 h 1924140"/>
                <a:gd name="connsiteX124" fmla="*/ 1274815 w 2253514"/>
                <a:gd name="connsiteY124" fmla="*/ 983739 h 1924140"/>
                <a:gd name="connsiteX125" fmla="*/ 1309484 w 2253514"/>
                <a:gd name="connsiteY125" fmla="*/ 1001073 h 1924140"/>
                <a:gd name="connsiteX126" fmla="*/ 1370155 w 2253514"/>
                <a:gd name="connsiteY126" fmla="*/ 1009740 h 1924140"/>
                <a:gd name="connsiteX127" fmla="*/ 1417825 w 2253514"/>
                <a:gd name="connsiteY127" fmla="*/ 1001073 h 1924140"/>
                <a:gd name="connsiteX128" fmla="*/ 1469829 w 2253514"/>
                <a:gd name="connsiteY128" fmla="*/ 1005407 h 1924140"/>
                <a:gd name="connsiteX129" fmla="*/ 1560836 w 2253514"/>
                <a:gd name="connsiteY129" fmla="*/ 1018408 h 1924140"/>
                <a:gd name="connsiteX130" fmla="*/ 1578170 w 2253514"/>
                <a:gd name="connsiteY130" fmla="*/ 1022741 h 1924140"/>
                <a:gd name="connsiteX131" fmla="*/ 1617173 w 2253514"/>
                <a:gd name="connsiteY131" fmla="*/ 1027075 h 1924140"/>
                <a:gd name="connsiteX132" fmla="*/ 1690845 w 2253514"/>
                <a:gd name="connsiteY132" fmla="*/ 1040076 h 1924140"/>
                <a:gd name="connsiteX133" fmla="*/ 1690845 w 2253514"/>
                <a:gd name="connsiteY133" fmla="*/ 1040076 h 1924140"/>
                <a:gd name="connsiteX134" fmla="*/ 1708180 w 2253514"/>
                <a:gd name="connsiteY134" fmla="*/ 1044410 h 1924140"/>
                <a:gd name="connsiteX135" fmla="*/ 1842523 w 2253514"/>
                <a:gd name="connsiteY135" fmla="*/ 1053077 h 1924140"/>
                <a:gd name="connsiteX136" fmla="*/ 1894527 w 2253514"/>
                <a:gd name="connsiteY136" fmla="*/ 1057411 h 1924140"/>
                <a:gd name="connsiteX137" fmla="*/ 1929196 w 2253514"/>
                <a:gd name="connsiteY137" fmla="*/ 1066078 h 1924140"/>
                <a:gd name="connsiteX138" fmla="*/ 1972532 w 2253514"/>
                <a:gd name="connsiteY138" fmla="*/ 1074745 h 1924140"/>
                <a:gd name="connsiteX139" fmla="*/ 1994201 w 2253514"/>
                <a:gd name="connsiteY139" fmla="*/ 1079079 h 1924140"/>
                <a:gd name="connsiteX140" fmla="*/ 2037537 w 2253514"/>
                <a:gd name="connsiteY140" fmla="*/ 1087746 h 1924140"/>
                <a:gd name="connsiteX141" fmla="*/ 2054872 w 2253514"/>
                <a:gd name="connsiteY141" fmla="*/ 1092080 h 1924140"/>
                <a:gd name="connsiteX142" fmla="*/ 2080874 w 2253514"/>
                <a:gd name="connsiteY142" fmla="*/ 1096413 h 1924140"/>
                <a:gd name="connsiteX143" fmla="*/ 2106876 w 2253514"/>
                <a:gd name="connsiteY143" fmla="*/ 1105081 h 1924140"/>
                <a:gd name="connsiteX144" fmla="*/ 2137211 w 2253514"/>
                <a:gd name="connsiteY144" fmla="*/ 1113748 h 1924140"/>
                <a:gd name="connsiteX145" fmla="*/ 2158879 w 2253514"/>
                <a:gd name="connsiteY145" fmla="*/ 1131083 h 1924140"/>
                <a:gd name="connsiteX146" fmla="*/ 2171880 w 2253514"/>
                <a:gd name="connsiteY146" fmla="*/ 1139750 h 1924140"/>
                <a:gd name="connsiteX147" fmla="*/ 2184881 w 2253514"/>
                <a:gd name="connsiteY147" fmla="*/ 1165752 h 1924140"/>
                <a:gd name="connsiteX148" fmla="*/ 2189215 w 2253514"/>
                <a:gd name="connsiteY148" fmla="*/ 1178753 h 1924140"/>
                <a:gd name="connsiteX149" fmla="*/ 2197882 w 2253514"/>
                <a:gd name="connsiteY149" fmla="*/ 1191754 h 1924140"/>
                <a:gd name="connsiteX150" fmla="*/ 2215217 w 2253514"/>
                <a:gd name="connsiteY150" fmla="*/ 1222089 h 1924140"/>
                <a:gd name="connsiteX151" fmla="*/ 2219550 w 2253514"/>
                <a:gd name="connsiteY151" fmla="*/ 1235090 h 1924140"/>
                <a:gd name="connsiteX152" fmla="*/ 2228218 w 2253514"/>
                <a:gd name="connsiteY152" fmla="*/ 1252425 h 1924140"/>
                <a:gd name="connsiteX153" fmla="*/ 2241219 w 2253514"/>
                <a:gd name="connsiteY153" fmla="*/ 1282760 h 1924140"/>
                <a:gd name="connsiteX154" fmla="*/ 2245552 w 2253514"/>
                <a:gd name="connsiteY154" fmla="*/ 1295761 h 1924140"/>
                <a:gd name="connsiteX155" fmla="*/ 2245552 w 2253514"/>
                <a:gd name="connsiteY155" fmla="*/ 1399769 h 1924140"/>
                <a:gd name="connsiteX156" fmla="*/ 2241219 w 2253514"/>
                <a:gd name="connsiteY156" fmla="*/ 1417104 h 1924140"/>
                <a:gd name="connsiteX157" fmla="*/ 2236885 w 2253514"/>
                <a:gd name="connsiteY157" fmla="*/ 1443105 h 1924140"/>
                <a:gd name="connsiteX158" fmla="*/ 2223884 w 2253514"/>
                <a:gd name="connsiteY158" fmla="*/ 1503777 h 1924140"/>
                <a:gd name="connsiteX159" fmla="*/ 2215217 w 2253514"/>
                <a:gd name="connsiteY159" fmla="*/ 1568781 h 1924140"/>
                <a:gd name="connsiteX160" fmla="*/ 2206549 w 2253514"/>
                <a:gd name="connsiteY160" fmla="*/ 1599117 h 1924140"/>
                <a:gd name="connsiteX161" fmla="*/ 2202216 w 2253514"/>
                <a:gd name="connsiteY161" fmla="*/ 1629452 h 1924140"/>
                <a:gd name="connsiteX162" fmla="*/ 2189215 w 2253514"/>
                <a:gd name="connsiteY162" fmla="*/ 1659788 h 1924140"/>
                <a:gd name="connsiteX163" fmla="*/ 2176214 w 2253514"/>
                <a:gd name="connsiteY163" fmla="*/ 1668455 h 1924140"/>
                <a:gd name="connsiteX164" fmla="*/ 2158879 w 2253514"/>
                <a:gd name="connsiteY164" fmla="*/ 1694457 h 1924140"/>
                <a:gd name="connsiteX165" fmla="*/ 2150212 w 2253514"/>
                <a:gd name="connsiteY165" fmla="*/ 1707458 h 1924140"/>
                <a:gd name="connsiteX166" fmla="*/ 2137211 w 2253514"/>
                <a:gd name="connsiteY166" fmla="*/ 1720459 h 1924140"/>
                <a:gd name="connsiteX167" fmla="*/ 2119876 w 2253514"/>
                <a:gd name="connsiteY167" fmla="*/ 1746461 h 1924140"/>
                <a:gd name="connsiteX168" fmla="*/ 2115543 w 2253514"/>
                <a:gd name="connsiteY168" fmla="*/ 1759462 h 1924140"/>
                <a:gd name="connsiteX169" fmla="*/ 2102542 w 2253514"/>
                <a:gd name="connsiteY169" fmla="*/ 1776796 h 1924140"/>
                <a:gd name="connsiteX170" fmla="*/ 2093875 w 2253514"/>
                <a:gd name="connsiteY170" fmla="*/ 1794131 h 1924140"/>
                <a:gd name="connsiteX171" fmla="*/ 2054872 w 2253514"/>
                <a:gd name="connsiteY171" fmla="*/ 1815799 h 1924140"/>
                <a:gd name="connsiteX172" fmla="*/ 2033203 w 2253514"/>
                <a:gd name="connsiteY172" fmla="*/ 1828800 h 1924140"/>
                <a:gd name="connsiteX173" fmla="*/ 2011535 w 2253514"/>
                <a:gd name="connsiteY173" fmla="*/ 1841801 h 1924140"/>
                <a:gd name="connsiteX174" fmla="*/ 1985533 w 2253514"/>
                <a:gd name="connsiteY174" fmla="*/ 1859136 h 1924140"/>
                <a:gd name="connsiteX175" fmla="*/ 1972532 w 2253514"/>
                <a:gd name="connsiteY175" fmla="*/ 1867803 h 1924140"/>
                <a:gd name="connsiteX176" fmla="*/ 1946531 w 2253514"/>
                <a:gd name="connsiteY176" fmla="*/ 1872137 h 1924140"/>
                <a:gd name="connsiteX177" fmla="*/ 1929196 w 2253514"/>
                <a:gd name="connsiteY177" fmla="*/ 1876470 h 1924140"/>
                <a:gd name="connsiteX178" fmla="*/ 1846857 w 2253514"/>
                <a:gd name="connsiteY178" fmla="*/ 1880804 h 1924140"/>
                <a:gd name="connsiteX179" fmla="*/ 1812187 w 2253514"/>
                <a:gd name="connsiteY179" fmla="*/ 1885138 h 1924140"/>
                <a:gd name="connsiteX180" fmla="*/ 1781852 w 2253514"/>
                <a:gd name="connsiteY180" fmla="*/ 1889471 h 1924140"/>
                <a:gd name="connsiteX181" fmla="*/ 1686512 w 2253514"/>
                <a:gd name="connsiteY181" fmla="*/ 1898139 h 1924140"/>
                <a:gd name="connsiteX182" fmla="*/ 1673511 w 2253514"/>
                <a:gd name="connsiteY182" fmla="*/ 1902472 h 1924140"/>
                <a:gd name="connsiteX183" fmla="*/ 1604172 w 2253514"/>
                <a:gd name="connsiteY183" fmla="*/ 1911140 h 1924140"/>
                <a:gd name="connsiteX184" fmla="*/ 1547835 w 2253514"/>
                <a:gd name="connsiteY184" fmla="*/ 1919807 h 1924140"/>
                <a:gd name="connsiteX185" fmla="*/ 1491497 w 2253514"/>
                <a:gd name="connsiteY185" fmla="*/ 1924140 h 1924140"/>
                <a:gd name="connsiteX186" fmla="*/ 1430826 w 2253514"/>
                <a:gd name="connsiteY186" fmla="*/ 1919807 h 1924140"/>
                <a:gd name="connsiteX187" fmla="*/ 1409158 w 2253514"/>
                <a:gd name="connsiteY187" fmla="*/ 1915473 h 1924140"/>
                <a:gd name="connsiteX188" fmla="*/ 1374489 w 2253514"/>
                <a:gd name="connsiteY188" fmla="*/ 1911140 h 1924140"/>
                <a:gd name="connsiteX189" fmla="*/ 1305150 w 2253514"/>
                <a:gd name="connsiteY189" fmla="*/ 1902472 h 1924140"/>
                <a:gd name="connsiteX190" fmla="*/ 1227145 w 2253514"/>
                <a:gd name="connsiteY190" fmla="*/ 1898139 h 1924140"/>
                <a:gd name="connsiteX191" fmla="*/ 997461 w 2253514"/>
                <a:gd name="connsiteY191" fmla="*/ 1893805 h 1924140"/>
                <a:gd name="connsiteX192" fmla="*/ 941124 w 2253514"/>
                <a:gd name="connsiteY192" fmla="*/ 1889471 h 1924140"/>
                <a:gd name="connsiteX193" fmla="*/ 923789 w 2253514"/>
                <a:gd name="connsiteY193" fmla="*/ 1885138 h 1924140"/>
                <a:gd name="connsiteX194" fmla="*/ 824115 w 2253514"/>
                <a:gd name="connsiteY194" fmla="*/ 1880804 h 1924140"/>
                <a:gd name="connsiteX195" fmla="*/ 720108 w 2253514"/>
                <a:gd name="connsiteY195" fmla="*/ 1872137 h 1924140"/>
                <a:gd name="connsiteX196" fmla="*/ 676771 w 2253514"/>
                <a:gd name="connsiteY196" fmla="*/ 1867803 h 1924140"/>
                <a:gd name="connsiteX197" fmla="*/ 620434 w 2253514"/>
                <a:gd name="connsiteY197" fmla="*/ 1863469 h 1924140"/>
                <a:gd name="connsiteX198" fmla="*/ 585765 w 2253514"/>
                <a:gd name="connsiteY198" fmla="*/ 1854802 h 1924140"/>
                <a:gd name="connsiteX199" fmla="*/ 564096 w 2253514"/>
                <a:gd name="connsiteY199" fmla="*/ 1850468 h 1924140"/>
                <a:gd name="connsiteX200" fmla="*/ 551095 w 2253514"/>
                <a:gd name="connsiteY200" fmla="*/ 1846135 h 1924140"/>
                <a:gd name="connsiteX201" fmla="*/ 529427 w 2253514"/>
                <a:gd name="connsiteY201" fmla="*/ 1841801 h 1924140"/>
                <a:gd name="connsiteX202" fmla="*/ 499092 w 2253514"/>
                <a:gd name="connsiteY202" fmla="*/ 1828800 h 1924140"/>
                <a:gd name="connsiteX203" fmla="*/ 481757 w 2253514"/>
                <a:gd name="connsiteY203" fmla="*/ 1824467 h 1924140"/>
                <a:gd name="connsiteX204" fmla="*/ 455755 w 2253514"/>
                <a:gd name="connsiteY204" fmla="*/ 1807132 h 1924140"/>
                <a:gd name="connsiteX205" fmla="*/ 442754 w 2253514"/>
                <a:gd name="connsiteY205" fmla="*/ 1794131 h 1924140"/>
                <a:gd name="connsiteX206" fmla="*/ 429753 w 2253514"/>
                <a:gd name="connsiteY206" fmla="*/ 1785464 h 1924140"/>
                <a:gd name="connsiteX207" fmla="*/ 408085 w 2253514"/>
                <a:gd name="connsiteY207" fmla="*/ 1768129 h 1924140"/>
                <a:gd name="connsiteX208" fmla="*/ 399418 w 2253514"/>
                <a:gd name="connsiteY208" fmla="*/ 1755128 h 1924140"/>
                <a:gd name="connsiteX209" fmla="*/ 377749 w 2253514"/>
                <a:gd name="connsiteY209" fmla="*/ 1733460 h 1924140"/>
                <a:gd name="connsiteX210" fmla="*/ 356081 w 2253514"/>
                <a:gd name="connsiteY210" fmla="*/ 1698791 h 1924140"/>
                <a:gd name="connsiteX211" fmla="*/ 343080 w 2253514"/>
                <a:gd name="connsiteY211" fmla="*/ 1677122 h 1924140"/>
                <a:gd name="connsiteX212" fmla="*/ 325746 w 2253514"/>
                <a:gd name="connsiteY212" fmla="*/ 1642453 h 1924140"/>
                <a:gd name="connsiteX213" fmla="*/ 317078 w 2253514"/>
                <a:gd name="connsiteY213" fmla="*/ 1612118 h 1924140"/>
                <a:gd name="connsiteX214" fmla="*/ 308411 w 2253514"/>
                <a:gd name="connsiteY214" fmla="*/ 1581782 h 1924140"/>
                <a:gd name="connsiteX215" fmla="*/ 304077 w 2253514"/>
                <a:gd name="connsiteY215" fmla="*/ 1547113 h 1924140"/>
                <a:gd name="connsiteX216" fmla="*/ 299744 w 2253514"/>
                <a:gd name="connsiteY216" fmla="*/ 1529778 h 1924140"/>
                <a:gd name="connsiteX217" fmla="*/ 295410 w 2253514"/>
                <a:gd name="connsiteY217" fmla="*/ 1486442 h 1924140"/>
                <a:gd name="connsiteX218" fmla="*/ 291076 w 2253514"/>
                <a:gd name="connsiteY218" fmla="*/ 1469107 h 1924140"/>
                <a:gd name="connsiteX219" fmla="*/ 286743 w 2253514"/>
                <a:gd name="connsiteY219" fmla="*/ 1447439 h 1924140"/>
                <a:gd name="connsiteX220" fmla="*/ 282409 w 2253514"/>
                <a:gd name="connsiteY220" fmla="*/ 1256759 h 1924140"/>
                <a:gd name="connsiteX221" fmla="*/ 273742 w 2253514"/>
                <a:gd name="connsiteY221" fmla="*/ 1243758 h 1924140"/>
                <a:gd name="connsiteX222" fmla="*/ 256407 w 2253514"/>
                <a:gd name="connsiteY222" fmla="*/ 1226423 h 1924140"/>
                <a:gd name="connsiteX223" fmla="*/ 247740 w 2253514"/>
                <a:gd name="connsiteY223" fmla="*/ 1213422 h 1924140"/>
                <a:gd name="connsiteX224" fmla="*/ 239073 w 2253514"/>
                <a:gd name="connsiteY224" fmla="*/ 1196087 h 1924140"/>
                <a:gd name="connsiteX225" fmla="*/ 230405 w 2253514"/>
                <a:gd name="connsiteY225" fmla="*/ 1187420 h 1924140"/>
                <a:gd name="connsiteX226" fmla="*/ 226072 w 2253514"/>
                <a:gd name="connsiteY226" fmla="*/ 1174419 h 1924140"/>
                <a:gd name="connsiteX227" fmla="*/ 217404 w 2253514"/>
                <a:gd name="connsiteY227" fmla="*/ 1161418 h 1924140"/>
                <a:gd name="connsiteX228" fmla="*/ 208737 w 2253514"/>
                <a:gd name="connsiteY228" fmla="*/ 1135416 h 1924140"/>
                <a:gd name="connsiteX229" fmla="*/ 200070 w 2253514"/>
                <a:gd name="connsiteY229" fmla="*/ 1083413 h 1924140"/>
                <a:gd name="connsiteX230" fmla="*/ 191403 w 2253514"/>
                <a:gd name="connsiteY230" fmla="*/ 1057411 h 1924140"/>
                <a:gd name="connsiteX231" fmla="*/ 182735 w 2253514"/>
                <a:gd name="connsiteY231" fmla="*/ 1048743 h 1924140"/>
                <a:gd name="connsiteX232" fmla="*/ 165401 w 2253514"/>
                <a:gd name="connsiteY232" fmla="*/ 1022741 h 1924140"/>
                <a:gd name="connsiteX233" fmla="*/ 143732 w 2253514"/>
                <a:gd name="connsiteY233" fmla="*/ 1001073 h 1924140"/>
                <a:gd name="connsiteX234" fmla="*/ 122064 w 2253514"/>
                <a:gd name="connsiteY234" fmla="*/ 975071 h 1924140"/>
                <a:gd name="connsiteX235" fmla="*/ 109063 w 2253514"/>
                <a:gd name="connsiteY235" fmla="*/ 966404 h 1924140"/>
                <a:gd name="connsiteX236" fmla="*/ 96062 w 2253514"/>
                <a:gd name="connsiteY236" fmla="*/ 953403 h 1924140"/>
                <a:gd name="connsiteX237" fmla="*/ 83061 w 2253514"/>
                <a:gd name="connsiteY237" fmla="*/ 949069 h 1924140"/>
                <a:gd name="connsiteX238" fmla="*/ 70060 w 2253514"/>
                <a:gd name="connsiteY238" fmla="*/ 940402 h 1924140"/>
                <a:gd name="connsiteX239" fmla="*/ 35391 w 2253514"/>
                <a:gd name="connsiteY239" fmla="*/ 923068 h 1924140"/>
                <a:gd name="connsiteX240" fmla="*/ 22390 w 2253514"/>
                <a:gd name="connsiteY240" fmla="*/ 918734 h 1924140"/>
                <a:gd name="connsiteX241" fmla="*/ 5056 w 2253514"/>
                <a:gd name="connsiteY241" fmla="*/ 866730 h 19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2253514" h="1924140">
                  <a:moveTo>
                    <a:pt x="5056" y="866730"/>
                  </a:moveTo>
                  <a:cubicBezTo>
                    <a:pt x="10112" y="858785"/>
                    <a:pt x="37013" y="868291"/>
                    <a:pt x="52726" y="871064"/>
                  </a:cubicBezTo>
                  <a:cubicBezTo>
                    <a:pt x="61723" y="872652"/>
                    <a:pt x="69615" y="879080"/>
                    <a:pt x="78728" y="879731"/>
                  </a:cubicBezTo>
                  <a:lnTo>
                    <a:pt x="139399" y="884065"/>
                  </a:lnTo>
                  <a:cubicBezTo>
                    <a:pt x="143733" y="885509"/>
                    <a:pt x="147874" y="887781"/>
                    <a:pt x="152400" y="888398"/>
                  </a:cubicBezTo>
                  <a:cubicBezTo>
                    <a:pt x="179745" y="892127"/>
                    <a:pt x="234739" y="897066"/>
                    <a:pt x="234739" y="897066"/>
                  </a:cubicBezTo>
                  <a:cubicBezTo>
                    <a:pt x="239073" y="898510"/>
                    <a:pt x="243214" y="900782"/>
                    <a:pt x="247740" y="901399"/>
                  </a:cubicBezTo>
                  <a:cubicBezTo>
                    <a:pt x="275085" y="905128"/>
                    <a:pt x="330079" y="910067"/>
                    <a:pt x="330079" y="910067"/>
                  </a:cubicBezTo>
                  <a:cubicBezTo>
                    <a:pt x="373213" y="920849"/>
                    <a:pt x="328984" y="910532"/>
                    <a:pt x="416752" y="923068"/>
                  </a:cubicBezTo>
                  <a:cubicBezTo>
                    <a:pt x="462883" y="929657"/>
                    <a:pt x="436915" y="926476"/>
                    <a:pt x="494758" y="931735"/>
                  </a:cubicBezTo>
                  <a:cubicBezTo>
                    <a:pt x="522564" y="937296"/>
                    <a:pt x="514512" y="936102"/>
                    <a:pt x="546762" y="940402"/>
                  </a:cubicBezTo>
                  <a:cubicBezTo>
                    <a:pt x="558306" y="941941"/>
                    <a:pt x="569811" y="943961"/>
                    <a:pt x="581431" y="944736"/>
                  </a:cubicBezTo>
                  <a:cubicBezTo>
                    <a:pt x="613173" y="946852"/>
                    <a:pt x="644991" y="947625"/>
                    <a:pt x="676771" y="949069"/>
                  </a:cubicBezTo>
                  <a:lnTo>
                    <a:pt x="702773" y="944736"/>
                  </a:lnTo>
                  <a:cubicBezTo>
                    <a:pt x="710020" y="943418"/>
                    <a:pt x="717075" y="940402"/>
                    <a:pt x="724441" y="940402"/>
                  </a:cubicBezTo>
                  <a:cubicBezTo>
                    <a:pt x="745902" y="940402"/>
                    <a:pt x="803381" y="946563"/>
                    <a:pt x="828449" y="949069"/>
                  </a:cubicBezTo>
                  <a:cubicBezTo>
                    <a:pt x="865303" y="958283"/>
                    <a:pt x="829030" y="950158"/>
                    <a:pt x="893454" y="957737"/>
                  </a:cubicBezTo>
                  <a:cubicBezTo>
                    <a:pt x="902181" y="958764"/>
                    <a:pt x="910757" y="960827"/>
                    <a:pt x="919456" y="962070"/>
                  </a:cubicBezTo>
                  <a:cubicBezTo>
                    <a:pt x="930985" y="963717"/>
                    <a:pt x="942614" y="964633"/>
                    <a:pt x="954125" y="966404"/>
                  </a:cubicBezTo>
                  <a:cubicBezTo>
                    <a:pt x="961405" y="967524"/>
                    <a:pt x="968478" y="969877"/>
                    <a:pt x="975793" y="970738"/>
                  </a:cubicBezTo>
                  <a:cubicBezTo>
                    <a:pt x="993069" y="972770"/>
                    <a:pt x="1010462" y="973627"/>
                    <a:pt x="1027797" y="975071"/>
                  </a:cubicBezTo>
                  <a:cubicBezTo>
                    <a:pt x="1067183" y="984919"/>
                    <a:pt x="1046676" y="981628"/>
                    <a:pt x="1118803" y="975071"/>
                  </a:cubicBezTo>
                  <a:cubicBezTo>
                    <a:pt x="1126139" y="974404"/>
                    <a:pt x="1133136" y="971405"/>
                    <a:pt x="1140472" y="970738"/>
                  </a:cubicBezTo>
                  <a:cubicBezTo>
                    <a:pt x="1164971" y="968511"/>
                    <a:pt x="1189595" y="967988"/>
                    <a:pt x="1214144" y="966404"/>
                  </a:cubicBezTo>
                  <a:lnTo>
                    <a:pt x="1274815" y="962070"/>
                  </a:lnTo>
                  <a:cubicBezTo>
                    <a:pt x="1313087" y="952503"/>
                    <a:pt x="1271593" y="961932"/>
                    <a:pt x="1339820" y="953403"/>
                  </a:cubicBezTo>
                  <a:cubicBezTo>
                    <a:pt x="1347129" y="952489"/>
                    <a:pt x="1354179" y="949983"/>
                    <a:pt x="1361488" y="949069"/>
                  </a:cubicBezTo>
                  <a:cubicBezTo>
                    <a:pt x="1377320" y="947090"/>
                    <a:pt x="1393290" y="946406"/>
                    <a:pt x="1409158" y="944736"/>
                  </a:cubicBezTo>
                  <a:cubicBezTo>
                    <a:pt x="1494347" y="935769"/>
                    <a:pt x="1377334" y="943902"/>
                    <a:pt x="1526167" y="936068"/>
                  </a:cubicBezTo>
                  <a:cubicBezTo>
                    <a:pt x="1579640" y="925375"/>
                    <a:pt x="1505495" y="939402"/>
                    <a:pt x="1595505" y="927401"/>
                  </a:cubicBezTo>
                  <a:cubicBezTo>
                    <a:pt x="1601409" y="926614"/>
                    <a:pt x="1606980" y="924133"/>
                    <a:pt x="1612840" y="923068"/>
                  </a:cubicBezTo>
                  <a:cubicBezTo>
                    <a:pt x="1639207" y="918274"/>
                    <a:pt x="1663874" y="916852"/>
                    <a:pt x="1690845" y="914400"/>
                  </a:cubicBezTo>
                  <a:cubicBezTo>
                    <a:pt x="1726731" y="902439"/>
                    <a:pt x="1709244" y="910801"/>
                    <a:pt x="1742849" y="888398"/>
                  </a:cubicBezTo>
                  <a:lnTo>
                    <a:pt x="1755850" y="879731"/>
                  </a:lnTo>
                  <a:cubicBezTo>
                    <a:pt x="1769050" y="859931"/>
                    <a:pt x="1760834" y="870413"/>
                    <a:pt x="1781852" y="849395"/>
                  </a:cubicBezTo>
                  <a:lnTo>
                    <a:pt x="1781852" y="849395"/>
                  </a:lnTo>
                  <a:lnTo>
                    <a:pt x="1794853" y="832061"/>
                  </a:lnTo>
                  <a:cubicBezTo>
                    <a:pt x="1808796" y="790225"/>
                    <a:pt x="1786441" y="855258"/>
                    <a:pt x="1807854" y="801725"/>
                  </a:cubicBezTo>
                  <a:cubicBezTo>
                    <a:pt x="1811247" y="793242"/>
                    <a:pt x="1814011" y="784508"/>
                    <a:pt x="1816521" y="775723"/>
                  </a:cubicBezTo>
                  <a:cubicBezTo>
                    <a:pt x="1819793" y="764269"/>
                    <a:pt x="1822299" y="752610"/>
                    <a:pt x="1825188" y="741054"/>
                  </a:cubicBezTo>
                  <a:cubicBezTo>
                    <a:pt x="1826577" y="735500"/>
                    <a:pt x="1830747" y="716936"/>
                    <a:pt x="1833856" y="710719"/>
                  </a:cubicBezTo>
                  <a:cubicBezTo>
                    <a:pt x="1836185" y="706061"/>
                    <a:pt x="1839634" y="702052"/>
                    <a:pt x="1842523" y="697718"/>
                  </a:cubicBezTo>
                  <a:cubicBezTo>
                    <a:pt x="1852358" y="648541"/>
                    <a:pt x="1847617" y="668673"/>
                    <a:pt x="1855524" y="637047"/>
                  </a:cubicBezTo>
                  <a:cubicBezTo>
                    <a:pt x="1854079" y="622601"/>
                    <a:pt x="1853397" y="608059"/>
                    <a:pt x="1851190" y="593710"/>
                  </a:cubicBezTo>
                  <a:cubicBezTo>
                    <a:pt x="1850495" y="589195"/>
                    <a:pt x="1847753" y="585188"/>
                    <a:pt x="1846857" y="580709"/>
                  </a:cubicBezTo>
                  <a:cubicBezTo>
                    <a:pt x="1844854" y="570693"/>
                    <a:pt x="1843790" y="560509"/>
                    <a:pt x="1842523" y="550374"/>
                  </a:cubicBezTo>
                  <a:cubicBezTo>
                    <a:pt x="1837030" y="506433"/>
                    <a:pt x="1840466" y="521725"/>
                    <a:pt x="1833856" y="485369"/>
                  </a:cubicBezTo>
                  <a:cubicBezTo>
                    <a:pt x="1828957" y="458425"/>
                    <a:pt x="1830329" y="466122"/>
                    <a:pt x="1820855" y="437699"/>
                  </a:cubicBezTo>
                  <a:cubicBezTo>
                    <a:pt x="1819410" y="433365"/>
                    <a:pt x="1819055" y="428499"/>
                    <a:pt x="1816521" y="424698"/>
                  </a:cubicBezTo>
                  <a:cubicBezTo>
                    <a:pt x="1791683" y="387439"/>
                    <a:pt x="1821462" y="434580"/>
                    <a:pt x="1803520" y="398696"/>
                  </a:cubicBezTo>
                  <a:cubicBezTo>
                    <a:pt x="1801191" y="394038"/>
                    <a:pt x="1797437" y="390217"/>
                    <a:pt x="1794853" y="385695"/>
                  </a:cubicBezTo>
                  <a:cubicBezTo>
                    <a:pt x="1772860" y="347207"/>
                    <a:pt x="1798633" y="387033"/>
                    <a:pt x="1777518" y="355359"/>
                  </a:cubicBezTo>
                  <a:cubicBezTo>
                    <a:pt x="1766831" y="312604"/>
                    <a:pt x="1781076" y="356956"/>
                    <a:pt x="1764517" y="329358"/>
                  </a:cubicBezTo>
                  <a:cubicBezTo>
                    <a:pt x="1762167" y="325441"/>
                    <a:pt x="1762718" y="320158"/>
                    <a:pt x="1760184" y="316357"/>
                  </a:cubicBezTo>
                  <a:cubicBezTo>
                    <a:pt x="1756784" y="311258"/>
                    <a:pt x="1750745" y="308343"/>
                    <a:pt x="1747183" y="303356"/>
                  </a:cubicBezTo>
                  <a:cubicBezTo>
                    <a:pt x="1743428" y="298099"/>
                    <a:pt x="1741839" y="291561"/>
                    <a:pt x="1738515" y="286021"/>
                  </a:cubicBezTo>
                  <a:cubicBezTo>
                    <a:pt x="1723812" y="261517"/>
                    <a:pt x="1726626" y="265463"/>
                    <a:pt x="1712513" y="251352"/>
                  </a:cubicBezTo>
                  <a:cubicBezTo>
                    <a:pt x="1691502" y="209327"/>
                    <a:pt x="1720642" y="261557"/>
                    <a:pt x="1682178" y="216683"/>
                  </a:cubicBezTo>
                  <a:cubicBezTo>
                    <a:pt x="1679205" y="213215"/>
                    <a:pt x="1680698" y="207249"/>
                    <a:pt x="1677844" y="203682"/>
                  </a:cubicBezTo>
                  <a:cubicBezTo>
                    <a:pt x="1671733" y="196043"/>
                    <a:pt x="1660408" y="193536"/>
                    <a:pt x="1651842" y="190681"/>
                  </a:cubicBezTo>
                  <a:cubicBezTo>
                    <a:pt x="1642037" y="184145"/>
                    <a:pt x="1618776" y="169331"/>
                    <a:pt x="1608506" y="160345"/>
                  </a:cubicBezTo>
                  <a:cubicBezTo>
                    <a:pt x="1583196" y="138199"/>
                    <a:pt x="1601575" y="146479"/>
                    <a:pt x="1578170" y="138677"/>
                  </a:cubicBezTo>
                  <a:cubicBezTo>
                    <a:pt x="1565169" y="128565"/>
                    <a:pt x="1554460" y="114458"/>
                    <a:pt x="1539167" y="108341"/>
                  </a:cubicBezTo>
                  <a:cubicBezTo>
                    <a:pt x="1462749" y="77774"/>
                    <a:pt x="1564942" y="119347"/>
                    <a:pt x="1500165" y="91007"/>
                  </a:cubicBezTo>
                  <a:cubicBezTo>
                    <a:pt x="1482960" y="83480"/>
                    <a:pt x="1448161" y="69339"/>
                    <a:pt x="1448161" y="69339"/>
                  </a:cubicBezTo>
                  <a:cubicBezTo>
                    <a:pt x="1432360" y="53536"/>
                    <a:pt x="1447718" y="65922"/>
                    <a:pt x="1422159" y="56338"/>
                  </a:cubicBezTo>
                  <a:cubicBezTo>
                    <a:pt x="1416110" y="54070"/>
                    <a:pt x="1410762" y="50215"/>
                    <a:pt x="1404824" y="47670"/>
                  </a:cubicBezTo>
                  <a:cubicBezTo>
                    <a:pt x="1400625" y="45871"/>
                    <a:pt x="1396022" y="45136"/>
                    <a:pt x="1391823" y="43337"/>
                  </a:cubicBezTo>
                  <a:cubicBezTo>
                    <a:pt x="1385885" y="40792"/>
                    <a:pt x="1380427" y="37214"/>
                    <a:pt x="1374489" y="34669"/>
                  </a:cubicBezTo>
                  <a:cubicBezTo>
                    <a:pt x="1370290" y="32870"/>
                    <a:pt x="1365662" y="32191"/>
                    <a:pt x="1361488" y="30336"/>
                  </a:cubicBezTo>
                  <a:cubicBezTo>
                    <a:pt x="1352633" y="26400"/>
                    <a:pt x="1344612" y="20594"/>
                    <a:pt x="1335486" y="17335"/>
                  </a:cubicBezTo>
                  <a:cubicBezTo>
                    <a:pt x="1324268" y="13329"/>
                    <a:pt x="1312373" y="11557"/>
                    <a:pt x="1300817" y="8668"/>
                  </a:cubicBezTo>
                  <a:cubicBezTo>
                    <a:pt x="1268000" y="464"/>
                    <a:pt x="1289422" y="4874"/>
                    <a:pt x="1235812" y="0"/>
                  </a:cubicBezTo>
                  <a:cubicBezTo>
                    <a:pt x="1208337" y="3053"/>
                    <a:pt x="1201555" y="2044"/>
                    <a:pt x="1179475" y="8668"/>
                  </a:cubicBezTo>
                  <a:cubicBezTo>
                    <a:pt x="1170724" y="11293"/>
                    <a:pt x="1162140" y="14446"/>
                    <a:pt x="1153473" y="17335"/>
                  </a:cubicBezTo>
                  <a:cubicBezTo>
                    <a:pt x="1149139" y="18779"/>
                    <a:pt x="1144951" y="20772"/>
                    <a:pt x="1140472" y="21668"/>
                  </a:cubicBezTo>
                  <a:cubicBezTo>
                    <a:pt x="1125062" y="24750"/>
                    <a:pt x="1119132" y="25004"/>
                    <a:pt x="1105803" y="30336"/>
                  </a:cubicBezTo>
                  <a:cubicBezTo>
                    <a:pt x="1056492" y="50061"/>
                    <a:pt x="1092040" y="37814"/>
                    <a:pt x="1062466" y="47670"/>
                  </a:cubicBezTo>
                  <a:cubicBezTo>
                    <a:pt x="1052874" y="54065"/>
                    <a:pt x="1043137" y="59330"/>
                    <a:pt x="1036464" y="69339"/>
                  </a:cubicBezTo>
                  <a:cubicBezTo>
                    <a:pt x="1033930" y="73140"/>
                    <a:pt x="1034481" y="78423"/>
                    <a:pt x="1032131" y="82340"/>
                  </a:cubicBezTo>
                  <a:cubicBezTo>
                    <a:pt x="1030029" y="85844"/>
                    <a:pt x="1026015" y="87816"/>
                    <a:pt x="1023463" y="91007"/>
                  </a:cubicBezTo>
                  <a:cubicBezTo>
                    <a:pt x="999323" y="121181"/>
                    <a:pt x="1032686" y="86118"/>
                    <a:pt x="1001795" y="117009"/>
                  </a:cubicBezTo>
                  <a:cubicBezTo>
                    <a:pt x="1000350" y="121343"/>
                    <a:pt x="999504" y="125924"/>
                    <a:pt x="997461" y="130010"/>
                  </a:cubicBezTo>
                  <a:cubicBezTo>
                    <a:pt x="994763" y="135406"/>
                    <a:pt x="978086" y="157725"/>
                    <a:pt x="975793" y="160345"/>
                  </a:cubicBezTo>
                  <a:cubicBezTo>
                    <a:pt x="970412" y="166495"/>
                    <a:pt x="962991" y="170881"/>
                    <a:pt x="958458" y="177680"/>
                  </a:cubicBezTo>
                  <a:lnTo>
                    <a:pt x="949791" y="190681"/>
                  </a:lnTo>
                  <a:cubicBezTo>
                    <a:pt x="945448" y="203713"/>
                    <a:pt x="946126" y="205480"/>
                    <a:pt x="936790" y="216683"/>
                  </a:cubicBezTo>
                  <a:cubicBezTo>
                    <a:pt x="932866" y="221391"/>
                    <a:pt x="927712" y="224976"/>
                    <a:pt x="923789" y="229684"/>
                  </a:cubicBezTo>
                  <a:cubicBezTo>
                    <a:pt x="920455" y="233685"/>
                    <a:pt x="918247" y="238518"/>
                    <a:pt x="915122" y="242685"/>
                  </a:cubicBezTo>
                  <a:cubicBezTo>
                    <a:pt x="905240" y="255861"/>
                    <a:pt x="893922" y="267983"/>
                    <a:pt x="884786" y="281687"/>
                  </a:cubicBezTo>
                  <a:cubicBezTo>
                    <a:pt x="881897" y="286021"/>
                    <a:pt x="878448" y="290029"/>
                    <a:pt x="876119" y="294688"/>
                  </a:cubicBezTo>
                  <a:cubicBezTo>
                    <a:pt x="854917" y="337095"/>
                    <a:pt x="878865" y="299237"/>
                    <a:pt x="858785" y="329358"/>
                  </a:cubicBezTo>
                  <a:cubicBezTo>
                    <a:pt x="847661" y="373851"/>
                    <a:pt x="862780" y="318704"/>
                    <a:pt x="845784" y="364027"/>
                  </a:cubicBezTo>
                  <a:cubicBezTo>
                    <a:pt x="843693" y="369604"/>
                    <a:pt x="843796" y="375887"/>
                    <a:pt x="841450" y="381361"/>
                  </a:cubicBezTo>
                  <a:cubicBezTo>
                    <a:pt x="839398" y="386148"/>
                    <a:pt x="834898" y="389603"/>
                    <a:pt x="832783" y="394362"/>
                  </a:cubicBezTo>
                  <a:cubicBezTo>
                    <a:pt x="816203" y="431666"/>
                    <a:pt x="832754" y="409136"/>
                    <a:pt x="815448" y="433365"/>
                  </a:cubicBezTo>
                  <a:cubicBezTo>
                    <a:pt x="783348" y="478307"/>
                    <a:pt x="824985" y="416894"/>
                    <a:pt x="785113" y="476702"/>
                  </a:cubicBezTo>
                  <a:lnTo>
                    <a:pt x="776445" y="489703"/>
                  </a:lnTo>
                  <a:cubicBezTo>
                    <a:pt x="773761" y="497756"/>
                    <a:pt x="768615" y="512091"/>
                    <a:pt x="767778" y="520038"/>
                  </a:cubicBezTo>
                  <a:cubicBezTo>
                    <a:pt x="765504" y="541635"/>
                    <a:pt x="764889" y="563375"/>
                    <a:pt x="763444" y="585043"/>
                  </a:cubicBezTo>
                  <a:cubicBezTo>
                    <a:pt x="764889" y="608156"/>
                    <a:pt x="765582" y="631328"/>
                    <a:pt x="767778" y="654381"/>
                  </a:cubicBezTo>
                  <a:cubicBezTo>
                    <a:pt x="768476" y="661714"/>
                    <a:pt x="769064" y="669343"/>
                    <a:pt x="772112" y="676049"/>
                  </a:cubicBezTo>
                  <a:cubicBezTo>
                    <a:pt x="776422" y="685532"/>
                    <a:pt x="781113" y="695801"/>
                    <a:pt x="789446" y="702051"/>
                  </a:cubicBezTo>
                  <a:lnTo>
                    <a:pt x="806781" y="715052"/>
                  </a:lnTo>
                  <a:cubicBezTo>
                    <a:pt x="833448" y="755053"/>
                    <a:pt x="799423" y="705855"/>
                    <a:pt x="824115" y="736721"/>
                  </a:cubicBezTo>
                  <a:cubicBezTo>
                    <a:pt x="852775" y="772547"/>
                    <a:pt x="801006" y="717945"/>
                    <a:pt x="854451" y="771390"/>
                  </a:cubicBezTo>
                  <a:cubicBezTo>
                    <a:pt x="858785" y="775724"/>
                    <a:pt x="862353" y="780991"/>
                    <a:pt x="867452" y="784391"/>
                  </a:cubicBezTo>
                  <a:cubicBezTo>
                    <a:pt x="898091" y="804817"/>
                    <a:pt x="860160" y="779183"/>
                    <a:pt x="897787" y="806059"/>
                  </a:cubicBezTo>
                  <a:cubicBezTo>
                    <a:pt x="902025" y="809086"/>
                    <a:pt x="906721" y="811472"/>
                    <a:pt x="910788" y="814726"/>
                  </a:cubicBezTo>
                  <a:cubicBezTo>
                    <a:pt x="913979" y="817279"/>
                    <a:pt x="916317" y="820778"/>
                    <a:pt x="919456" y="823394"/>
                  </a:cubicBezTo>
                  <a:cubicBezTo>
                    <a:pt x="936795" y="837843"/>
                    <a:pt x="936782" y="837180"/>
                    <a:pt x="958458" y="845062"/>
                  </a:cubicBezTo>
                  <a:cubicBezTo>
                    <a:pt x="967044" y="848184"/>
                    <a:pt x="984460" y="853729"/>
                    <a:pt x="984460" y="853729"/>
                  </a:cubicBezTo>
                  <a:cubicBezTo>
                    <a:pt x="987349" y="856618"/>
                    <a:pt x="989473" y="860569"/>
                    <a:pt x="993128" y="862396"/>
                  </a:cubicBezTo>
                  <a:cubicBezTo>
                    <a:pt x="993146" y="862405"/>
                    <a:pt x="1025621" y="873227"/>
                    <a:pt x="1032131" y="875397"/>
                  </a:cubicBezTo>
                  <a:cubicBezTo>
                    <a:pt x="1036464" y="876841"/>
                    <a:pt x="1041045" y="877688"/>
                    <a:pt x="1045131" y="879731"/>
                  </a:cubicBezTo>
                  <a:cubicBezTo>
                    <a:pt x="1085128" y="899730"/>
                    <a:pt x="1067266" y="893933"/>
                    <a:pt x="1097135" y="901399"/>
                  </a:cubicBezTo>
                  <a:cubicBezTo>
                    <a:pt x="1120328" y="924592"/>
                    <a:pt x="1086406" y="892497"/>
                    <a:pt x="1123137" y="918734"/>
                  </a:cubicBezTo>
                  <a:cubicBezTo>
                    <a:pt x="1128124" y="922296"/>
                    <a:pt x="1131039" y="928335"/>
                    <a:pt x="1136138" y="931735"/>
                  </a:cubicBezTo>
                  <a:cubicBezTo>
                    <a:pt x="1139939" y="934269"/>
                    <a:pt x="1144862" y="934464"/>
                    <a:pt x="1149139" y="936068"/>
                  </a:cubicBezTo>
                  <a:cubicBezTo>
                    <a:pt x="1156423" y="938799"/>
                    <a:pt x="1163523" y="942005"/>
                    <a:pt x="1170807" y="944736"/>
                  </a:cubicBezTo>
                  <a:cubicBezTo>
                    <a:pt x="1175084" y="946340"/>
                    <a:pt x="1179567" y="947373"/>
                    <a:pt x="1183808" y="949069"/>
                  </a:cubicBezTo>
                  <a:cubicBezTo>
                    <a:pt x="1194023" y="953155"/>
                    <a:pt x="1203929" y="957984"/>
                    <a:pt x="1214144" y="962070"/>
                  </a:cubicBezTo>
                  <a:cubicBezTo>
                    <a:pt x="1266527" y="983023"/>
                    <a:pt x="1178734" y="946083"/>
                    <a:pt x="1244479" y="970738"/>
                  </a:cubicBezTo>
                  <a:cubicBezTo>
                    <a:pt x="1250528" y="973006"/>
                    <a:pt x="1255876" y="976860"/>
                    <a:pt x="1261814" y="979405"/>
                  </a:cubicBezTo>
                  <a:cubicBezTo>
                    <a:pt x="1266013" y="981204"/>
                    <a:pt x="1270729" y="981696"/>
                    <a:pt x="1274815" y="983739"/>
                  </a:cubicBezTo>
                  <a:cubicBezTo>
                    <a:pt x="1306662" y="999663"/>
                    <a:pt x="1264500" y="986078"/>
                    <a:pt x="1309484" y="1001073"/>
                  </a:cubicBezTo>
                  <a:cubicBezTo>
                    <a:pt x="1329684" y="1007806"/>
                    <a:pt x="1348236" y="1007548"/>
                    <a:pt x="1370155" y="1009740"/>
                  </a:cubicBezTo>
                  <a:cubicBezTo>
                    <a:pt x="1385324" y="1005948"/>
                    <a:pt x="1402303" y="1001073"/>
                    <a:pt x="1417825" y="1001073"/>
                  </a:cubicBezTo>
                  <a:cubicBezTo>
                    <a:pt x="1435220" y="1001073"/>
                    <a:pt x="1452494" y="1003962"/>
                    <a:pt x="1469829" y="1005407"/>
                  </a:cubicBezTo>
                  <a:cubicBezTo>
                    <a:pt x="1604462" y="1029885"/>
                    <a:pt x="1436097" y="1000589"/>
                    <a:pt x="1560836" y="1018408"/>
                  </a:cubicBezTo>
                  <a:cubicBezTo>
                    <a:pt x="1566732" y="1019250"/>
                    <a:pt x="1572283" y="1021835"/>
                    <a:pt x="1578170" y="1022741"/>
                  </a:cubicBezTo>
                  <a:cubicBezTo>
                    <a:pt x="1591099" y="1024730"/>
                    <a:pt x="1604172" y="1025630"/>
                    <a:pt x="1617173" y="1027075"/>
                  </a:cubicBezTo>
                  <a:cubicBezTo>
                    <a:pt x="1649554" y="1037870"/>
                    <a:pt x="1625652" y="1030763"/>
                    <a:pt x="1690845" y="1040076"/>
                  </a:cubicBezTo>
                  <a:lnTo>
                    <a:pt x="1690845" y="1040076"/>
                  </a:lnTo>
                  <a:cubicBezTo>
                    <a:pt x="1696623" y="1041521"/>
                    <a:pt x="1702284" y="1043568"/>
                    <a:pt x="1708180" y="1044410"/>
                  </a:cubicBezTo>
                  <a:cubicBezTo>
                    <a:pt x="1751361" y="1050579"/>
                    <a:pt x="1800557" y="1050533"/>
                    <a:pt x="1842523" y="1053077"/>
                  </a:cubicBezTo>
                  <a:cubicBezTo>
                    <a:pt x="1859886" y="1054129"/>
                    <a:pt x="1877192" y="1055966"/>
                    <a:pt x="1894527" y="1057411"/>
                  </a:cubicBezTo>
                  <a:cubicBezTo>
                    <a:pt x="1906083" y="1060300"/>
                    <a:pt x="1917515" y="1063742"/>
                    <a:pt x="1929196" y="1066078"/>
                  </a:cubicBezTo>
                  <a:lnTo>
                    <a:pt x="1972532" y="1074745"/>
                  </a:lnTo>
                  <a:cubicBezTo>
                    <a:pt x="1979755" y="1076190"/>
                    <a:pt x="1987055" y="1077292"/>
                    <a:pt x="1994201" y="1079079"/>
                  </a:cubicBezTo>
                  <a:cubicBezTo>
                    <a:pt x="2034460" y="1089145"/>
                    <a:pt x="1984415" y="1077122"/>
                    <a:pt x="2037537" y="1087746"/>
                  </a:cubicBezTo>
                  <a:cubicBezTo>
                    <a:pt x="2043378" y="1088914"/>
                    <a:pt x="2049031" y="1090912"/>
                    <a:pt x="2054872" y="1092080"/>
                  </a:cubicBezTo>
                  <a:cubicBezTo>
                    <a:pt x="2063488" y="1093803"/>
                    <a:pt x="2072207" y="1094969"/>
                    <a:pt x="2080874" y="1096413"/>
                  </a:cubicBezTo>
                  <a:cubicBezTo>
                    <a:pt x="2089541" y="1099302"/>
                    <a:pt x="2098012" y="1102865"/>
                    <a:pt x="2106876" y="1105081"/>
                  </a:cubicBezTo>
                  <a:cubicBezTo>
                    <a:pt x="2112435" y="1106471"/>
                    <a:pt x="2130991" y="1110638"/>
                    <a:pt x="2137211" y="1113748"/>
                  </a:cubicBezTo>
                  <a:cubicBezTo>
                    <a:pt x="2155001" y="1122643"/>
                    <a:pt x="2145440" y="1120331"/>
                    <a:pt x="2158879" y="1131083"/>
                  </a:cubicBezTo>
                  <a:cubicBezTo>
                    <a:pt x="2162946" y="1134337"/>
                    <a:pt x="2167546" y="1136861"/>
                    <a:pt x="2171880" y="1139750"/>
                  </a:cubicBezTo>
                  <a:cubicBezTo>
                    <a:pt x="2182774" y="1172429"/>
                    <a:pt x="2168079" y="1132148"/>
                    <a:pt x="2184881" y="1165752"/>
                  </a:cubicBezTo>
                  <a:cubicBezTo>
                    <a:pt x="2186924" y="1169838"/>
                    <a:pt x="2187172" y="1174667"/>
                    <a:pt x="2189215" y="1178753"/>
                  </a:cubicBezTo>
                  <a:cubicBezTo>
                    <a:pt x="2191544" y="1183411"/>
                    <a:pt x="2195553" y="1187096"/>
                    <a:pt x="2197882" y="1191754"/>
                  </a:cubicBezTo>
                  <a:cubicBezTo>
                    <a:pt x="2214424" y="1224839"/>
                    <a:pt x="2183784" y="1180180"/>
                    <a:pt x="2215217" y="1222089"/>
                  </a:cubicBezTo>
                  <a:cubicBezTo>
                    <a:pt x="2216661" y="1226423"/>
                    <a:pt x="2217751" y="1230891"/>
                    <a:pt x="2219550" y="1235090"/>
                  </a:cubicBezTo>
                  <a:cubicBezTo>
                    <a:pt x="2222095" y="1241028"/>
                    <a:pt x="2225950" y="1246376"/>
                    <a:pt x="2228218" y="1252425"/>
                  </a:cubicBezTo>
                  <a:cubicBezTo>
                    <a:pt x="2240212" y="1284407"/>
                    <a:pt x="2223652" y="1256412"/>
                    <a:pt x="2241219" y="1282760"/>
                  </a:cubicBezTo>
                  <a:cubicBezTo>
                    <a:pt x="2242663" y="1287094"/>
                    <a:pt x="2244656" y="1291282"/>
                    <a:pt x="2245552" y="1295761"/>
                  </a:cubicBezTo>
                  <a:cubicBezTo>
                    <a:pt x="2253514" y="1335573"/>
                    <a:pt x="2250127" y="1351727"/>
                    <a:pt x="2245552" y="1399769"/>
                  </a:cubicBezTo>
                  <a:cubicBezTo>
                    <a:pt x="2244987" y="1405698"/>
                    <a:pt x="2242387" y="1411264"/>
                    <a:pt x="2241219" y="1417104"/>
                  </a:cubicBezTo>
                  <a:cubicBezTo>
                    <a:pt x="2239496" y="1425720"/>
                    <a:pt x="2238504" y="1434469"/>
                    <a:pt x="2236885" y="1443105"/>
                  </a:cubicBezTo>
                  <a:cubicBezTo>
                    <a:pt x="2229506" y="1482458"/>
                    <a:pt x="2230798" y="1476122"/>
                    <a:pt x="2223884" y="1503777"/>
                  </a:cubicBezTo>
                  <a:cubicBezTo>
                    <a:pt x="2221177" y="1530842"/>
                    <a:pt x="2221199" y="1544852"/>
                    <a:pt x="2215217" y="1568781"/>
                  </a:cubicBezTo>
                  <a:cubicBezTo>
                    <a:pt x="2209028" y="1593539"/>
                    <a:pt x="2211954" y="1569388"/>
                    <a:pt x="2206549" y="1599117"/>
                  </a:cubicBezTo>
                  <a:cubicBezTo>
                    <a:pt x="2204722" y="1609167"/>
                    <a:pt x="2204043" y="1619402"/>
                    <a:pt x="2202216" y="1629452"/>
                  </a:cubicBezTo>
                  <a:cubicBezTo>
                    <a:pt x="2200006" y="1641607"/>
                    <a:pt x="2198224" y="1650779"/>
                    <a:pt x="2189215" y="1659788"/>
                  </a:cubicBezTo>
                  <a:cubicBezTo>
                    <a:pt x="2185532" y="1663471"/>
                    <a:pt x="2180548" y="1665566"/>
                    <a:pt x="2176214" y="1668455"/>
                  </a:cubicBezTo>
                  <a:lnTo>
                    <a:pt x="2158879" y="1694457"/>
                  </a:lnTo>
                  <a:cubicBezTo>
                    <a:pt x="2155990" y="1698791"/>
                    <a:pt x="2153895" y="1703775"/>
                    <a:pt x="2150212" y="1707458"/>
                  </a:cubicBezTo>
                  <a:lnTo>
                    <a:pt x="2137211" y="1720459"/>
                  </a:lnTo>
                  <a:cubicBezTo>
                    <a:pt x="2126905" y="1751375"/>
                    <a:pt x="2141519" y="1713995"/>
                    <a:pt x="2119876" y="1746461"/>
                  </a:cubicBezTo>
                  <a:cubicBezTo>
                    <a:pt x="2117342" y="1750262"/>
                    <a:pt x="2117809" y="1755496"/>
                    <a:pt x="2115543" y="1759462"/>
                  </a:cubicBezTo>
                  <a:cubicBezTo>
                    <a:pt x="2111960" y="1765733"/>
                    <a:pt x="2106370" y="1770671"/>
                    <a:pt x="2102542" y="1776796"/>
                  </a:cubicBezTo>
                  <a:cubicBezTo>
                    <a:pt x="2099118" y="1782274"/>
                    <a:pt x="2098443" y="1789563"/>
                    <a:pt x="2093875" y="1794131"/>
                  </a:cubicBezTo>
                  <a:cubicBezTo>
                    <a:pt x="2078973" y="1809034"/>
                    <a:pt x="2071221" y="1810350"/>
                    <a:pt x="2054872" y="1815799"/>
                  </a:cubicBezTo>
                  <a:cubicBezTo>
                    <a:pt x="2032907" y="1837764"/>
                    <a:pt x="2061335" y="1811921"/>
                    <a:pt x="2033203" y="1828800"/>
                  </a:cubicBezTo>
                  <a:cubicBezTo>
                    <a:pt x="2003460" y="1846646"/>
                    <a:pt x="2048364" y="1829527"/>
                    <a:pt x="2011535" y="1841801"/>
                  </a:cubicBezTo>
                  <a:lnTo>
                    <a:pt x="1985533" y="1859136"/>
                  </a:lnTo>
                  <a:cubicBezTo>
                    <a:pt x="1981199" y="1862025"/>
                    <a:pt x="1977669" y="1866947"/>
                    <a:pt x="1972532" y="1867803"/>
                  </a:cubicBezTo>
                  <a:cubicBezTo>
                    <a:pt x="1963865" y="1869248"/>
                    <a:pt x="1955147" y="1870414"/>
                    <a:pt x="1946531" y="1872137"/>
                  </a:cubicBezTo>
                  <a:cubicBezTo>
                    <a:pt x="1940691" y="1873305"/>
                    <a:pt x="1935130" y="1875954"/>
                    <a:pt x="1929196" y="1876470"/>
                  </a:cubicBezTo>
                  <a:cubicBezTo>
                    <a:pt x="1901815" y="1878851"/>
                    <a:pt x="1874303" y="1879359"/>
                    <a:pt x="1846857" y="1880804"/>
                  </a:cubicBezTo>
                  <a:lnTo>
                    <a:pt x="1812187" y="1885138"/>
                  </a:lnTo>
                  <a:cubicBezTo>
                    <a:pt x="1802062" y="1886488"/>
                    <a:pt x="1792012" y="1888420"/>
                    <a:pt x="1781852" y="1889471"/>
                  </a:cubicBezTo>
                  <a:cubicBezTo>
                    <a:pt x="1750110" y="1892755"/>
                    <a:pt x="1686512" y="1898139"/>
                    <a:pt x="1686512" y="1898139"/>
                  </a:cubicBezTo>
                  <a:cubicBezTo>
                    <a:pt x="1682178" y="1899583"/>
                    <a:pt x="1677970" y="1901481"/>
                    <a:pt x="1673511" y="1902472"/>
                  </a:cubicBezTo>
                  <a:cubicBezTo>
                    <a:pt x="1651512" y="1907360"/>
                    <a:pt x="1625978" y="1908959"/>
                    <a:pt x="1604172" y="1911140"/>
                  </a:cubicBezTo>
                  <a:cubicBezTo>
                    <a:pt x="1578197" y="1919797"/>
                    <a:pt x="1593179" y="1915864"/>
                    <a:pt x="1547835" y="1919807"/>
                  </a:cubicBezTo>
                  <a:cubicBezTo>
                    <a:pt x="1529071" y="1921439"/>
                    <a:pt x="1510276" y="1922696"/>
                    <a:pt x="1491497" y="1924140"/>
                  </a:cubicBezTo>
                  <a:cubicBezTo>
                    <a:pt x="1471273" y="1922696"/>
                    <a:pt x="1450990" y="1921929"/>
                    <a:pt x="1430826" y="1919807"/>
                  </a:cubicBezTo>
                  <a:cubicBezTo>
                    <a:pt x="1423501" y="1919036"/>
                    <a:pt x="1416438" y="1916593"/>
                    <a:pt x="1409158" y="1915473"/>
                  </a:cubicBezTo>
                  <a:cubicBezTo>
                    <a:pt x="1397647" y="1913702"/>
                    <a:pt x="1386045" y="1912584"/>
                    <a:pt x="1374489" y="1911140"/>
                  </a:cubicBezTo>
                  <a:cubicBezTo>
                    <a:pt x="1342083" y="1903038"/>
                    <a:pt x="1357820" y="1905983"/>
                    <a:pt x="1305150" y="1902472"/>
                  </a:cubicBezTo>
                  <a:cubicBezTo>
                    <a:pt x="1279166" y="1900740"/>
                    <a:pt x="1253176" y="1898872"/>
                    <a:pt x="1227145" y="1898139"/>
                  </a:cubicBezTo>
                  <a:lnTo>
                    <a:pt x="997461" y="1893805"/>
                  </a:lnTo>
                  <a:cubicBezTo>
                    <a:pt x="978682" y="1892360"/>
                    <a:pt x="959829" y="1891672"/>
                    <a:pt x="941124" y="1889471"/>
                  </a:cubicBezTo>
                  <a:cubicBezTo>
                    <a:pt x="935209" y="1888775"/>
                    <a:pt x="929729" y="1885578"/>
                    <a:pt x="923789" y="1885138"/>
                  </a:cubicBezTo>
                  <a:cubicBezTo>
                    <a:pt x="890624" y="1882681"/>
                    <a:pt x="857340" y="1882249"/>
                    <a:pt x="824115" y="1880804"/>
                  </a:cubicBezTo>
                  <a:cubicBezTo>
                    <a:pt x="743378" y="1871832"/>
                    <a:pt x="831619" y="1881058"/>
                    <a:pt x="720108" y="1872137"/>
                  </a:cubicBezTo>
                  <a:cubicBezTo>
                    <a:pt x="705637" y="1870979"/>
                    <a:pt x="691234" y="1869061"/>
                    <a:pt x="676771" y="1867803"/>
                  </a:cubicBezTo>
                  <a:cubicBezTo>
                    <a:pt x="658007" y="1866171"/>
                    <a:pt x="639213" y="1864914"/>
                    <a:pt x="620434" y="1863469"/>
                  </a:cubicBezTo>
                  <a:cubicBezTo>
                    <a:pt x="608878" y="1860580"/>
                    <a:pt x="597446" y="1857138"/>
                    <a:pt x="585765" y="1854802"/>
                  </a:cubicBezTo>
                  <a:cubicBezTo>
                    <a:pt x="578542" y="1853357"/>
                    <a:pt x="571242" y="1852254"/>
                    <a:pt x="564096" y="1850468"/>
                  </a:cubicBezTo>
                  <a:cubicBezTo>
                    <a:pt x="559664" y="1849360"/>
                    <a:pt x="555527" y="1847243"/>
                    <a:pt x="551095" y="1846135"/>
                  </a:cubicBezTo>
                  <a:cubicBezTo>
                    <a:pt x="543949" y="1844349"/>
                    <a:pt x="536573" y="1843587"/>
                    <a:pt x="529427" y="1841801"/>
                  </a:cubicBezTo>
                  <a:cubicBezTo>
                    <a:pt x="507891" y="1836417"/>
                    <a:pt x="523914" y="1838108"/>
                    <a:pt x="499092" y="1828800"/>
                  </a:cubicBezTo>
                  <a:cubicBezTo>
                    <a:pt x="493515" y="1826709"/>
                    <a:pt x="487535" y="1825911"/>
                    <a:pt x="481757" y="1824467"/>
                  </a:cubicBezTo>
                  <a:cubicBezTo>
                    <a:pt x="458570" y="1801277"/>
                    <a:pt x="492480" y="1833364"/>
                    <a:pt x="455755" y="1807132"/>
                  </a:cubicBezTo>
                  <a:cubicBezTo>
                    <a:pt x="450768" y="1803570"/>
                    <a:pt x="447462" y="1798054"/>
                    <a:pt x="442754" y="1794131"/>
                  </a:cubicBezTo>
                  <a:cubicBezTo>
                    <a:pt x="438753" y="1790797"/>
                    <a:pt x="433820" y="1788718"/>
                    <a:pt x="429753" y="1785464"/>
                  </a:cubicBezTo>
                  <a:cubicBezTo>
                    <a:pt x="398878" y="1760763"/>
                    <a:pt x="448100" y="1794805"/>
                    <a:pt x="408085" y="1768129"/>
                  </a:cubicBezTo>
                  <a:cubicBezTo>
                    <a:pt x="405196" y="1763795"/>
                    <a:pt x="402848" y="1759048"/>
                    <a:pt x="399418" y="1755128"/>
                  </a:cubicBezTo>
                  <a:cubicBezTo>
                    <a:pt x="392692" y="1747441"/>
                    <a:pt x="383415" y="1741959"/>
                    <a:pt x="377749" y="1733460"/>
                  </a:cubicBezTo>
                  <a:cubicBezTo>
                    <a:pt x="370876" y="1723149"/>
                    <a:pt x="361305" y="1709240"/>
                    <a:pt x="356081" y="1698791"/>
                  </a:cubicBezTo>
                  <a:cubicBezTo>
                    <a:pt x="344829" y="1676287"/>
                    <a:pt x="360011" y="1694053"/>
                    <a:pt x="343080" y="1677122"/>
                  </a:cubicBezTo>
                  <a:cubicBezTo>
                    <a:pt x="333121" y="1647245"/>
                    <a:pt x="340873" y="1657581"/>
                    <a:pt x="325746" y="1642453"/>
                  </a:cubicBezTo>
                  <a:cubicBezTo>
                    <a:pt x="312181" y="1588198"/>
                    <a:pt x="329526" y="1655688"/>
                    <a:pt x="317078" y="1612118"/>
                  </a:cubicBezTo>
                  <a:cubicBezTo>
                    <a:pt x="306195" y="1574026"/>
                    <a:pt x="318802" y="1612954"/>
                    <a:pt x="308411" y="1581782"/>
                  </a:cubicBezTo>
                  <a:cubicBezTo>
                    <a:pt x="306966" y="1570226"/>
                    <a:pt x="305992" y="1558601"/>
                    <a:pt x="304077" y="1547113"/>
                  </a:cubicBezTo>
                  <a:cubicBezTo>
                    <a:pt x="303098" y="1541238"/>
                    <a:pt x="300586" y="1535674"/>
                    <a:pt x="299744" y="1529778"/>
                  </a:cubicBezTo>
                  <a:cubicBezTo>
                    <a:pt x="297691" y="1515407"/>
                    <a:pt x="297463" y="1500813"/>
                    <a:pt x="295410" y="1486442"/>
                  </a:cubicBezTo>
                  <a:cubicBezTo>
                    <a:pt x="294568" y="1480546"/>
                    <a:pt x="292368" y="1474921"/>
                    <a:pt x="291076" y="1469107"/>
                  </a:cubicBezTo>
                  <a:cubicBezTo>
                    <a:pt x="289478" y="1461917"/>
                    <a:pt x="288187" y="1454662"/>
                    <a:pt x="286743" y="1447439"/>
                  </a:cubicBezTo>
                  <a:cubicBezTo>
                    <a:pt x="285298" y="1383879"/>
                    <a:pt x="286459" y="1320206"/>
                    <a:pt x="282409" y="1256759"/>
                  </a:cubicBezTo>
                  <a:cubicBezTo>
                    <a:pt x="282077" y="1251561"/>
                    <a:pt x="277132" y="1247712"/>
                    <a:pt x="273742" y="1243758"/>
                  </a:cubicBezTo>
                  <a:cubicBezTo>
                    <a:pt x="268424" y="1237553"/>
                    <a:pt x="260940" y="1233222"/>
                    <a:pt x="256407" y="1226423"/>
                  </a:cubicBezTo>
                  <a:cubicBezTo>
                    <a:pt x="253518" y="1222089"/>
                    <a:pt x="250324" y="1217944"/>
                    <a:pt x="247740" y="1213422"/>
                  </a:cubicBezTo>
                  <a:cubicBezTo>
                    <a:pt x="244535" y="1207813"/>
                    <a:pt x="242657" y="1201462"/>
                    <a:pt x="239073" y="1196087"/>
                  </a:cubicBezTo>
                  <a:cubicBezTo>
                    <a:pt x="236807" y="1192687"/>
                    <a:pt x="233294" y="1190309"/>
                    <a:pt x="230405" y="1187420"/>
                  </a:cubicBezTo>
                  <a:cubicBezTo>
                    <a:pt x="228961" y="1183086"/>
                    <a:pt x="228115" y="1178505"/>
                    <a:pt x="226072" y="1174419"/>
                  </a:cubicBezTo>
                  <a:cubicBezTo>
                    <a:pt x="223743" y="1169760"/>
                    <a:pt x="219519" y="1166178"/>
                    <a:pt x="217404" y="1161418"/>
                  </a:cubicBezTo>
                  <a:cubicBezTo>
                    <a:pt x="213693" y="1153069"/>
                    <a:pt x="208737" y="1135416"/>
                    <a:pt x="208737" y="1135416"/>
                  </a:cubicBezTo>
                  <a:cubicBezTo>
                    <a:pt x="205665" y="1110840"/>
                    <a:pt x="206204" y="1103862"/>
                    <a:pt x="200070" y="1083413"/>
                  </a:cubicBezTo>
                  <a:cubicBezTo>
                    <a:pt x="197445" y="1074662"/>
                    <a:pt x="197863" y="1063871"/>
                    <a:pt x="191403" y="1057411"/>
                  </a:cubicBezTo>
                  <a:cubicBezTo>
                    <a:pt x="188514" y="1054522"/>
                    <a:pt x="185187" y="1052012"/>
                    <a:pt x="182735" y="1048743"/>
                  </a:cubicBezTo>
                  <a:cubicBezTo>
                    <a:pt x="176485" y="1040410"/>
                    <a:pt x="172767" y="1030107"/>
                    <a:pt x="165401" y="1022741"/>
                  </a:cubicBezTo>
                  <a:cubicBezTo>
                    <a:pt x="158178" y="1015518"/>
                    <a:pt x="149398" y="1009572"/>
                    <a:pt x="143732" y="1001073"/>
                  </a:cubicBezTo>
                  <a:cubicBezTo>
                    <a:pt x="135210" y="988289"/>
                    <a:pt x="134577" y="985498"/>
                    <a:pt x="122064" y="975071"/>
                  </a:cubicBezTo>
                  <a:cubicBezTo>
                    <a:pt x="118063" y="971737"/>
                    <a:pt x="113064" y="969738"/>
                    <a:pt x="109063" y="966404"/>
                  </a:cubicBezTo>
                  <a:cubicBezTo>
                    <a:pt x="104355" y="962481"/>
                    <a:pt x="101161" y="956803"/>
                    <a:pt x="96062" y="953403"/>
                  </a:cubicBezTo>
                  <a:cubicBezTo>
                    <a:pt x="92261" y="950869"/>
                    <a:pt x="87147" y="951112"/>
                    <a:pt x="83061" y="949069"/>
                  </a:cubicBezTo>
                  <a:cubicBezTo>
                    <a:pt x="78403" y="946740"/>
                    <a:pt x="74632" y="942896"/>
                    <a:pt x="70060" y="940402"/>
                  </a:cubicBezTo>
                  <a:cubicBezTo>
                    <a:pt x="58717" y="934215"/>
                    <a:pt x="47648" y="927154"/>
                    <a:pt x="35391" y="923068"/>
                  </a:cubicBezTo>
                  <a:cubicBezTo>
                    <a:pt x="31057" y="921623"/>
                    <a:pt x="26476" y="920777"/>
                    <a:pt x="22390" y="918734"/>
                  </a:cubicBezTo>
                  <a:cubicBezTo>
                    <a:pt x="3454" y="909266"/>
                    <a:pt x="0" y="874675"/>
                    <a:pt x="5056" y="866730"/>
                  </a:cubicBezTo>
                  <a:close/>
                </a:path>
              </a:pathLst>
            </a:cu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pic>
          <p:nvPicPr>
            <p:cNvPr id="21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6536536" y="4950440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2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6896576" y="5814536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3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6248504" y="5814536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4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5168384" y="5310480"/>
              <a:ext cx="380958" cy="360000"/>
            </a:xfrm>
            <a:prstGeom prst="rect">
              <a:avLst/>
            </a:prstGeom>
            <a:noFill/>
          </p:spPr>
        </p:pic>
        <p:graphicFrame>
          <p:nvGraphicFramePr>
            <p:cNvPr id="26" name="Object 16"/>
            <p:cNvGraphicFramePr>
              <a:graphicFrameLocks noChangeAspect="1"/>
            </p:cNvGraphicFramePr>
            <p:nvPr/>
          </p:nvGraphicFramePr>
          <p:xfrm>
            <a:off x="7406958" y="4558030"/>
            <a:ext cx="468312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90440" imgH="228600" progId="Equation.DSMT4">
                    <p:embed/>
                  </p:oleObj>
                </mc:Choice>
                <mc:Fallback>
                  <p:oleObj name="Equation" r:id="rId15" imgW="190440" imgH="228600" progId="Equation.DSMT4">
                    <p:embed/>
                    <p:pic>
                      <p:nvPicPr>
                        <p:cNvPr id="26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06958" y="4558030"/>
                          <a:ext cx="468312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7"/>
            <p:cNvGraphicFramePr>
              <a:graphicFrameLocks noChangeAspect="1"/>
            </p:cNvGraphicFramePr>
            <p:nvPr/>
          </p:nvGraphicFramePr>
          <p:xfrm>
            <a:off x="7678420" y="5350193"/>
            <a:ext cx="4984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03040" imgH="228600" progId="Equation.DSMT4">
                    <p:embed/>
                  </p:oleObj>
                </mc:Choice>
                <mc:Fallback>
                  <p:oleObj name="Equation" r:id="rId17" imgW="203040" imgH="228600" progId="Equation.DSMT4">
                    <p:embed/>
                    <p:pic>
                      <p:nvPicPr>
                        <p:cNvPr id="27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78420" y="5350193"/>
                          <a:ext cx="498475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42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8" t="20868" r="9904" b="15065"/>
          <a:stretch/>
        </p:blipFill>
        <p:spPr bwMode="auto">
          <a:xfrm>
            <a:off x="2057400" y="685800"/>
            <a:ext cx="5257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4587551" y="2133600"/>
            <a:ext cx="0" cy="3352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733567" y="5520620"/>
            <a:ext cx="6038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dirty="0">
                <a:solidFill>
                  <a:srgbClr val="FF0000"/>
                </a:solidFill>
              </a:rPr>
              <a:t>symmetric Shubnikov de Haas oscillations around  </a:t>
            </a:r>
            <a:r>
              <a:rPr lang="en-US" i="1" dirty="0">
                <a:solidFill>
                  <a:srgbClr val="FF0000"/>
                </a:solidFill>
              </a:rPr>
              <a:t>v 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en-US" sz="1600" dirty="0">
                <a:solidFill>
                  <a:srgbClr val="FF0000"/>
                </a:solidFill>
              </a:rPr>
              <a:t>1/2</a:t>
            </a:r>
          </a:p>
          <a:p>
            <a:pPr algn="ctr" rtl="0"/>
            <a:endParaRPr lang="en-US" dirty="0">
              <a:solidFill>
                <a:srgbClr val="FF0000"/>
              </a:solidFill>
            </a:endParaRPr>
          </a:p>
          <a:p>
            <a:pPr algn="ctr" rtl="0"/>
            <a:r>
              <a:rPr lang="en-US" dirty="0">
                <a:solidFill>
                  <a:srgbClr val="FF0000"/>
                </a:solidFill>
              </a:rPr>
              <a:t>an effective 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baseline="-25000" dirty="0">
                <a:solidFill>
                  <a:srgbClr val="FF0000"/>
                </a:solidFill>
              </a:rPr>
              <a:t>1/2</a:t>
            </a:r>
            <a:r>
              <a:rPr lang="en-US" dirty="0">
                <a:solidFill>
                  <a:srgbClr val="FF0000"/>
                </a:solidFill>
              </a:rPr>
              <a:t>=0  …..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62580"/>
            <a:ext cx="50113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may happen at </a:t>
            </a:r>
            <a:r>
              <a:rPr lang="en-US" sz="2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=1/2 ?  </a:t>
            </a:r>
          </a:p>
          <a:p>
            <a:pPr algn="l" rtl="0"/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/>
            <a:r>
              <a:rPr lang="en-US" sz="2000" dirty="0">
                <a:solidFill>
                  <a:srgbClr val="000099"/>
                </a:solidFill>
              </a:rPr>
              <a:t>two flux quantum per electron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32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1581056" y="76200"/>
            <a:ext cx="5567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0" eaLnBrk="0" hangingPunct="0"/>
            <a:r>
              <a:rPr lang="en-US" alt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composite fermions </a:t>
            </a:r>
            <a:r>
              <a:rPr lang="en-US" alt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(CF</a:t>
            </a:r>
            <a:r>
              <a:rPr lang="en-US" altLang="en-US" sz="12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alt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</a:p>
        </p:txBody>
      </p:sp>
      <p:grpSp>
        <p:nvGrpSpPr>
          <p:cNvPr id="200802" name="Group 98"/>
          <p:cNvGrpSpPr>
            <a:grpSpLocks/>
          </p:cNvGrpSpPr>
          <p:nvPr/>
        </p:nvGrpSpPr>
        <p:grpSpPr bwMode="auto">
          <a:xfrm>
            <a:off x="533400" y="1476375"/>
            <a:ext cx="2620963" cy="1120775"/>
            <a:chOff x="4013" y="1118"/>
            <a:chExt cx="1651" cy="706"/>
          </a:xfrm>
        </p:grpSpPr>
        <p:grpSp>
          <p:nvGrpSpPr>
            <p:cNvPr id="200708" name="Group 4"/>
            <p:cNvGrpSpPr>
              <a:grpSpLocks/>
            </p:cNvGrpSpPr>
            <p:nvPr/>
          </p:nvGrpSpPr>
          <p:grpSpPr bwMode="auto">
            <a:xfrm>
              <a:off x="4013" y="1193"/>
              <a:ext cx="1651" cy="631"/>
              <a:chOff x="1657" y="1850"/>
              <a:chExt cx="1651" cy="631"/>
            </a:xfrm>
          </p:grpSpPr>
          <p:sp>
            <p:nvSpPr>
              <p:cNvPr id="200709" name="AutoShape 5"/>
              <p:cNvSpPr>
                <a:spLocks noChangeArrowheads="1"/>
              </p:cNvSpPr>
              <p:nvPr/>
            </p:nvSpPr>
            <p:spPr bwMode="auto">
              <a:xfrm>
                <a:off x="1657" y="1850"/>
                <a:ext cx="1651" cy="631"/>
              </a:xfrm>
              <a:prstGeom prst="cube">
                <a:avLst>
                  <a:gd name="adj" fmla="val 90648"/>
                </a:avLst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0" name="Oval 6"/>
              <p:cNvSpPr>
                <a:spLocks noChangeArrowheads="1"/>
              </p:cNvSpPr>
              <p:nvPr/>
            </p:nvSpPr>
            <p:spPr bwMode="auto">
              <a:xfrm>
                <a:off x="2163" y="204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1" name="Oval 7"/>
              <p:cNvSpPr>
                <a:spLocks noChangeArrowheads="1"/>
              </p:cNvSpPr>
              <p:nvPr/>
            </p:nvSpPr>
            <p:spPr bwMode="auto">
              <a:xfrm>
                <a:off x="2259" y="2138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2" name="Oval 8"/>
              <p:cNvSpPr>
                <a:spLocks noChangeArrowheads="1"/>
              </p:cNvSpPr>
              <p:nvPr/>
            </p:nvSpPr>
            <p:spPr bwMode="auto">
              <a:xfrm>
                <a:off x="2355" y="1968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3" name="Oval 9"/>
              <p:cNvSpPr>
                <a:spLocks noChangeArrowheads="1"/>
              </p:cNvSpPr>
              <p:nvPr/>
            </p:nvSpPr>
            <p:spPr bwMode="auto">
              <a:xfrm>
                <a:off x="2451" y="2330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4" name="Oval 10"/>
              <p:cNvSpPr>
                <a:spLocks noChangeArrowheads="1"/>
              </p:cNvSpPr>
              <p:nvPr/>
            </p:nvSpPr>
            <p:spPr bwMode="auto">
              <a:xfrm>
                <a:off x="2547" y="1921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5" name="Oval 11"/>
              <p:cNvSpPr>
                <a:spLocks noChangeArrowheads="1"/>
              </p:cNvSpPr>
              <p:nvPr/>
            </p:nvSpPr>
            <p:spPr bwMode="auto">
              <a:xfrm>
                <a:off x="2451" y="206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6" name="Oval 12"/>
              <p:cNvSpPr>
                <a:spLocks noChangeArrowheads="1"/>
              </p:cNvSpPr>
              <p:nvPr/>
            </p:nvSpPr>
            <p:spPr bwMode="auto">
              <a:xfrm>
                <a:off x="2547" y="2160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7" name="Oval 13"/>
              <p:cNvSpPr>
                <a:spLocks noChangeArrowheads="1"/>
              </p:cNvSpPr>
              <p:nvPr/>
            </p:nvSpPr>
            <p:spPr bwMode="auto">
              <a:xfrm>
                <a:off x="2643" y="206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8" name="Oval 14"/>
              <p:cNvSpPr>
                <a:spLocks noChangeArrowheads="1"/>
              </p:cNvSpPr>
              <p:nvPr/>
            </p:nvSpPr>
            <p:spPr bwMode="auto">
              <a:xfrm>
                <a:off x="2739" y="1968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9" name="Oval 15"/>
              <p:cNvSpPr>
                <a:spLocks noChangeArrowheads="1"/>
              </p:cNvSpPr>
              <p:nvPr/>
            </p:nvSpPr>
            <p:spPr bwMode="auto">
              <a:xfrm>
                <a:off x="3007" y="1921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0" name="Oval 16"/>
              <p:cNvSpPr>
                <a:spLocks noChangeArrowheads="1"/>
              </p:cNvSpPr>
              <p:nvPr/>
            </p:nvSpPr>
            <p:spPr bwMode="auto">
              <a:xfrm>
                <a:off x="2863" y="206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1" name="Oval 17"/>
              <p:cNvSpPr>
                <a:spLocks noChangeArrowheads="1"/>
              </p:cNvSpPr>
              <p:nvPr/>
            </p:nvSpPr>
            <p:spPr bwMode="auto">
              <a:xfrm>
                <a:off x="2719" y="2207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2" name="Oval 18"/>
              <p:cNvSpPr>
                <a:spLocks noChangeArrowheads="1"/>
              </p:cNvSpPr>
              <p:nvPr/>
            </p:nvSpPr>
            <p:spPr bwMode="auto">
              <a:xfrm>
                <a:off x="1824" y="2350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3" name="Oval 19"/>
              <p:cNvSpPr>
                <a:spLocks noChangeArrowheads="1"/>
              </p:cNvSpPr>
              <p:nvPr/>
            </p:nvSpPr>
            <p:spPr bwMode="auto">
              <a:xfrm>
                <a:off x="2016" y="230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4" name="Oval 20"/>
              <p:cNvSpPr>
                <a:spLocks noChangeArrowheads="1"/>
              </p:cNvSpPr>
              <p:nvPr/>
            </p:nvSpPr>
            <p:spPr bwMode="auto">
              <a:xfrm>
                <a:off x="2191" y="235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5" name="Oval 21"/>
              <p:cNvSpPr>
                <a:spLocks noChangeArrowheads="1"/>
              </p:cNvSpPr>
              <p:nvPr/>
            </p:nvSpPr>
            <p:spPr bwMode="auto">
              <a:xfrm>
                <a:off x="2366" y="2256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6" name="Oval 22"/>
              <p:cNvSpPr>
                <a:spLocks noChangeArrowheads="1"/>
              </p:cNvSpPr>
              <p:nvPr/>
            </p:nvSpPr>
            <p:spPr bwMode="auto">
              <a:xfrm>
                <a:off x="2016" y="2160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7" name="Oval 23"/>
              <p:cNvSpPr>
                <a:spLocks noChangeArrowheads="1"/>
              </p:cNvSpPr>
              <p:nvPr/>
            </p:nvSpPr>
            <p:spPr bwMode="auto">
              <a:xfrm>
                <a:off x="2239" y="187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8" name="Oval 24"/>
              <p:cNvSpPr>
                <a:spLocks noChangeArrowheads="1"/>
              </p:cNvSpPr>
              <p:nvPr/>
            </p:nvSpPr>
            <p:spPr bwMode="auto">
              <a:xfrm>
                <a:off x="2671" y="235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0729" name="Group 25"/>
            <p:cNvGrpSpPr>
              <a:grpSpLocks/>
            </p:cNvGrpSpPr>
            <p:nvPr/>
          </p:nvGrpSpPr>
          <p:grpSpPr bwMode="auto">
            <a:xfrm>
              <a:off x="4644" y="1118"/>
              <a:ext cx="339" cy="411"/>
              <a:chOff x="1749" y="1320"/>
              <a:chExt cx="339" cy="411"/>
            </a:xfrm>
          </p:grpSpPr>
          <p:sp>
            <p:nvSpPr>
              <p:cNvPr id="200730" name="Freeform 26"/>
              <p:cNvSpPr>
                <a:spLocks/>
              </p:cNvSpPr>
              <p:nvPr/>
            </p:nvSpPr>
            <p:spPr bwMode="auto">
              <a:xfrm>
                <a:off x="1749" y="1592"/>
                <a:ext cx="331" cy="139"/>
              </a:xfrm>
              <a:custGeom>
                <a:avLst/>
                <a:gdLst>
                  <a:gd name="T0" fmla="*/ 0 w 331"/>
                  <a:gd name="T1" fmla="*/ 0 h 139"/>
                  <a:gd name="T2" fmla="*/ 165 w 331"/>
                  <a:gd name="T3" fmla="*/ 139 h 139"/>
                  <a:gd name="T4" fmla="*/ 331 w 331"/>
                  <a:gd name="T5" fmla="*/ 7 h 139"/>
                  <a:gd name="T6" fmla="*/ 0 w 331"/>
                  <a:gd name="T7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1" h="139">
                    <a:moveTo>
                      <a:pt x="0" y="0"/>
                    </a:moveTo>
                    <a:lnTo>
                      <a:pt x="165" y="139"/>
                    </a:lnTo>
                    <a:lnTo>
                      <a:pt x="33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31" name="Oval 27"/>
              <p:cNvSpPr>
                <a:spLocks noChangeArrowheads="1"/>
              </p:cNvSpPr>
              <p:nvPr/>
            </p:nvSpPr>
            <p:spPr bwMode="auto">
              <a:xfrm>
                <a:off x="1752" y="1538"/>
                <a:ext cx="33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32" name="AutoShape 28"/>
              <p:cNvSpPr>
                <a:spLocks noChangeArrowheads="1"/>
              </p:cNvSpPr>
              <p:nvPr/>
            </p:nvSpPr>
            <p:spPr bwMode="auto">
              <a:xfrm>
                <a:off x="1824" y="1320"/>
                <a:ext cx="192" cy="288"/>
              </a:xfrm>
              <a:prstGeom prst="can">
                <a:avLst>
                  <a:gd name="adj" fmla="val 37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00733" name="Text Box 29"/>
            <p:cNvSpPr txBox="1">
              <a:spLocks noChangeArrowheads="1"/>
            </p:cNvSpPr>
            <p:nvPr/>
          </p:nvSpPr>
          <p:spPr bwMode="auto">
            <a:xfrm>
              <a:off x="4730" y="1202"/>
              <a:ext cx="1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altLang="en-US" sz="12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200734" name="Text Box 30"/>
            <p:cNvSpPr txBox="1">
              <a:spLocks noChangeArrowheads="1"/>
            </p:cNvSpPr>
            <p:nvPr/>
          </p:nvSpPr>
          <p:spPr bwMode="auto">
            <a:xfrm>
              <a:off x="4888" y="1526"/>
              <a:ext cx="22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1200" i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en-US" altLang="en-US" sz="1200" i="1" baseline="-250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</a:p>
          </p:txBody>
        </p:sp>
        <p:sp>
          <p:nvSpPr>
            <p:cNvPr id="200735" name="Text Box 31"/>
            <p:cNvSpPr txBox="1">
              <a:spLocks noChangeArrowheads="1"/>
            </p:cNvSpPr>
            <p:nvPr/>
          </p:nvSpPr>
          <p:spPr bwMode="auto">
            <a:xfrm>
              <a:off x="5127" y="1208"/>
              <a:ext cx="17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altLang="en-US" sz="10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altLang="en-US" sz="1000" baseline="300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endParaRPr lang="en-US" altLang="en-US" sz="10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0883" name="Text Box 179"/>
          <p:cNvSpPr txBox="1">
            <a:spLocks noChangeArrowheads="1"/>
          </p:cNvSpPr>
          <p:nvPr/>
        </p:nvSpPr>
        <p:spPr bwMode="auto">
          <a:xfrm>
            <a:off x="76200" y="2819400"/>
            <a:ext cx="26917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 eaLnBrk="0" hangingPunct="0"/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Fermi liquid of electrons at </a:t>
            </a:r>
            <a:r>
              <a:rPr lang="en-US" altLang="en-US" sz="1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en-US" sz="1400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1/2</a:t>
            </a:r>
            <a:endParaRPr lang="en-US" alt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5090" y="1143000"/>
            <a:ext cx="5037826" cy="1489075"/>
            <a:chOff x="3815090" y="1143000"/>
            <a:chExt cx="5037826" cy="1489075"/>
          </a:xfrm>
        </p:grpSpPr>
        <p:sp>
          <p:nvSpPr>
            <p:cNvPr id="200737" name="AutoShape 33"/>
            <p:cNvSpPr>
              <a:spLocks noChangeArrowheads="1"/>
            </p:cNvSpPr>
            <p:nvPr/>
          </p:nvSpPr>
          <p:spPr bwMode="auto">
            <a:xfrm>
              <a:off x="5983288" y="1630363"/>
              <a:ext cx="2620962" cy="1001712"/>
            </a:xfrm>
            <a:prstGeom prst="cube">
              <a:avLst>
                <a:gd name="adj" fmla="val 90648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 eaLnBrk="0" hangingPunct="0"/>
              <a:endParaRPr lang="en-US" alt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38" name="Oval 34"/>
            <p:cNvSpPr>
              <a:spLocks noChangeArrowheads="1"/>
            </p:cNvSpPr>
            <p:nvPr/>
          </p:nvSpPr>
          <p:spPr bwMode="auto">
            <a:xfrm>
              <a:off x="6786563" y="1935163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39" name="Oval 35"/>
            <p:cNvSpPr>
              <a:spLocks noChangeArrowheads="1"/>
            </p:cNvSpPr>
            <p:nvPr/>
          </p:nvSpPr>
          <p:spPr bwMode="auto">
            <a:xfrm>
              <a:off x="6938963" y="2087563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0" name="Oval 36"/>
            <p:cNvSpPr>
              <a:spLocks noChangeArrowheads="1"/>
            </p:cNvSpPr>
            <p:nvPr/>
          </p:nvSpPr>
          <p:spPr bwMode="auto">
            <a:xfrm>
              <a:off x="7091363" y="18176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1" name="Oval 37"/>
            <p:cNvSpPr>
              <a:spLocks noChangeArrowheads="1"/>
            </p:cNvSpPr>
            <p:nvPr/>
          </p:nvSpPr>
          <p:spPr bwMode="auto">
            <a:xfrm>
              <a:off x="7243763" y="2392363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2" name="Oval 38"/>
            <p:cNvSpPr>
              <a:spLocks noChangeArrowheads="1"/>
            </p:cNvSpPr>
            <p:nvPr/>
          </p:nvSpPr>
          <p:spPr bwMode="auto">
            <a:xfrm>
              <a:off x="7396163" y="1743075"/>
              <a:ext cx="103187" cy="74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3" name="Oval 39"/>
            <p:cNvSpPr>
              <a:spLocks noChangeArrowheads="1"/>
            </p:cNvSpPr>
            <p:nvPr/>
          </p:nvSpPr>
          <p:spPr bwMode="auto">
            <a:xfrm>
              <a:off x="7243763" y="19700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4" name="Oval 40"/>
            <p:cNvSpPr>
              <a:spLocks noChangeArrowheads="1"/>
            </p:cNvSpPr>
            <p:nvPr/>
          </p:nvSpPr>
          <p:spPr bwMode="auto">
            <a:xfrm>
              <a:off x="7396163" y="21224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5" name="Oval 41"/>
            <p:cNvSpPr>
              <a:spLocks noChangeArrowheads="1"/>
            </p:cNvSpPr>
            <p:nvPr/>
          </p:nvSpPr>
          <p:spPr bwMode="auto">
            <a:xfrm>
              <a:off x="7548563" y="19700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6" name="Oval 42"/>
            <p:cNvSpPr>
              <a:spLocks noChangeArrowheads="1"/>
            </p:cNvSpPr>
            <p:nvPr/>
          </p:nvSpPr>
          <p:spPr bwMode="auto">
            <a:xfrm>
              <a:off x="7700963" y="18176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7" name="Oval 43"/>
            <p:cNvSpPr>
              <a:spLocks noChangeArrowheads="1"/>
            </p:cNvSpPr>
            <p:nvPr/>
          </p:nvSpPr>
          <p:spPr bwMode="auto">
            <a:xfrm>
              <a:off x="8126413" y="1743075"/>
              <a:ext cx="103187" cy="74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8" name="Oval 44"/>
            <p:cNvSpPr>
              <a:spLocks noChangeArrowheads="1"/>
            </p:cNvSpPr>
            <p:nvPr/>
          </p:nvSpPr>
          <p:spPr bwMode="auto">
            <a:xfrm>
              <a:off x="7897813" y="19700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9" name="Oval 45"/>
            <p:cNvSpPr>
              <a:spLocks noChangeArrowheads="1"/>
            </p:cNvSpPr>
            <p:nvPr/>
          </p:nvSpPr>
          <p:spPr bwMode="auto">
            <a:xfrm>
              <a:off x="7669213" y="2197100"/>
              <a:ext cx="103187" cy="74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0" name="Oval 46"/>
            <p:cNvSpPr>
              <a:spLocks noChangeArrowheads="1"/>
            </p:cNvSpPr>
            <p:nvPr/>
          </p:nvSpPr>
          <p:spPr bwMode="auto">
            <a:xfrm>
              <a:off x="6248400" y="2424113"/>
              <a:ext cx="103188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1" name="Oval 47"/>
            <p:cNvSpPr>
              <a:spLocks noChangeArrowheads="1"/>
            </p:cNvSpPr>
            <p:nvPr/>
          </p:nvSpPr>
          <p:spPr bwMode="auto">
            <a:xfrm>
              <a:off x="6553200" y="2351088"/>
              <a:ext cx="103188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2" name="Oval 48"/>
            <p:cNvSpPr>
              <a:spLocks noChangeArrowheads="1"/>
            </p:cNvSpPr>
            <p:nvPr/>
          </p:nvSpPr>
          <p:spPr bwMode="auto">
            <a:xfrm>
              <a:off x="6831013" y="24272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3" name="Oval 49"/>
            <p:cNvSpPr>
              <a:spLocks noChangeArrowheads="1"/>
            </p:cNvSpPr>
            <p:nvPr/>
          </p:nvSpPr>
          <p:spPr bwMode="auto">
            <a:xfrm>
              <a:off x="7108825" y="2274888"/>
              <a:ext cx="103188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4" name="Oval 50"/>
            <p:cNvSpPr>
              <a:spLocks noChangeArrowheads="1"/>
            </p:cNvSpPr>
            <p:nvPr/>
          </p:nvSpPr>
          <p:spPr bwMode="auto">
            <a:xfrm>
              <a:off x="6553200" y="2122488"/>
              <a:ext cx="103188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5" name="Oval 51"/>
            <p:cNvSpPr>
              <a:spLocks noChangeArrowheads="1"/>
            </p:cNvSpPr>
            <p:nvPr/>
          </p:nvSpPr>
          <p:spPr bwMode="auto">
            <a:xfrm>
              <a:off x="6907213" y="16652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6" name="Oval 52"/>
            <p:cNvSpPr>
              <a:spLocks noChangeArrowheads="1"/>
            </p:cNvSpPr>
            <p:nvPr/>
          </p:nvSpPr>
          <p:spPr bwMode="auto">
            <a:xfrm>
              <a:off x="7593013" y="24272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7" name="Line 53"/>
            <p:cNvSpPr>
              <a:spLocks noChangeShapeType="1"/>
            </p:cNvSpPr>
            <p:nvPr/>
          </p:nvSpPr>
          <p:spPr bwMode="auto">
            <a:xfrm flipH="1" flipV="1">
              <a:off x="6934200" y="151606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8" name="Line 54"/>
            <p:cNvSpPr>
              <a:spLocks noChangeShapeType="1"/>
            </p:cNvSpPr>
            <p:nvPr/>
          </p:nvSpPr>
          <p:spPr bwMode="auto">
            <a:xfrm flipH="1" flipV="1">
              <a:off x="6972300" y="151606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9" name="Line 55"/>
            <p:cNvSpPr>
              <a:spLocks noChangeShapeType="1"/>
            </p:cNvSpPr>
            <p:nvPr/>
          </p:nvSpPr>
          <p:spPr bwMode="auto">
            <a:xfrm flipH="1" flipV="1">
              <a:off x="7118350" y="166211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0" name="Line 56"/>
            <p:cNvSpPr>
              <a:spLocks noChangeShapeType="1"/>
            </p:cNvSpPr>
            <p:nvPr/>
          </p:nvSpPr>
          <p:spPr bwMode="auto">
            <a:xfrm flipH="1" flipV="1">
              <a:off x="7156450" y="166211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1" name="Line 57"/>
            <p:cNvSpPr>
              <a:spLocks noChangeShapeType="1"/>
            </p:cNvSpPr>
            <p:nvPr/>
          </p:nvSpPr>
          <p:spPr bwMode="auto">
            <a:xfrm flipH="1" flipV="1">
              <a:off x="7270750" y="18113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2" name="Line 58"/>
            <p:cNvSpPr>
              <a:spLocks noChangeShapeType="1"/>
            </p:cNvSpPr>
            <p:nvPr/>
          </p:nvSpPr>
          <p:spPr bwMode="auto">
            <a:xfrm flipH="1" flipV="1">
              <a:off x="7308850" y="18113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3" name="Line 59"/>
            <p:cNvSpPr>
              <a:spLocks noChangeShapeType="1"/>
            </p:cNvSpPr>
            <p:nvPr/>
          </p:nvSpPr>
          <p:spPr bwMode="auto">
            <a:xfrm flipH="1" flipV="1">
              <a:off x="7426325" y="19637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4" name="Line 60"/>
            <p:cNvSpPr>
              <a:spLocks noChangeShapeType="1"/>
            </p:cNvSpPr>
            <p:nvPr/>
          </p:nvSpPr>
          <p:spPr bwMode="auto">
            <a:xfrm flipH="1" flipV="1">
              <a:off x="7464425" y="19637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5" name="Line 61"/>
            <p:cNvSpPr>
              <a:spLocks noChangeShapeType="1"/>
            </p:cNvSpPr>
            <p:nvPr/>
          </p:nvSpPr>
          <p:spPr bwMode="auto">
            <a:xfrm flipH="1" flipV="1">
              <a:off x="7699375" y="20399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6" name="Line 62"/>
            <p:cNvSpPr>
              <a:spLocks noChangeShapeType="1"/>
            </p:cNvSpPr>
            <p:nvPr/>
          </p:nvSpPr>
          <p:spPr bwMode="auto">
            <a:xfrm flipH="1" flipV="1">
              <a:off x="7737475" y="20399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7" name="Line 63"/>
            <p:cNvSpPr>
              <a:spLocks noChangeShapeType="1"/>
            </p:cNvSpPr>
            <p:nvPr/>
          </p:nvSpPr>
          <p:spPr bwMode="auto">
            <a:xfrm flipH="1" flipV="1">
              <a:off x="7927975" y="181451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8" name="Line 64"/>
            <p:cNvSpPr>
              <a:spLocks noChangeShapeType="1"/>
            </p:cNvSpPr>
            <p:nvPr/>
          </p:nvSpPr>
          <p:spPr bwMode="auto">
            <a:xfrm flipH="1" flipV="1">
              <a:off x="7966075" y="181451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9" name="Line 65"/>
            <p:cNvSpPr>
              <a:spLocks noChangeShapeType="1"/>
            </p:cNvSpPr>
            <p:nvPr/>
          </p:nvSpPr>
          <p:spPr bwMode="auto">
            <a:xfrm flipH="1" flipV="1">
              <a:off x="8156575" y="158908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0" name="Line 66"/>
            <p:cNvSpPr>
              <a:spLocks noChangeShapeType="1"/>
            </p:cNvSpPr>
            <p:nvPr/>
          </p:nvSpPr>
          <p:spPr bwMode="auto">
            <a:xfrm flipH="1" flipV="1">
              <a:off x="8194675" y="158908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1" name="Line 67"/>
            <p:cNvSpPr>
              <a:spLocks noChangeShapeType="1"/>
            </p:cNvSpPr>
            <p:nvPr/>
          </p:nvSpPr>
          <p:spPr bwMode="auto">
            <a:xfrm flipH="1" flipV="1">
              <a:off x="7424738" y="15827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2" name="Line 68"/>
            <p:cNvSpPr>
              <a:spLocks noChangeShapeType="1"/>
            </p:cNvSpPr>
            <p:nvPr/>
          </p:nvSpPr>
          <p:spPr bwMode="auto">
            <a:xfrm flipH="1" flipV="1">
              <a:off x="7462838" y="15827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3" name="Line 69"/>
            <p:cNvSpPr>
              <a:spLocks noChangeShapeType="1"/>
            </p:cNvSpPr>
            <p:nvPr/>
          </p:nvSpPr>
          <p:spPr bwMode="auto">
            <a:xfrm flipH="1" flipV="1">
              <a:off x="7732713" y="16589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4" name="Line 70"/>
            <p:cNvSpPr>
              <a:spLocks noChangeShapeType="1"/>
            </p:cNvSpPr>
            <p:nvPr/>
          </p:nvSpPr>
          <p:spPr bwMode="auto">
            <a:xfrm flipH="1" flipV="1">
              <a:off x="7770813" y="16589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5" name="Line 71"/>
            <p:cNvSpPr>
              <a:spLocks noChangeShapeType="1"/>
            </p:cNvSpPr>
            <p:nvPr/>
          </p:nvSpPr>
          <p:spPr bwMode="auto">
            <a:xfrm flipH="1" flipV="1">
              <a:off x="6816725" y="177800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6" name="Line 72"/>
            <p:cNvSpPr>
              <a:spLocks noChangeShapeType="1"/>
            </p:cNvSpPr>
            <p:nvPr/>
          </p:nvSpPr>
          <p:spPr bwMode="auto">
            <a:xfrm flipH="1" flipV="1">
              <a:off x="6854825" y="177800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7" name="Line 73"/>
            <p:cNvSpPr>
              <a:spLocks noChangeShapeType="1"/>
            </p:cNvSpPr>
            <p:nvPr/>
          </p:nvSpPr>
          <p:spPr bwMode="auto">
            <a:xfrm flipH="1" flipV="1">
              <a:off x="6964363" y="1924050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8" name="Line 74"/>
            <p:cNvSpPr>
              <a:spLocks noChangeShapeType="1"/>
            </p:cNvSpPr>
            <p:nvPr/>
          </p:nvSpPr>
          <p:spPr bwMode="auto">
            <a:xfrm flipH="1" flipV="1">
              <a:off x="7002463" y="1924050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9" name="Line 75"/>
            <p:cNvSpPr>
              <a:spLocks noChangeShapeType="1"/>
            </p:cNvSpPr>
            <p:nvPr/>
          </p:nvSpPr>
          <p:spPr bwMode="auto">
            <a:xfrm flipH="1" flipV="1">
              <a:off x="7140575" y="211455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0" name="Line 76"/>
            <p:cNvSpPr>
              <a:spLocks noChangeShapeType="1"/>
            </p:cNvSpPr>
            <p:nvPr/>
          </p:nvSpPr>
          <p:spPr bwMode="auto">
            <a:xfrm flipH="1" flipV="1">
              <a:off x="7178675" y="211455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1" name="Line 77"/>
            <p:cNvSpPr>
              <a:spLocks noChangeShapeType="1"/>
            </p:cNvSpPr>
            <p:nvPr/>
          </p:nvSpPr>
          <p:spPr bwMode="auto">
            <a:xfrm flipH="1" flipV="1">
              <a:off x="7275513" y="2235200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2" name="Line 78"/>
            <p:cNvSpPr>
              <a:spLocks noChangeShapeType="1"/>
            </p:cNvSpPr>
            <p:nvPr/>
          </p:nvSpPr>
          <p:spPr bwMode="auto">
            <a:xfrm flipH="1" flipV="1">
              <a:off x="7313613" y="2235200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3" name="Line 79"/>
            <p:cNvSpPr>
              <a:spLocks noChangeShapeType="1"/>
            </p:cNvSpPr>
            <p:nvPr/>
          </p:nvSpPr>
          <p:spPr bwMode="auto">
            <a:xfrm flipH="1" flipV="1">
              <a:off x="7623175" y="227330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4" name="Line 80"/>
            <p:cNvSpPr>
              <a:spLocks noChangeShapeType="1"/>
            </p:cNvSpPr>
            <p:nvPr/>
          </p:nvSpPr>
          <p:spPr bwMode="auto">
            <a:xfrm flipH="1" flipV="1">
              <a:off x="7661275" y="227330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5" name="Line 81"/>
            <p:cNvSpPr>
              <a:spLocks noChangeShapeType="1"/>
            </p:cNvSpPr>
            <p:nvPr/>
          </p:nvSpPr>
          <p:spPr bwMode="auto">
            <a:xfrm flipH="1" flipV="1">
              <a:off x="6583363" y="1965325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6" name="Line 82"/>
            <p:cNvSpPr>
              <a:spLocks noChangeShapeType="1"/>
            </p:cNvSpPr>
            <p:nvPr/>
          </p:nvSpPr>
          <p:spPr bwMode="auto">
            <a:xfrm flipH="1" flipV="1">
              <a:off x="6621463" y="1965325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7" name="Line 83"/>
            <p:cNvSpPr>
              <a:spLocks noChangeShapeType="1"/>
            </p:cNvSpPr>
            <p:nvPr/>
          </p:nvSpPr>
          <p:spPr bwMode="auto">
            <a:xfrm flipH="1" flipV="1">
              <a:off x="6278563" y="2265363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8" name="Line 84"/>
            <p:cNvSpPr>
              <a:spLocks noChangeShapeType="1"/>
            </p:cNvSpPr>
            <p:nvPr/>
          </p:nvSpPr>
          <p:spPr bwMode="auto">
            <a:xfrm flipH="1" flipV="1">
              <a:off x="6316663" y="2265363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9" name="Line 85"/>
            <p:cNvSpPr>
              <a:spLocks noChangeShapeType="1"/>
            </p:cNvSpPr>
            <p:nvPr/>
          </p:nvSpPr>
          <p:spPr bwMode="auto">
            <a:xfrm flipH="1" flipV="1">
              <a:off x="6583363" y="219868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0" name="Line 86"/>
            <p:cNvSpPr>
              <a:spLocks noChangeShapeType="1"/>
            </p:cNvSpPr>
            <p:nvPr/>
          </p:nvSpPr>
          <p:spPr bwMode="auto">
            <a:xfrm flipH="1" flipV="1">
              <a:off x="6621463" y="219868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1" name="Line 87"/>
            <p:cNvSpPr>
              <a:spLocks noChangeShapeType="1"/>
            </p:cNvSpPr>
            <p:nvPr/>
          </p:nvSpPr>
          <p:spPr bwMode="auto">
            <a:xfrm flipH="1" flipV="1">
              <a:off x="6862763" y="22685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2" name="Line 88"/>
            <p:cNvSpPr>
              <a:spLocks noChangeShapeType="1"/>
            </p:cNvSpPr>
            <p:nvPr/>
          </p:nvSpPr>
          <p:spPr bwMode="auto">
            <a:xfrm flipH="1" flipV="1">
              <a:off x="6900863" y="22685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3" name="Text Box 89"/>
            <p:cNvSpPr txBox="1">
              <a:spLocks noChangeArrowheads="1"/>
            </p:cNvSpPr>
            <p:nvPr/>
          </p:nvSpPr>
          <p:spPr bwMode="auto">
            <a:xfrm>
              <a:off x="6745288" y="1301750"/>
              <a:ext cx="454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1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2</a:t>
              </a:r>
              <a:r>
                <a:rPr lang="en-US" altLang="en-US" sz="1200" baseline="-250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0</a:t>
              </a:r>
              <a:endParaRPr lang="en-US" altLang="en-US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0794" name="Group 90"/>
            <p:cNvGrpSpPr>
              <a:grpSpLocks/>
            </p:cNvGrpSpPr>
            <p:nvPr/>
          </p:nvGrpSpPr>
          <p:grpSpPr bwMode="auto">
            <a:xfrm>
              <a:off x="7004050" y="1492250"/>
              <a:ext cx="538163" cy="652463"/>
              <a:chOff x="1749" y="1320"/>
              <a:chExt cx="339" cy="411"/>
            </a:xfrm>
          </p:grpSpPr>
          <p:sp>
            <p:nvSpPr>
              <p:cNvPr id="200795" name="Freeform 91"/>
              <p:cNvSpPr>
                <a:spLocks/>
              </p:cNvSpPr>
              <p:nvPr/>
            </p:nvSpPr>
            <p:spPr bwMode="auto">
              <a:xfrm>
                <a:off x="1749" y="1592"/>
                <a:ext cx="331" cy="139"/>
              </a:xfrm>
              <a:custGeom>
                <a:avLst/>
                <a:gdLst>
                  <a:gd name="T0" fmla="*/ 0 w 331"/>
                  <a:gd name="T1" fmla="*/ 0 h 139"/>
                  <a:gd name="T2" fmla="*/ 165 w 331"/>
                  <a:gd name="T3" fmla="*/ 139 h 139"/>
                  <a:gd name="T4" fmla="*/ 331 w 331"/>
                  <a:gd name="T5" fmla="*/ 7 h 139"/>
                  <a:gd name="T6" fmla="*/ 0 w 331"/>
                  <a:gd name="T7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1" h="139">
                    <a:moveTo>
                      <a:pt x="0" y="0"/>
                    </a:moveTo>
                    <a:lnTo>
                      <a:pt x="165" y="139"/>
                    </a:lnTo>
                    <a:lnTo>
                      <a:pt x="33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96" name="Oval 92"/>
              <p:cNvSpPr>
                <a:spLocks noChangeArrowheads="1"/>
              </p:cNvSpPr>
              <p:nvPr/>
            </p:nvSpPr>
            <p:spPr bwMode="auto">
              <a:xfrm>
                <a:off x="1752" y="1538"/>
                <a:ext cx="33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97" name="AutoShape 93"/>
              <p:cNvSpPr>
                <a:spLocks noChangeArrowheads="1"/>
              </p:cNvSpPr>
              <p:nvPr/>
            </p:nvSpPr>
            <p:spPr bwMode="auto">
              <a:xfrm>
                <a:off x="1824" y="1320"/>
                <a:ext cx="192" cy="288"/>
              </a:xfrm>
              <a:prstGeom prst="can">
                <a:avLst>
                  <a:gd name="adj" fmla="val 37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00798" name="Oval 94"/>
            <p:cNvSpPr>
              <a:spLocks noChangeArrowheads="1"/>
            </p:cNvSpPr>
            <p:nvPr/>
          </p:nvSpPr>
          <p:spPr bwMode="auto">
            <a:xfrm>
              <a:off x="7645400" y="1609725"/>
              <a:ext cx="212725" cy="3349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9" name="Text Box 95"/>
            <p:cNvSpPr txBox="1">
              <a:spLocks noChangeArrowheads="1"/>
            </p:cNvSpPr>
            <p:nvPr/>
          </p:nvSpPr>
          <p:spPr bwMode="auto">
            <a:xfrm>
              <a:off x="7467600" y="1295400"/>
              <a:ext cx="138531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altLang="en-US" sz="10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composite fermion</a:t>
              </a:r>
            </a:p>
          </p:txBody>
        </p:sp>
        <p:sp>
          <p:nvSpPr>
            <p:cNvPr id="200801" name="Text Box 97"/>
            <p:cNvSpPr txBox="1">
              <a:spLocks noChangeArrowheads="1"/>
            </p:cNvSpPr>
            <p:nvPr/>
          </p:nvSpPr>
          <p:spPr bwMode="auto">
            <a:xfrm>
              <a:off x="7069128" y="1594367"/>
              <a:ext cx="4267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altLang="en-US" sz="1200" i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altLang="en-US" sz="1200" baseline="-250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1/2</a:t>
              </a:r>
              <a:endParaRPr lang="en-US" altLang="en-US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887" name="Text Box 183"/>
            <p:cNvSpPr txBox="1">
              <a:spLocks noChangeArrowheads="1"/>
            </p:cNvSpPr>
            <p:nvPr/>
          </p:nvSpPr>
          <p:spPr bwMode="auto">
            <a:xfrm>
              <a:off x="3815090" y="1143000"/>
              <a:ext cx="147922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 eaLnBrk="0" hangingPunct="0"/>
              <a:r>
                <a:rPr lang="en-US" altLang="en-US" sz="1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flux attachment</a:t>
              </a:r>
            </a:p>
          </p:txBody>
        </p:sp>
      </p:grpSp>
      <p:sp>
        <p:nvSpPr>
          <p:cNvPr id="200897" name="Text Box 193"/>
          <p:cNvSpPr txBox="1">
            <a:spLocks noChangeArrowheads="1"/>
          </p:cNvSpPr>
          <p:nvPr/>
        </p:nvSpPr>
        <p:spPr bwMode="auto">
          <a:xfrm>
            <a:off x="7486275" y="497340"/>
            <a:ext cx="11128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 eaLnBrk="0" hangingPunct="0"/>
            <a:r>
              <a:rPr lang="en-US" alt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Jain, 1989</a:t>
            </a:r>
          </a:p>
        </p:txBody>
      </p:sp>
      <p:sp>
        <p:nvSpPr>
          <p:cNvPr id="200898" name="Text Box 194"/>
          <p:cNvSpPr txBox="1">
            <a:spLocks noChangeArrowheads="1"/>
          </p:cNvSpPr>
          <p:nvPr/>
        </p:nvSpPr>
        <p:spPr bwMode="auto">
          <a:xfrm>
            <a:off x="461865" y="4988887"/>
            <a:ext cx="47430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0" eaLnBrk="0" hangingPunct="0"/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CF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reduced lower field, </a:t>
            </a:r>
            <a:r>
              <a:rPr lang="en-US" alt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alt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</a:t>
            </a:r>
            <a:r>
              <a:rPr lang="en-US" altLang="en-US" sz="20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1/2 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 eaLnBrk="0" hangingPunct="0"/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 eaLnBrk="0" hangingPunct="0"/>
            <a:r>
              <a:rPr lang="en-US" alt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 particles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76800" y="3121223"/>
            <a:ext cx="3738563" cy="3006527"/>
            <a:chOff x="4876800" y="3121223"/>
            <a:chExt cx="3738563" cy="3006527"/>
          </a:xfrm>
        </p:grpSpPr>
        <p:sp>
          <p:nvSpPr>
            <p:cNvPr id="200880" name="Line 176"/>
            <p:cNvSpPr>
              <a:spLocks noChangeShapeType="1"/>
            </p:cNvSpPr>
            <p:nvPr/>
          </p:nvSpPr>
          <p:spPr bwMode="auto">
            <a:xfrm rot="5400000" flipH="1" flipV="1">
              <a:off x="6391275" y="5745163"/>
              <a:ext cx="388937" cy="15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round/>
                  <a:headEnd type="none" w="sm" len="sm"/>
                  <a:tailEnd type="stealth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886" name="Text Box 182"/>
            <p:cNvSpPr txBox="1">
              <a:spLocks noChangeArrowheads="1"/>
            </p:cNvSpPr>
            <p:nvPr/>
          </p:nvSpPr>
          <p:spPr bwMode="auto">
            <a:xfrm>
              <a:off x="6400800" y="3121223"/>
              <a:ext cx="195919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altLang="en-US" sz="14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external field canceled</a:t>
              </a:r>
              <a:endPara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0895" name="Group 191"/>
            <p:cNvGrpSpPr>
              <a:grpSpLocks/>
            </p:cNvGrpSpPr>
            <p:nvPr/>
          </p:nvGrpSpPr>
          <p:grpSpPr bwMode="auto">
            <a:xfrm>
              <a:off x="5992813" y="4732338"/>
              <a:ext cx="2622550" cy="1395412"/>
              <a:chOff x="3769" y="3121"/>
              <a:chExt cx="1652" cy="879"/>
            </a:xfrm>
          </p:grpSpPr>
          <p:sp>
            <p:nvSpPr>
              <p:cNvPr id="200804" name="AutoShape 100"/>
              <p:cNvSpPr>
                <a:spLocks noChangeArrowheads="1"/>
              </p:cNvSpPr>
              <p:nvPr/>
            </p:nvSpPr>
            <p:spPr bwMode="auto">
              <a:xfrm>
                <a:off x="3770" y="3369"/>
                <a:ext cx="1651" cy="631"/>
              </a:xfrm>
              <a:prstGeom prst="cube">
                <a:avLst>
                  <a:gd name="adj" fmla="val 90648"/>
                </a:avLst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00805" name="Group 101"/>
              <p:cNvGrpSpPr>
                <a:grpSpLocks/>
              </p:cNvGrpSpPr>
              <p:nvPr/>
            </p:nvGrpSpPr>
            <p:grpSpPr bwMode="auto">
              <a:xfrm>
                <a:off x="3937" y="3387"/>
                <a:ext cx="1248" cy="527"/>
                <a:chOff x="916" y="3039"/>
                <a:chExt cx="1248" cy="527"/>
              </a:xfrm>
            </p:grpSpPr>
            <p:sp>
              <p:nvSpPr>
                <p:cNvPr id="200806" name="Oval 102"/>
                <p:cNvSpPr>
                  <a:spLocks noChangeArrowheads="1"/>
                </p:cNvSpPr>
                <p:nvPr/>
              </p:nvSpPr>
              <p:spPr bwMode="auto">
                <a:xfrm>
                  <a:off x="1255" y="3209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07" name="Oval 103"/>
                <p:cNvSpPr>
                  <a:spLocks noChangeArrowheads="1"/>
                </p:cNvSpPr>
                <p:nvPr/>
              </p:nvSpPr>
              <p:spPr bwMode="auto">
                <a:xfrm>
                  <a:off x="1351" y="3305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08" name="Oval 104"/>
                <p:cNvSpPr>
                  <a:spLocks noChangeArrowheads="1"/>
                </p:cNvSpPr>
                <p:nvPr/>
              </p:nvSpPr>
              <p:spPr bwMode="auto">
                <a:xfrm>
                  <a:off x="1447" y="3135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09" name="Oval 105"/>
                <p:cNvSpPr>
                  <a:spLocks noChangeArrowheads="1"/>
                </p:cNvSpPr>
                <p:nvPr/>
              </p:nvSpPr>
              <p:spPr bwMode="auto">
                <a:xfrm>
                  <a:off x="1543" y="3497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0" name="Oval 106"/>
                <p:cNvSpPr>
                  <a:spLocks noChangeArrowheads="1"/>
                </p:cNvSpPr>
                <p:nvPr/>
              </p:nvSpPr>
              <p:spPr bwMode="auto">
                <a:xfrm>
                  <a:off x="1639" y="3088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1" name="Oval 107"/>
                <p:cNvSpPr>
                  <a:spLocks noChangeArrowheads="1"/>
                </p:cNvSpPr>
                <p:nvPr/>
              </p:nvSpPr>
              <p:spPr bwMode="auto">
                <a:xfrm>
                  <a:off x="1543" y="3231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2" name="Oval 108"/>
                <p:cNvSpPr>
                  <a:spLocks noChangeArrowheads="1"/>
                </p:cNvSpPr>
                <p:nvPr/>
              </p:nvSpPr>
              <p:spPr bwMode="auto">
                <a:xfrm>
                  <a:off x="1639" y="3327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3" name="Oval 109"/>
                <p:cNvSpPr>
                  <a:spLocks noChangeArrowheads="1"/>
                </p:cNvSpPr>
                <p:nvPr/>
              </p:nvSpPr>
              <p:spPr bwMode="auto">
                <a:xfrm>
                  <a:off x="1735" y="3231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4" name="Oval 110"/>
                <p:cNvSpPr>
                  <a:spLocks noChangeArrowheads="1"/>
                </p:cNvSpPr>
                <p:nvPr/>
              </p:nvSpPr>
              <p:spPr bwMode="auto">
                <a:xfrm>
                  <a:off x="1831" y="3135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5" name="Oval 111"/>
                <p:cNvSpPr>
                  <a:spLocks noChangeArrowheads="1"/>
                </p:cNvSpPr>
                <p:nvPr/>
              </p:nvSpPr>
              <p:spPr bwMode="auto">
                <a:xfrm>
                  <a:off x="2099" y="3088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6" name="Oval 112"/>
                <p:cNvSpPr>
                  <a:spLocks noChangeArrowheads="1"/>
                </p:cNvSpPr>
                <p:nvPr/>
              </p:nvSpPr>
              <p:spPr bwMode="auto">
                <a:xfrm>
                  <a:off x="1955" y="3231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7" name="Oval 113"/>
                <p:cNvSpPr>
                  <a:spLocks noChangeArrowheads="1"/>
                </p:cNvSpPr>
                <p:nvPr/>
              </p:nvSpPr>
              <p:spPr bwMode="auto">
                <a:xfrm>
                  <a:off x="1811" y="3374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8" name="Oval 114"/>
                <p:cNvSpPr>
                  <a:spLocks noChangeArrowheads="1"/>
                </p:cNvSpPr>
                <p:nvPr/>
              </p:nvSpPr>
              <p:spPr bwMode="auto">
                <a:xfrm>
                  <a:off x="916" y="3517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9" name="Oval 115"/>
                <p:cNvSpPr>
                  <a:spLocks noChangeArrowheads="1"/>
                </p:cNvSpPr>
                <p:nvPr/>
              </p:nvSpPr>
              <p:spPr bwMode="auto">
                <a:xfrm>
                  <a:off x="1108" y="3471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0" name="Oval 116"/>
                <p:cNvSpPr>
                  <a:spLocks noChangeArrowheads="1"/>
                </p:cNvSpPr>
                <p:nvPr/>
              </p:nvSpPr>
              <p:spPr bwMode="auto">
                <a:xfrm>
                  <a:off x="1283" y="3519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1" name="Oval 117"/>
                <p:cNvSpPr>
                  <a:spLocks noChangeArrowheads="1"/>
                </p:cNvSpPr>
                <p:nvPr/>
              </p:nvSpPr>
              <p:spPr bwMode="auto">
                <a:xfrm>
                  <a:off x="1458" y="3423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2" name="Oval 118"/>
                <p:cNvSpPr>
                  <a:spLocks noChangeArrowheads="1"/>
                </p:cNvSpPr>
                <p:nvPr/>
              </p:nvSpPr>
              <p:spPr bwMode="auto">
                <a:xfrm>
                  <a:off x="1108" y="3327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3" name="Oval 119"/>
                <p:cNvSpPr>
                  <a:spLocks noChangeArrowheads="1"/>
                </p:cNvSpPr>
                <p:nvPr/>
              </p:nvSpPr>
              <p:spPr bwMode="auto">
                <a:xfrm>
                  <a:off x="1331" y="3039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4" name="Oval 120"/>
                <p:cNvSpPr>
                  <a:spLocks noChangeArrowheads="1"/>
                </p:cNvSpPr>
                <p:nvPr/>
              </p:nvSpPr>
              <p:spPr bwMode="auto">
                <a:xfrm>
                  <a:off x="1763" y="3519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00825" name="AutoShape 121"/>
              <p:cNvSpPr>
                <a:spLocks noChangeArrowheads="1"/>
              </p:cNvSpPr>
              <p:nvPr/>
            </p:nvSpPr>
            <p:spPr bwMode="auto">
              <a:xfrm>
                <a:off x="3769" y="3248"/>
                <a:ext cx="1651" cy="631"/>
              </a:xfrm>
              <a:prstGeom prst="cube">
                <a:avLst>
                  <a:gd name="adj" fmla="val 90648"/>
                </a:avLst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843" name="Line 139"/>
              <p:cNvSpPr>
                <a:spLocks noChangeShapeType="1"/>
              </p:cNvSpPr>
              <p:nvPr/>
            </p:nvSpPr>
            <p:spPr bwMode="auto">
              <a:xfrm flipV="1">
                <a:off x="4603" y="3321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844" name="Line 140"/>
              <p:cNvSpPr>
                <a:spLocks noChangeShapeType="1"/>
              </p:cNvSpPr>
              <p:nvPr/>
            </p:nvSpPr>
            <p:spPr bwMode="auto">
              <a:xfrm flipV="1">
                <a:off x="4703" y="3211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847" name="Line 143"/>
              <p:cNvSpPr>
                <a:spLocks noChangeShapeType="1"/>
              </p:cNvSpPr>
              <p:nvPr/>
            </p:nvSpPr>
            <p:spPr bwMode="auto">
              <a:xfrm flipV="1">
                <a:off x="4639" y="3434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869" name="Text Box 165"/>
              <p:cNvSpPr txBox="1">
                <a:spLocks noChangeArrowheads="1"/>
              </p:cNvSpPr>
              <p:nvPr/>
            </p:nvSpPr>
            <p:spPr bwMode="auto">
              <a:xfrm>
                <a:off x="4148" y="3670"/>
                <a:ext cx="615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rtl="0" eaLnBrk="0" hangingPunct="0"/>
                <a:r>
                  <a:rPr lang="en-US" altLang="en-US" sz="900" i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 </a:t>
                </a:r>
                <a:r>
                  <a:rPr lang="en-US" altLang="en-US" sz="900" baseline="-2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1/2</a:t>
                </a:r>
                <a:r>
                  <a:rPr lang="en-US" altLang="en-US" sz="9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2</a:t>
                </a:r>
                <a:r>
                  <a:rPr lang="en-US" altLang="en-US" sz="900" i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</a:t>
                </a:r>
                <a:r>
                  <a:rPr lang="en-US" altLang="en-US" sz="900" i="1" baseline="-2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en-US" altLang="en-US" sz="9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</a:t>
                </a:r>
                <a:r>
                  <a:rPr lang="en-US" altLang="en-US" sz="900" baseline="-2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0</a:t>
                </a:r>
                <a:endParaRPr lang="en-US" altLang="en-US" sz="9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00870" name="Group 166"/>
              <p:cNvGrpSpPr>
                <a:grpSpLocks/>
              </p:cNvGrpSpPr>
              <p:nvPr/>
            </p:nvGrpSpPr>
            <p:grpSpPr bwMode="auto">
              <a:xfrm>
                <a:off x="4461" y="3121"/>
                <a:ext cx="339" cy="411"/>
                <a:chOff x="1749" y="1320"/>
                <a:chExt cx="339" cy="411"/>
              </a:xfrm>
            </p:grpSpPr>
            <p:sp>
              <p:nvSpPr>
                <p:cNvPr id="200871" name="Freeform 167"/>
                <p:cNvSpPr>
                  <a:spLocks/>
                </p:cNvSpPr>
                <p:nvPr/>
              </p:nvSpPr>
              <p:spPr bwMode="auto">
                <a:xfrm>
                  <a:off x="1749" y="1592"/>
                  <a:ext cx="331" cy="139"/>
                </a:xfrm>
                <a:custGeom>
                  <a:avLst/>
                  <a:gdLst>
                    <a:gd name="T0" fmla="*/ 0 w 331"/>
                    <a:gd name="T1" fmla="*/ 0 h 139"/>
                    <a:gd name="T2" fmla="*/ 165 w 331"/>
                    <a:gd name="T3" fmla="*/ 139 h 139"/>
                    <a:gd name="T4" fmla="*/ 331 w 331"/>
                    <a:gd name="T5" fmla="*/ 7 h 139"/>
                    <a:gd name="T6" fmla="*/ 0 w 331"/>
                    <a:gd name="T7" fmla="*/ 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1" h="139">
                      <a:moveTo>
                        <a:pt x="0" y="0"/>
                      </a:moveTo>
                      <a:lnTo>
                        <a:pt x="165" y="139"/>
                      </a:lnTo>
                      <a:lnTo>
                        <a:pt x="331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72" name="Oval 168"/>
                <p:cNvSpPr>
                  <a:spLocks noChangeArrowheads="1"/>
                </p:cNvSpPr>
                <p:nvPr/>
              </p:nvSpPr>
              <p:spPr bwMode="auto">
                <a:xfrm>
                  <a:off x="1752" y="1538"/>
                  <a:ext cx="336" cy="9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73" name="AutoShape 169"/>
                <p:cNvSpPr>
                  <a:spLocks noChangeArrowheads="1"/>
                </p:cNvSpPr>
                <p:nvPr/>
              </p:nvSpPr>
              <p:spPr bwMode="auto">
                <a:xfrm>
                  <a:off x="1824" y="1320"/>
                  <a:ext cx="192" cy="288"/>
                </a:xfrm>
                <a:prstGeom prst="can">
                  <a:avLst>
                    <a:gd name="adj" fmla="val 37500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rtl="0" eaLnBrk="0" hangingPunct="0"/>
                  <a:endParaRPr lang="en-US" sz="10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00893" name="AutoShape 189"/>
              <p:cNvSpPr>
                <a:spLocks noChangeArrowheads="1"/>
              </p:cNvSpPr>
              <p:nvPr/>
            </p:nvSpPr>
            <p:spPr bwMode="auto">
              <a:xfrm>
                <a:off x="4214" y="3499"/>
                <a:ext cx="101" cy="197"/>
              </a:xfrm>
              <a:prstGeom prst="upArrow">
                <a:avLst>
                  <a:gd name="adj1" fmla="val 50000"/>
                  <a:gd name="adj2" fmla="val 48762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00894" name="AutoShape 190"/>
            <p:cNvSpPr>
              <a:spLocks noChangeArrowheads="1"/>
            </p:cNvSpPr>
            <p:nvPr/>
          </p:nvSpPr>
          <p:spPr bwMode="auto">
            <a:xfrm>
              <a:off x="7239000" y="3486150"/>
              <a:ext cx="254000" cy="1168400"/>
            </a:xfrm>
            <a:prstGeom prst="downArrow">
              <a:avLst>
                <a:gd name="adj1" fmla="val 50000"/>
                <a:gd name="adj2" fmla="val 115000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896" name="Text Box 192"/>
            <p:cNvSpPr txBox="1">
              <a:spLocks noChangeArrowheads="1"/>
            </p:cNvSpPr>
            <p:nvPr/>
          </p:nvSpPr>
          <p:spPr bwMode="auto">
            <a:xfrm>
              <a:off x="4876800" y="3897313"/>
              <a:ext cx="219714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altLang="en-US" sz="1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mean field approximation</a:t>
              </a:r>
            </a:p>
          </p:txBody>
        </p:sp>
        <p:sp>
          <p:nvSpPr>
            <p:cNvPr id="138" name="Text Box 97"/>
            <p:cNvSpPr txBox="1">
              <a:spLocks noChangeArrowheads="1"/>
            </p:cNvSpPr>
            <p:nvPr/>
          </p:nvSpPr>
          <p:spPr bwMode="auto">
            <a:xfrm>
              <a:off x="7162800" y="4828401"/>
              <a:ext cx="4267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altLang="en-US" sz="1200" i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altLang="en-US" sz="1200" baseline="-250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1/2</a:t>
              </a:r>
              <a:endParaRPr lang="en-US" altLang="en-US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0" name="Group 1050"/>
          <p:cNvGrpSpPr>
            <a:grpSpLocks/>
          </p:cNvGrpSpPr>
          <p:nvPr/>
        </p:nvGrpSpPr>
        <p:grpSpPr bwMode="auto">
          <a:xfrm>
            <a:off x="3830638" y="1447800"/>
            <a:ext cx="1427162" cy="1451882"/>
            <a:chOff x="436" y="1819"/>
            <a:chExt cx="899" cy="883"/>
          </a:xfrm>
        </p:grpSpPr>
        <p:sp>
          <p:nvSpPr>
            <p:cNvPr id="141" name="Oval 1029"/>
            <p:cNvSpPr>
              <a:spLocks noChangeArrowheads="1"/>
            </p:cNvSpPr>
            <p:nvPr/>
          </p:nvSpPr>
          <p:spPr bwMode="auto">
            <a:xfrm>
              <a:off x="528" y="2152"/>
              <a:ext cx="385" cy="3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142" name="Group 1049"/>
            <p:cNvGrpSpPr>
              <a:grpSpLocks/>
            </p:cNvGrpSpPr>
            <p:nvPr/>
          </p:nvGrpSpPr>
          <p:grpSpPr bwMode="auto">
            <a:xfrm>
              <a:off x="436" y="1819"/>
              <a:ext cx="899" cy="883"/>
              <a:chOff x="912" y="1819"/>
              <a:chExt cx="899" cy="883"/>
            </a:xfrm>
          </p:grpSpPr>
          <p:sp>
            <p:nvSpPr>
              <p:cNvPr id="143" name="Line 1030"/>
              <p:cNvSpPr>
                <a:spLocks noChangeShapeType="1"/>
              </p:cNvSpPr>
              <p:nvPr/>
            </p:nvSpPr>
            <p:spPr bwMode="auto">
              <a:xfrm flipV="1">
                <a:off x="912" y="1988"/>
                <a:ext cx="463" cy="6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4" name="Line 1031"/>
              <p:cNvSpPr>
                <a:spLocks noChangeShapeType="1"/>
              </p:cNvSpPr>
              <p:nvPr/>
            </p:nvSpPr>
            <p:spPr bwMode="auto">
              <a:xfrm flipV="1">
                <a:off x="999" y="2057"/>
                <a:ext cx="463" cy="6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5" name="Text Box 1032"/>
              <p:cNvSpPr txBox="1">
                <a:spLocks noChangeArrowheads="1"/>
              </p:cNvSpPr>
              <p:nvPr/>
            </p:nvSpPr>
            <p:spPr bwMode="auto">
              <a:xfrm>
                <a:off x="1163" y="1819"/>
                <a:ext cx="64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rtl="0" eaLnBrk="0" hangingPunct="0">
                  <a:spcBef>
                    <a:spcPct val="50000"/>
                  </a:spcBef>
                </a:pPr>
                <a:r>
                  <a:rPr lang="en-US" altLang="en-US" sz="1400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</a:t>
                </a:r>
                <a:r>
                  <a:rPr lang="en-US" altLang="en-US" sz="1400" baseline="-25000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0</a:t>
                </a:r>
                <a:r>
                  <a:rPr lang="en-US" altLang="en-US" sz="2400" i="1" baseline="-25000" dirty="0">
                    <a:solidFill>
                      <a:srgbClr val="000000"/>
                    </a:solidFill>
                    <a:latin typeface="Times New Roman" pitchFamily="18" charset="0"/>
                    <a:cs typeface="+mn-cs"/>
                    <a:sym typeface="Symbol" pitchFamily="18" charset="2"/>
                  </a:rPr>
                  <a:t>     </a:t>
                </a:r>
                <a:r>
                  <a:rPr lang="en-US" altLang="en-US" sz="1400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</a:t>
                </a:r>
                <a:r>
                  <a:rPr lang="en-US" altLang="en-US" sz="1400" baseline="-25000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0</a:t>
                </a:r>
                <a:endParaRPr lang="en-US" altLang="en-US" sz="2400" i="1" baseline="-25000" dirty="0">
                  <a:solidFill>
                    <a:srgbClr val="000000"/>
                  </a:solidFill>
                  <a:latin typeface="Times New Roman" pitchFamily="18" charset="0"/>
                  <a:cs typeface="+mn-cs"/>
                  <a:sym typeface="Symbol" pitchFamily="18" charset="2"/>
                </a:endParaRPr>
              </a:p>
            </p:txBody>
          </p:sp>
          <p:sp>
            <p:nvSpPr>
              <p:cNvPr id="146" name="Text Box 1033"/>
              <p:cNvSpPr txBox="1">
                <a:spLocks noChangeArrowheads="1"/>
              </p:cNvSpPr>
              <p:nvPr/>
            </p:nvSpPr>
            <p:spPr bwMode="auto">
              <a:xfrm>
                <a:off x="1083" y="2174"/>
                <a:ext cx="2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altLang="en-US" sz="2400" dirty="0">
                    <a:solidFill>
                      <a:srgbClr val="FFFFFF"/>
                    </a:solidFill>
                    <a:latin typeface="Times New Roman" pitchFamily="18" charset="0"/>
                    <a:cs typeface="+mn-cs"/>
                  </a:rPr>
                  <a:t>e</a:t>
                </a:r>
                <a:endParaRPr lang="en-US" altLang="en-US" sz="1600" dirty="0">
                  <a:solidFill>
                    <a:srgbClr val="FFFFFF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21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9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026"/>
          <p:cNvSpPr>
            <a:spLocks noChangeArrowheads="1"/>
          </p:cNvSpPr>
          <p:nvPr/>
        </p:nvSpPr>
        <p:spPr bwMode="auto">
          <a:xfrm>
            <a:off x="457200" y="762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rtl="0" eaLnBrk="0" hangingPunct="0"/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integers of </a:t>
            </a:r>
            <a:r>
              <a:rPr lang="en-US" altLang="en-US" sz="28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CF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 f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ractions of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</a:p>
        </p:txBody>
      </p:sp>
      <p:sp>
        <p:nvSpPr>
          <p:cNvPr id="174083" name="Text Box 1027"/>
          <p:cNvSpPr txBox="1">
            <a:spLocks noChangeArrowheads="1"/>
          </p:cNvSpPr>
          <p:nvPr/>
        </p:nvSpPr>
        <p:spPr bwMode="auto">
          <a:xfrm>
            <a:off x="133350" y="2031861"/>
            <a:ext cx="8924925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eaLnBrk="0" hangingPunct="0">
              <a:buClr>
                <a:srgbClr val="FF0000"/>
              </a:buClr>
              <a:buSzPct val="135000"/>
            </a:pPr>
            <a:endParaRPr lang="en-US" altLang="en-US" sz="2800" dirty="0">
              <a:solidFill>
                <a:srgbClr val="3333FF"/>
              </a:solidFill>
              <a:latin typeface="Times New Roman" pitchFamily="18" charset="0"/>
              <a:cs typeface="+mn-cs"/>
            </a:endParaRPr>
          </a:p>
          <a:p>
            <a:pPr algn="l" rtl="0" eaLnBrk="0" hangingPunct="0">
              <a:buClr>
                <a:srgbClr val="FF0000"/>
              </a:buClr>
              <a:buSzPct val="135000"/>
              <a:buFontTx/>
              <a:buChar char="•"/>
            </a:pPr>
            <a:endParaRPr lang="en-US" altLang="en-US" sz="2800" dirty="0">
              <a:solidFill>
                <a:srgbClr val="3333FF"/>
              </a:solidFill>
              <a:latin typeface="Times New Roman" pitchFamily="18" charset="0"/>
              <a:cs typeface="+mn-cs"/>
            </a:endParaRPr>
          </a:p>
          <a:p>
            <a:pPr algn="l" rtl="0" eaLnBrk="0" hangingPunct="0">
              <a:buClr>
                <a:srgbClr val="FF0000"/>
              </a:buClr>
              <a:buSzPct val="135000"/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algn="l" rtl="0" eaLnBrk="0" hangingPunct="0">
              <a:buClr>
                <a:srgbClr val="FF0000"/>
              </a:buClr>
              <a:buSzPct val="135000"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		   </a:t>
            </a:r>
            <a:r>
              <a:rPr lang="en-US" altLang="en-US" sz="200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B=B</a:t>
            </a:r>
            <a:r>
              <a:rPr lang="en-US" altLang="en-US" sz="2000" baseline="-25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1/2</a:t>
            </a:r>
            <a:r>
              <a:rPr lang="en-US" altLang="en-US" sz="200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+</a:t>
            </a:r>
            <a:r>
              <a:rPr lang="en-US" altLang="en-US" sz="2000" i="1" dirty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B 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	 </a:t>
            </a:r>
            <a:r>
              <a:rPr lang="en-US" altLang="en-US" sz="2400" i="1" dirty="0">
                <a:solidFill>
                  <a:srgbClr val="3333FF"/>
                </a:solidFill>
                <a:latin typeface="Times New Roman" pitchFamily="18" charset="0"/>
                <a:cs typeface="+mn-cs"/>
                <a:sym typeface="Symbol" pitchFamily="18" charset="2"/>
              </a:rPr>
              <a:t>	</a:t>
            </a:r>
            <a:r>
              <a:rPr lang="en-US" altLang="en-US" sz="3200" i="1" dirty="0">
                <a:solidFill>
                  <a:srgbClr val="000099"/>
                </a:solidFill>
                <a:latin typeface="Times New Roman" pitchFamily="18" charset="0"/>
                <a:cs typeface="+mn-cs"/>
                <a:sym typeface="Symbol" pitchFamily="18" charset="2"/>
              </a:rPr>
              <a:t></a:t>
            </a:r>
            <a:r>
              <a:rPr lang="en-US" altLang="en-US" sz="2400" i="1" baseline="-25000" dirty="0">
                <a:solidFill>
                  <a:srgbClr val="000099"/>
                </a:solidFill>
                <a:latin typeface="Times New Roman" pitchFamily="18" charset="0"/>
                <a:cs typeface="+mn-cs"/>
                <a:sym typeface="Symbol" pitchFamily="18" charset="2"/>
              </a:rPr>
              <a:t>CF</a:t>
            </a:r>
            <a:r>
              <a:rPr lang="en-US" altLang="en-US" sz="3200" i="1" baseline="-25000" dirty="0">
                <a:solidFill>
                  <a:srgbClr val="000099"/>
                </a:solidFill>
                <a:latin typeface="Times New Roman" pitchFamily="18" charset="0"/>
                <a:cs typeface="+mn-cs"/>
                <a:sym typeface="Symbol" pitchFamily="18" charset="2"/>
              </a:rPr>
              <a:t> </a:t>
            </a:r>
            <a:r>
              <a:rPr lang="en-US" altLang="en-US" sz="2400" i="1" dirty="0">
                <a:solidFill>
                  <a:srgbClr val="000099"/>
                </a:solidFill>
                <a:latin typeface="Times New Roman" pitchFamily="18" charset="0"/>
                <a:cs typeface="+mn-cs"/>
                <a:sym typeface="Symbol" pitchFamily="18" charset="2"/>
              </a:rPr>
              <a:t>= </a:t>
            </a:r>
            <a:r>
              <a:rPr lang="en-US" altLang="en-US" sz="2000" dirty="0">
                <a:solidFill>
                  <a:srgbClr val="000099"/>
                </a:solidFill>
                <a:latin typeface="Times New Roman" pitchFamily="18" charset="0"/>
                <a:cs typeface="+mn-cs"/>
                <a:sym typeface="Symbol" pitchFamily="18" charset="2"/>
              </a:rPr>
              <a:t>(</a:t>
            </a:r>
            <a:r>
              <a:rPr lang="en-US" altLang="en-US" sz="2000" i="1" dirty="0">
                <a:solidFill>
                  <a:srgbClr val="000099"/>
                </a:solidFill>
                <a:latin typeface="Times New Roman" pitchFamily="18" charset="0"/>
                <a:cs typeface="+mn-cs"/>
                <a:sym typeface="Symbol" pitchFamily="18" charset="2"/>
              </a:rPr>
              <a:t>B – B</a:t>
            </a:r>
            <a:r>
              <a:rPr lang="en-US" altLang="en-US" sz="2000" baseline="-25000" dirty="0">
                <a:solidFill>
                  <a:srgbClr val="000099"/>
                </a:solidFill>
                <a:latin typeface="Times New Roman" pitchFamily="18" charset="0"/>
                <a:cs typeface="+mn-cs"/>
                <a:sym typeface="Symbol" pitchFamily="18" charset="2"/>
              </a:rPr>
              <a:t>1/2</a:t>
            </a:r>
            <a:r>
              <a:rPr lang="en-US" altLang="en-US" sz="2000" dirty="0">
                <a:solidFill>
                  <a:srgbClr val="000099"/>
                </a:solidFill>
                <a:latin typeface="Times New Roman" pitchFamily="18" charset="0"/>
                <a:cs typeface="+mn-cs"/>
                <a:sym typeface="Symbol" pitchFamily="18" charset="2"/>
              </a:rPr>
              <a:t>) /</a:t>
            </a:r>
            <a:r>
              <a:rPr lang="en-US" altLang="en-US" sz="2000" i="1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 n</a:t>
            </a:r>
            <a:r>
              <a:rPr lang="en-US" altLang="en-US" sz="2000" i="1" baseline="-25000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e</a:t>
            </a:r>
            <a:r>
              <a:rPr lang="en-US" altLang="en-US" sz="2000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</a:t>
            </a:r>
            <a:r>
              <a:rPr lang="en-US" altLang="en-US" sz="2000" baseline="-25000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0</a:t>
            </a:r>
            <a:endParaRPr lang="en-US" altLang="en-US" sz="2000" dirty="0">
              <a:solidFill>
                <a:srgbClr val="000099"/>
              </a:solidFill>
              <a:latin typeface="Times New Roman" pitchFamily="18" charset="0"/>
              <a:cs typeface="+mn-cs"/>
              <a:sym typeface="Symbol" pitchFamily="18" charset="2"/>
            </a:endParaRPr>
          </a:p>
          <a:p>
            <a:pPr algn="l" rtl="0" eaLnBrk="0" hangingPunct="0">
              <a:buClr>
                <a:srgbClr val="FF0000"/>
              </a:buClr>
              <a:buSzPct val="135000"/>
            </a:pP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+mn-cs"/>
              <a:sym typeface="Symbol" pitchFamily="18" charset="2"/>
            </a:endParaRPr>
          </a:p>
          <a:p>
            <a:pPr algn="l" rtl="0" eaLnBrk="0" hangingPunct="0">
              <a:buClr>
                <a:srgbClr val="FF0000"/>
              </a:buClr>
              <a:buSzPct val="135000"/>
              <a:buFontTx/>
              <a:buChar char="•"/>
            </a:pPr>
            <a:endParaRPr lang="en-US" altLang="en-US" sz="2800" i="1" dirty="0">
              <a:solidFill>
                <a:srgbClr val="000000"/>
              </a:solidFill>
              <a:latin typeface="Times New Roman" pitchFamily="18" charset="0"/>
              <a:cs typeface="+mn-cs"/>
              <a:sym typeface="Symbol" pitchFamily="18" charset="2"/>
            </a:endParaRPr>
          </a:p>
          <a:p>
            <a:pPr algn="l" rtl="0" eaLnBrk="0" hangingPunct="0">
              <a:buClr>
                <a:srgbClr val="FF0000"/>
              </a:buClr>
              <a:buSzPct val="135000"/>
              <a:buFontTx/>
              <a:buChar char="•"/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algn="l" rtl="0" eaLnBrk="0" hangingPunct="0">
              <a:buClr>
                <a:srgbClr val="FF0000"/>
              </a:buClr>
              <a:buSzPct val="135000"/>
            </a:pPr>
            <a:r>
              <a:rPr lang="en-US" altLang="en-US" sz="2400" i="1" dirty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	 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</a:t>
            </a:r>
            <a:r>
              <a:rPr lang="en-US" altLang="en-US" sz="2400" i="1" baseline="-25000" dirty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CF</a:t>
            </a:r>
            <a:r>
              <a:rPr lang="en-US" altLang="en-US" sz="2400" i="1" dirty="0">
                <a:solidFill>
                  <a:schemeClr val="accent2"/>
                </a:solidFill>
                <a:latin typeface="Times New Roman" pitchFamily="18" charset="0"/>
                <a:cs typeface="+mn-cs"/>
                <a:sym typeface="Symbol" pitchFamily="18" charset="2"/>
              </a:rPr>
              <a:t> = </a:t>
            </a:r>
            <a:r>
              <a:rPr lang="en-US" altLang="en-US" sz="2400" dirty="0">
                <a:solidFill>
                  <a:schemeClr val="accent2"/>
                </a:solidFill>
                <a:latin typeface="Times New Roman" pitchFamily="18" charset="0"/>
                <a:cs typeface="+mn-cs"/>
                <a:sym typeface="Symbol" pitchFamily="18" charset="2"/>
              </a:rPr>
              <a:t>1, 2, 3</a:t>
            </a:r>
            <a:r>
              <a:rPr lang="en-US" altLang="en-US" sz="2400" i="1" dirty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                                            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+mn-cs"/>
                <a:sym typeface="Symbol" pitchFamily="18" charset="2"/>
              </a:rPr>
              <a:t></a:t>
            </a:r>
            <a:r>
              <a:rPr lang="en-US" altLang="en-US" sz="2400" i="1" baseline="-25000" dirty="0">
                <a:solidFill>
                  <a:srgbClr val="FF0000"/>
                </a:solidFill>
                <a:latin typeface="Times New Roman" pitchFamily="18" charset="0"/>
                <a:cs typeface="+mn-cs"/>
                <a:sym typeface="Symbol" pitchFamily="18" charset="2"/>
              </a:rPr>
              <a:t>e</a:t>
            </a:r>
            <a: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+mn-cs"/>
                <a:sym typeface="Symbol" pitchFamily="18" charset="2"/>
              </a:rPr>
              <a:t>  =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+mn-cs"/>
                <a:sym typeface="Symbol" pitchFamily="18" charset="2"/>
              </a:rPr>
              <a:t>1/3, 2/5, 3/7</a:t>
            </a:r>
          </a:p>
          <a:p>
            <a:pPr algn="l" rtl="0" eaLnBrk="0" hangingPunct="0">
              <a:buClr>
                <a:srgbClr val="FF0000"/>
              </a:buClr>
              <a:buSzPct val="135000"/>
            </a:pPr>
            <a:endParaRPr lang="en-US" altLang="en-US" sz="2400" i="1" dirty="0">
              <a:solidFill>
                <a:srgbClr val="000000"/>
              </a:solidFill>
              <a:latin typeface="Times New Roman" pitchFamily="18" charset="0"/>
              <a:cs typeface="+mn-cs"/>
              <a:sym typeface="Symbol" pitchFamily="18" charset="2"/>
            </a:endParaRPr>
          </a:p>
          <a:p>
            <a:pPr algn="l" rtl="0" eaLnBrk="0" hangingPunct="0">
              <a:buClr>
                <a:srgbClr val="FF0000"/>
              </a:buClr>
              <a:buSzPct val="135000"/>
            </a:pPr>
            <a:endParaRPr lang="en-US" altLang="en-US" sz="2400" i="1" dirty="0">
              <a:solidFill>
                <a:srgbClr val="000000"/>
              </a:solidFill>
              <a:latin typeface="Times New Roman" pitchFamily="18" charset="0"/>
              <a:cs typeface="+mn-cs"/>
              <a:sym typeface="Symbol" pitchFamily="18" charset="2"/>
            </a:endParaRPr>
          </a:p>
        </p:txBody>
      </p:sp>
      <p:grpSp>
        <p:nvGrpSpPr>
          <p:cNvPr id="174106" name="Group 1050"/>
          <p:cNvGrpSpPr>
            <a:grpSpLocks/>
          </p:cNvGrpSpPr>
          <p:nvPr/>
        </p:nvGrpSpPr>
        <p:grpSpPr bwMode="auto">
          <a:xfrm>
            <a:off x="827088" y="2514600"/>
            <a:ext cx="1427162" cy="1480833"/>
            <a:chOff x="436" y="1819"/>
            <a:chExt cx="899" cy="883"/>
          </a:xfrm>
        </p:grpSpPr>
        <p:sp>
          <p:nvSpPr>
            <p:cNvPr id="174085" name="Oval 1029"/>
            <p:cNvSpPr>
              <a:spLocks noChangeArrowheads="1"/>
            </p:cNvSpPr>
            <p:nvPr/>
          </p:nvSpPr>
          <p:spPr bwMode="auto">
            <a:xfrm>
              <a:off x="528" y="2152"/>
              <a:ext cx="385" cy="3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 eaLnBrk="0" hangingPunct="0"/>
              <a:endParaRPr lang="en-US" sz="10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174105" name="Group 1049"/>
            <p:cNvGrpSpPr>
              <a:grpSpLocks/>
            </p:cNvGrpSpPr>
            <p:nvPr/>
          </p:nvGrpSpPr>
          <p:grpSpPr bwMode="auto">
            <a:xfrm>
              <a:off x="436" y="1819"/>
              <a:ext cx="899" cy="883"/>
              <a:chOff x="912" y="1819"/>
              <a:chExt cx="899" cy="883"/>
            </a:xfrm>
          </p:grpSpPr>
          <p:sp>
            <p:nvSpPr>
              <p:cNvPr id="174086" name="Line 1030"/>
              <p:cNvSpPr>
                <a:spLocks noChangeShapeType="1"/>
              </p:cNvSpPr>
              <p:nvPr/>
            </p:nvSpPr>
            <p:spPr bwMode="auto">
              <a:xfrm flipV="1">
                <a:off x="912" y="1988"/>
                <a:ext cx="463" cy="6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4087" name="Line 1031"/>
              <p:cNvSpPr>
                <a:spLocks noChangeShapeType="1"/>
              </p:cNvSpPr>
              <p:nvPr/>
            </p:nvSpPr>
            <p:spPr bwMode="auto">
              <a:xfrm flipV="1">
                <a:off x="999" y="2057"/>
                <a:ext cx="463" cy="6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rtl="0" eaLnBrk="0" hangingPunct="0"/>
                <a:endParaRPr lang="en-US" sz="10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4088" name="Text Box 1032"/>
              <p:cNvSpPr txBox="1">
                <a:spLocks noChangeArrowheads="1"/>
              </p:cNvSpPr>
              <p:nvPr/>
            </p:nvSpPr>
            <p:spPr bwMode="auto">
              <a:xfrm>
                <a:off x="1163" y="1819"/>
                <a:ext cx="64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rtl="0" eaLnBrk="0" hangingPunct="0">
                  <a:spcBef>
                    <a:spcPct val="50000"/>
                  </a:spcBef>
                </a:pPr>
                <a:r>
                  <a:rPr lang="en-US" altLang="en-US" sz="1400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</a:t>
                </a:r>
                <a:r>
                  <a:rPr lang="en-US" altLang="en-US" sz="1400" baseline="-25000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0</a:t>
                </a:r>
                <a:r>
                  <a:rPr lang="en-US" altLang="en-US" sz="2400" i="1" baseline="-25000" dirty="0">
                    <a:solidFill>
                      <a:srgbClr val="000000"/>
                    </a:solidFill>
                    <a:latin typeface="Times New Roman" pitchFamily="18" charset="0"/>
                    <a:cs typeface="+mn-cs"/>
                    <a:sym typeface="Symbol" pitchFamily="18" charset="2"/>
                  </a:rPr>
                  <a:t>     </a:t>
                </a:r>
                <a:r>
                  <a:rPr lang="en-US" altLang="en-US" sz="1400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</a:t>
                </a:r>
                <a:r>
                  <a:rPr lang="en-US" altLang="en-US" sz="1400" baseline="-25000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0</a:t>
                </a:r>
                <a:endParaRPr lang="en-US" altLang="en-US" sz="2400" i="1" baseline="-25000" dirty="0">
                  <a:solidFill>
                    <a:srgbClr val="000000"/>
                  </a:solidFill>
                  <a:latin typeface="Times New Roman" pitchFamily="18" charset="0"/>
                  <a:cs typeface="+mn-cs"/>
                  <a:sym typeface="Symbol" pitchFamily="18" charset="2"/>
                </a:endParaRPr>
              </a:p>
            </p:txBody>
          </p:sp>
          <p:sp>
            <p:nvSpPr>
              <p:cNvPr id="174089" name="Text Box 1033"/>
              <p:cNvSpPr txBox="1">
                <a:spLocks noChangeArrowheads="1"/>
              </p:cNvSpPr>
              <p:nvPr/>
            </p:nvSpPr>
            <p:spPr bwMode="auto">
              <a:xfrm>
                <a:off x="1083" y="2174"/>
                <a:ext cx="2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altLang="en-US" sz="2400" dirty="0">
                    <a:solidFill>
                      <a:srgbClr val="FFFFFF"/>
                    </a:solidFill>
                    <a:latin typeface="Times New Roman" pitchFamily="18" charset="0"/>
                    <a:cs typeface="+mn-cs"/>
                  </a:rPr>
                  <a:t>e</a:t>
                </a:r>
                <a:endParaRPr lang="en-US" altLang="en-US" sz="1600" dirty="0">
                  <a:solidFill>
                    <a:srgbClr val="FFFFFF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</p:grpSp>
      <p:graphicFrame>
        <p:nvGraphicFramePr>
          <p:cNvPr id="174084" name="Object 1028"/>
          <p:cNvGraphicFramePr>
            <a:graphicFrameLocks noChangeAspect="1"/>
          </p:cNvGraphicFramePr>
          <p:nvPr/>
        </p:nvGraphicFramePr>
        <p:xfrm>
          <a:off x="3233738" y="4873625"/>
          <a:ext cx="217646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431640" progId="Equation.DSMT4">
                  <p:embed/>
                </p:oleObj>
              </mc:Choice>
              <mc:Fallback>
                <p:oleObj name="Equation" r:id="rId2" imgW="876240" imgH="431640" progId="Equation.DSMT4">
                  <p:embed/>
                  <p:pic>
                    <p:nvPicPr>
                      <p:cNvPr id="174084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4873625"/>
                        <a:ext cx="2176462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/>
          <p:cNvSpPr/>
          <p:nvPr/>
        </p:nvSpPr>
        <p:spPr bwMode="auto">
          <a:xfrm>
            <a:off x="5562600" y="5243239"/>
            <a:ext cx="533400" cy="15240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6357" y="22860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FF"/>
                </a:solidFill>
              </a:rPr>
              <a:t>CF</a:t>
            </a:r>
          </a:p>
        </p:txBody>
      </p:sp>
    </p:spTree>
    <p:extLst>
      <p:ext uri="{BB962C8B-B14F-4D97-AF65-F5344CB8AC3E}">
        <p14:creationId xmlns:p14="http://schemas.microsoft.com/office/powerpoint/2010/main" val="830868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3" name="Rectangle 33"/>
          <p:cNvSpPr>
            <a:spLocks noChangeArrowheads="1"/>
          </p:cNvSpPr>
          <p:nvPr/>
        </p:nvSpPr>
        <p:spPr bwMode="auto">
          <a:xfrm>
            <a:off x="838198" y="838200"/>
            <a:ext cx="617220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000">
                <a:solidFill>
                  <a:schemeClr val="tx2"/>
                </a:solidFill>
                <a:latin typeface="Tahoma" pitchFamily="34" charset="0"/>
              </a:defRPr>
            </a:lvl1pPr>
            <a:lvl2pPr algn="l">
              <a:defRPr sz="3000">
                <a:solidFill>
                  <a:schemeClr val="tx2"/>
                </a:solidFill>
                <a:latin typeface="Tahoma" pitchFamily="34" charset="0"/>
              </a:defRPr>
            </a:lvl2pPr>
            <a:lvl3pPr algn="l">
              <a:defRPr sz="3000">
                <a:solidFill>
                  <a:schemeClr val="tx2"/>
                </a:solidFill>
                <a:latin typeface="Tahoma" pitchFamily="34" charset="0"/>
              </a:defRPr>
            </a:lvl3pPr>
            <a:lvl4pPr algn="l">
              <a:defRPr sz="3000">
                <a:solidFill>
                  <a:schemeClr val="tx2"/>
                </a:solidFill>
                <a:latin typeface="Tahoma" pitchFamily="34" charset="0"/>
              </a:defRPr>
            </a:lvl4pPr>
            <a:lvl5pPr algn="l">
              <a:defRPr sz="3000">
                <a:solidFill>
                  <a:schemeClr val="tx2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Moore - Read theory</a:t>
            </a:r>
            <a:r>
              <a:rPr lang="en-US" altLang="en-US" sz="1600" dirty="0">
                <a:solidFill>
                  <a:srgbClr val="0000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1400" dirty="0">
                <a:solidFill>
                  <a:srgbClr val="0000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1991</a:t>
            </a:r>
            <a:endParaRPr lang="en-US" altLang="en-US" sz="2800" b="1" dirty="0">
              <a:solidFill>
                <a:srgbClr val="000099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0100" y="3429000"/>
            <a:ext cx="4838700" cy="1192213"/>
            <a:chOff x="800100" y="3429000"/>
            <a:chExt cx="4838700" cy="1192213"/>
          </a:xfrm>
        </p:grpSpPr>
        <p:sp>
          <p:nvSpPr>
            <p:cNvPr id="696360" name="Text Box 40"/>
            <p:cNvSpPr txBox="1">
              <a:spLocks noChangeArrowheads="1"/>
            </p:cNvSpPr>
            <p:nvPr/>
          </p:nvSpPr>
          <p:spPr bwMode="auto">
            <a:xfrm>
              <a:off x="800100" y="3828660"/>
              <a:ext cx="21891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rgbClr val="000000"/>
                  </a:solidFill>
                  <a:latin typeface="Tahoma" pitchFamily="34" charset="0"/>
                </a:rPr>
                <a:t>fermions at </a:t>
              </a:r>
              <a:r>
                <a:rPr lang="en-US" altLang="en-US" i="1" dirty="0">
                  <a:solidFill>
                    <a:srgbClr val="000000"/>
                  </a:solidFill>
                  <a:latin typeface="Tahoma" pitchFamily="34" charset="0"/>
                </a:rPr>
                <a:t>B </a:t>
              </a:r>
              <a:r>
                <a:rPr lang="en-US" altLang="en-US" dirty="0">
                  <a:solidFill>
                    <a:srgbClr val="000000"/>
                  </a:solidFill>
                  <a:latin typeface="Tahoma" pitchFamily="34" charset="0"/>
                </a:rPr>
                <a:t>=0</a:t>
              </a:r>
            </a:p>
          </p:txBody>
        </p:sp>
        <p:sp>
          <p:nvSpPr>
            <p:cNvPr id="696361" name="Text Box 41"/>
            <p:cNvSpPr txBox="1">
              <a:spLocks noChangeArrowheads="1"/>
            </p:cNvSpPr>
            <p:nvPr/>
          </p:nvSpPr>
          <p:spPr bwMode="auto">
            <a:xfrm>
              <a:off x="3103562" y="3429000"/>
              <a:ext cx="2535238" cy="1192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rtl="0">
                <a:spcBef>
                  <a:spcPct val="50000"/>
                </a:spcBef>
                <a:buFontTx/>
                <a:buChar char="•"/>
              </a:pPr>
              <a:r>
                <a:rPr lang="en-US" altLang="en-US" dirty="0">
                  <a:solidFill>
                    <a:srgbClr val="000000"/>
                  </a:solidFill>
                  <a:latin typeface="Tahoma" pitchFamily="34" charset="0"/>
                </a:rPr>
                <a:t> metal</a:t>
              </a:r>
            </a:p>
            <a:p>
              <a:pPr algn="l" rtl="0">
                <a:spcBef>
                  <a:spcPct val="50000"/>
                </a:spcBef>
                <a:buFontTx/>
                <a:buChar char="•"/>
              </a:pPr>
              <a:r>
                <a:rPr lang="en-US" altLang="en-US" dirty="0">
                  <a:solidFill>
                    <a:srgbClr val="000000"/>
                  </a:solidFill>
                  <a:latin typeface="Tahoma" pitchFamily="34" charset="0"/>
                </a:rPr>
                <a:t> superconductor</a:t>
              </a:r>
            </a:p>
            <a:p>
              <a:pPr algn="l" rtl="0">
                <a:spcBef>
                  <a:spcPct val="50000"/>
                </a:spcBef>
                <a:buFontTx/>
                <a:buChar char="•"/>
              </a:pPr>
              <a:r>
                <a:rPr lang="en-US" altLang="en-US" dirty="0">
                  <a:solidFill>
                    <a:srgbClr val="000000"/>
                  </a:solidFill>
                  <a:latin typeface="Tahoma" pitchFamily="34" charset="0"/>
                </a:rPr>
                <a:t> exotic phase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57800" y="3840162"/>
            <a:ext cx="1987550" cy="396875"/>
            <a:chOff x="5257800" y="3840162"/>
            <a:chExt cx="1987550" cy="396875"/>
          </a:xfrm>
        </p:grpSpPr>
        <p:sp>
          <p:nvSpPr>
            <p:cNvPr id="696362" name="Text Box 42"/>
            <p:cNvSpPr txBox="1">
              <a:spLocks noChangeArrowheads="1"/>
            </p:cNvSpPr>
            <p:nvPr/>
          </p:nvSpPr>
          <p:spPr bwMode="auto">
            <a:xfrm>
              <a:off x="6265863" y="3840162"/>
              <a:ext cx="9794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>
                <a:spcBef>
                  <a:spcPct val="50000"/>
                </a:spcBef>
              </a:pPr>
              <a:r>
                <a:rPr lang="en-US" altLang="en-US" sz="2000" i="1" dirty="0" err="1">
                  <a:solidFill>
                    <a:srgbClr val="000000"/>
                  </a:solidFill>
                  <a:latin typeface="Tahoma" pitchFamily="34" charset="0"/>
                </a:rPr>
                <a:t>R</a:t>
              </a:r>
              <a:r>
                <a:rPr lang="en-US" altLang="en-US" sz="2000" i="1" baseline="-25000" dirty="0" err="1">
                  <a:solidFill>
                    <a:srgbClr val="000000"/>
                  </a:solidFill>
                  <a:latin typeface="Tahoma" pitchFamily="34" charset="0"/>
                </a:rPr>
                <a:t>xx</a:t>
              </a:r>
              <a:r>
                <a:rPr lang="en-US" altLang="en-US" sz="2000" dirty="0">
                  <a:solidFill>
                    <a:srgbClr val="000000"/>
                  </a:solidFill>
                  <a:latin typeface="Tahoma" pitchFamily="34" charset="0"/>
                </a:rPr>
                <a:t>=0</a:t>
              </a:r>
            </a:p>
          </p:txBody>
        </p:sp>
        <p:sp>
          <p:nvSpPr>
            <p:cNvPr id="696363" name="Line 43"/>
            <p:cNvSpPr>
              <a:spLocks noChangeShapeType="1"/>
            </p:cNvSpPr>
            <p:nvPr/>
          </p:nvSpPr>
          <p:spPr bwMode="auto">
            <a:xfrm flipH="1">
              <a:off x="5257800" y="4065040"/>
              <a:ext cx="76200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90600" y="2193925"/>
            <a:ext cx="7315200" cy="685800"/>
            <a:chOff x="990600" y="2193925"/>
            <a:chExt cx="7280787" cy="685800"/>
          </a:xfrm>
        </p:grpSpPr>
        <p:sp>
          <p:nvSpPr>
            <p:cNvPr id="696327" name="AutoShape 7"/>
            <p:cNvSpPr>
              <a:spLocks noChangeArrowheads="1"/>
            </p:cNvSpPr>
            <p:nvPr/>
          </p:nvSpPr>
          <p:spPr bwMode="auto">
            <a:xfrm>
              <a:off x="4495800" y="2544763"/>
              <a:ext cx="685800" cy="152400"/>
            </a:xfrm>
            <a:prstGeom prst="rightArrow">
              <a:avLst>
                <a:gd name="adj1" fmla="val 50000"/>
                <a:gd name="adj2" fmla="val 1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grpSp>
          <p:nvGrpSpPr>
            <p:cNvPr id="696328" name="Group 8"/>
            <p:cNvGrpSpPr>
              <a:grpSpLocks/>
            </p:cNvGrpSpPr>
            <p:nvPr/>
          </p:nvGrpSpPr>
          <p:grpSpPr bwMode="auto">
            <a:xfrm>
              <a:off x="3733800" y="2316163"/>
              <a:ext cx="762000" cy="473075"/>
              <a:chOff x="2832" y="1440"/>
              <a:chExt cx="480" cy="298"/>
            </a:xfrm>
          </p:grpSpPr>
          <p:sp>
            <p:nvSpPr>
              <p:cNvPr id="696329" name="Line 9"/>
              <p:cNvSpPr>
                <a:spLocks noChangeShapeType="1"/>
              </p:cNvSpPr>
              <p:nvPr/>
            </p:nvSpPr>
            <p:spPr bwMode="auto">
              <a:xfrm flipV="1">
                <a:off x="3168" y="144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696330" name="Text Box 10"/>
              <p:cNvSpPr txBox="1">
                <a:spLocks noChangeArrowheads="1"/>
              </p:cNvSpPr>
              <p:nvPr/>
            </p:nvSpPr>
            <p:spPr bwMode="auto">
              <a:xfrm>
                <a:off x="2832" y="1488"/>
                <a:ext cx="48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rtl="0">
                  <a:spcBef>
                    <a:spcPct val="50000"/>
                  </a:spcBef>
                </a:pPr>
                <a:r>
                  <a:rPr lang="en-US" altLang="en-US" sz="2000" i="1" dirty="0" err="1">
                    <a:solidFill>
                      <a:srgbClr val="000066"/>
                    </a:solidFill>
                    <a:latin typeface="Tahoma" pitchFamily="34" charset="0"/>
                  </a:rPr>
                  <a:t>B</a:t>
                </a:r>
                <a:r>
                  <a:rPr lang="en-US" altLang="en-US" sz="2000" i="1" baseline="-25000" dirty="0" err="1">
                    <a:solidFill>
                      <a:srgbClr val="000066"/>
                    </a:solidFill>
                    <a:latin typeface="Tahoma" pitchFamily="34" charset="0"/>
                  </a:rPr>
                  <a:t>ext</a:t>
                </a:r>
                <a:endParaRPr lang="en-US" altLang="en-US" sz="2000" i="1" dirty="0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96331" name="Group 11"/>
            <p:cNvGrpSpPr>
              <a:grpSpLocks/>
            </p:cNvGrpSpPr>
            <p:nvPr/>
          </p:nvGrpSpPr>
          <p:grpSpPr bwMode="auto">
            <a:xfrm>
              <a:off x="5351463" y="2193925"/>
              <a:ext cx="1219200" cy="685800"/>
              <a:chOff x="4224" y="864"/>
              <a:chExt cx="768" cy="432"/>
            </a:xfrm>
          </p:grpSpPr>
          <p:sp>
            <p:nvSpPr>
              <p:cNvPr id="696332" name="Line 12"/>
              <p:cNvSpPr>
                <a:spLocks noChangeShapeType="1"/>
              </p:cNvSpPr>
              <p:nvPr/>
            </p:nvSpPr>
            <p:spPr bwMode="auto">
              <a:xfrm flipV="1">
                <a:off x="4272" y="86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696334" name="Line 14"/>
              <p:cNvSpPr>
                <a:spLocks noChangeShapeType="1"/>
              </p:cNvSpPr>
              <p:nvPr/>
            </p:nvSpPr>
            <p:spPr bwMode="auto">
              <a:xfrm flipV="1">
                <a:off x="4368" y="86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696335" name="Line 15"/>
              <p:cNvSpPr>
                <a:spLocks noChangeShapeType="1"/>
              </p:cNvSpPr>
              <p:nvPr/>
            </p:nvSpPr>
            <p:spPr bwMode="auto">
              <a:xfrm flipV="1">
                <a:off x="4848" y="86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696336" name="Line 16"/>
              <p:cNvSpPr>
                <a:spLocks noChangeShapeType="1"/>
              </p:cNvSpPr>
              <p:nvPr/>
            </p:nvSpPr>
            <p:spPr bwMode="auto">
              <a:xfrm flipV="1">
                <a:off x="4944" y="86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696337" name="Oval 17"/>
              <p:cNvSpPr>
                <a:spLocks noChangeArrowheads="1"/>
              </p:cNvSpPr>
              <p:nvPr/>
            </p:nvSpPr>
            <p:spPr bwMode="auto">
              <a:xfrm>
                <a:off x="4224" y="1104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696338" name="Oval 18"/>
              <p:cNvSpPr>
                <a:spLocks noChangeArrowheads="1"/>
              </p:cNvSpPr>
              <p:nvPr/>
            </p:nvSpPr>
            <p:spPr bwMode="auto">
              <a:xfrm>
                <a:off x="4800" y="1104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96366" name="Text Box 46"/>
            <p:cNvSpPr txBox="1">
              <a:spLocks noChangeArrowheads="1"/>
            </p:cNvSpPr>
            <p:nvPr/>
          </p:nvSpPr>
          <p:spPr bwMode="auto">
            <a:xfrm>
              <a:off x="6900862" y="2247900"/>
              <a:ext cx="13705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>
                <a:spcBef>
                  <a:spcPct val="50000"/>
                </a:spcBef>
              </a:pPr>
              <a:r>
                <a:rPr lang="el-GR" alt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Δ</a:t>
              </a:r>
              <a:r>
                <a:rPr lang="en-US" altLang="en-US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B </a:t>
              </a:r>
              <a:r>
                <a:rPr lang="en-US" alt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=0  </a:t>
              </a:r>
            </a:p>
          </p:txBody>
        </p:sp>
        <p:sp>
          <p:nvSpPr>
            <p:cNvPr id="696371" name="Text Box 51"/>
            <p:cNvSpPr txBox="1">
              <a:spLocks noChangeArrowheads="1"/>
            </p:cNvSpPr>
            <p:nvPr/>
          </p:nvSpPr>
          <p:spPr bwMode="auto">
            <a:xfrm>
              <a:off x="990600" y="2379240"/>
              <a:ext cx="2286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rtl="0">
                <a:spcBef>
                  <a:spcPct val="50000"/>
                </a:spcBef>
              </a:pPr>
              <a:r>
                <a:rPr lang="en-US" altLang="en-US" sz="2000" i="1" dirty="0">
                  <a:solidFill>
                    <a:srgbClr val="000000"/>
                  </a:solidFill>
                  <a:latin typeface="Tahoma" pitchFamily="34" charset="0"/>
                  <a:sym typeface="Symbol" pitchFamily="18" charset="2"/>
                </a:rPr>
                <a:t></a:t>
              </a:r>
              <a:r>
                <a:rPr lang="en-US" altLang="en-US" sz="2000" dirty="0">
                  <a:solidFill>
                    <a:srgbClr val="000000"/>
                  </a:solidFill>
                  <a:latin typeface="Tahoma" pitchFamily="34" charset="0"/>
                </a:rPr>
                <a:t>=5/2 = 2+1/2</a:t>
              </a:r>
            </a:p>
          </p:txBody>
        </p:sp>
      </p:grp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4572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Symbol" pitchFamily="18" charset="2"/>
              </a:rPr>
              <a:t>BCS of  </a:t>
            </a:r>
            <a:r>
              <a:rPr lang="en-US" alt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Symbol" pitchFamily="18" charset="2"/>
              </a:rPr>
              <a:t>polarized  </a:t>
            </a:r>
            <a:r>
              <a:rPr lang="en-US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Symbol" pitchFamily="18" charset="2"/>
              </a:rPr>
              <a:t>composite fermions</a:t>
            </a:r>
          </a:p>
          <a:p>
            <a:pPr algn="ctr" rtl="0">
              <a:spcBef>
                <a:spcPct val="50000"/>
              </a:spcBef>
            </a:pPr>
            <a:r>
              <a:rPr lang="en-US" altLang="en-US" i="1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w/ </a:t>
            </a:r>
            <a:r>
              <a:rPr lang="en-US" alt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Symbol" pitchFamily="18" charset="2"/>
              </a:rPr>
              <a:t>odd orbital angular momentum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10200" y="4879900"/>
            <a:ext cx="2362200" cy="1524000"/>
            <a:chOff x="5410200" y="4724400"/>
            <a:chExt cx="2362200" cy="1524000"/>
          </a:xfrm>
        </p:grpSpPr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5410200" y="5105400"/>
              <a:ext cx="2362200" cy="1143000"/>
              <a:chOff x="3312" y="1584"/>
              <a:chExt cx="1488" cy="720"/>
            </a:xfrm>
          </p:grpSpPr>
          <p:sp>
            <p:nvSpPr>
              <p:cNvPr id="37" name="Line 20"/>
              <p:cNvSpPr>
                <a:spLocks noChangeShapeType="1"/>
              </p:cNvSpPr>
              <p:nvPr/>
            </p:nvSpPr>
            <p:spPr bwMode="auto">
              <a:xfrm flipV="1">
                <a:off x="3744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21"/>
              <p:cNvSpPr>
                <a:spLocks noChangeShapeType="1"/>
              </p:cNvSpPr>
              <p:nvPr/>
            </p:nvSpPr>
            <p:spPr bwMode="auto">
              <a:xfrm flipV="1">
                <a:off x="3840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Line 22"/>
              <p:cNvSpPr>
                <a:spLocks noChangeShapeType="1"/>
              </p:cNvSpPr>
              <p:nvPr/>
            </p:nvSpPr>
            <p:spPr bwMode="auto">
              <a:xfrm flipV="1">
                <a:off x="4320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Line 23"/>
              <p:cNvSpPr>
                <a:spLocks noChangeShapeType="1"/>
              </p:cNvSpPr>
              <p:nvPr/>
            </p:nvSpPr>
            <p:spPr bwMode="auto">
              <a:xfrm flipV="1">
                <a:off x="4416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Oval 24"/>
              <p:cNvSpPr>
                <a:spLocks noChangeArrowheads="1"/>
              </p:cNvSpPr>
              <p:nvPr/>
            </p:nvSpPr>
            <p:spPr bwMode="auto">
              <a:xfrm>
                <a:off x="3696" y="1920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Oval 25"/>
              <p:cNvSpPr>
                <a:spLocks noChangeArrowheads="1"/>
              </p:cNvSpPr>
              <p:nvPr/>
            </p:nvSpPr>
            <p:spPr bwMode="auto">
              <a:xfrm>
                <a:off x="4272" y="1920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Oval 26"/>
              <p:cNvSpPr>
                <a:spLocks noChangeArrowheads="1"/>
              </p:cNvSpPr>
              <p:nvPr/>
            </p:nvSpPr>
            <p:spPr bwMode="auto">
              <a:xfrm>
                <a:off x="3312" y="1584"/>
                <a:ext cx="1488" cy="7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570183" y="4724400"/>
              <a:ext cx="1973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p-wave Cooper pair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27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00025"/>
            <a:ext cx="5029200" cy="698500"/>
          </a:xfrm>
        </p:spPr>
        <p:txBody>
          <a:bodyPr/>
          <a:lstStyle/>
          <a:p>
            <a:r>
              <a:rPr lang="en-US" altLang="en-US" sz="2800" dirty="0"/>
              <a:t>consequently,  for </a:t>
            </a:r>
            <a:r>
              <a:rPr lang="en-US" altLang="en-US" sz="2800" b="0" i="1" dirty="0">
                <a:sym typeface="Symbol" pitchFamily="18" charset="2"/>
              </a:rPr>
              <a:t> </a:t>
            </a:r>
            <a:r>
              <a:rPr lang="en-US" altLang="en-US" sz="2800" b="0" dirty="0">
                <a:sym typeface="Symbol" pitchFamily="18" charset="2"/>
              </a:rPr>
              <a:t>=</a:t>
            </a:r>
            <a:r>
              <a:rPr lang="en-US" altLang="en-US" sz="2400" b="0" dirty="0">
                <a:sym typeface="Symbol" pitchFamily="18" charset="2"/>
              </a:rPr>
              <a:t>1/2</a:t>
            </a:r>
            <a:r>
              <a:rPr lang="en-US" altLang="en-US" sz="2800" b="0" dirty="0"/>
              <a:t>…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441950" y="4114800"/>
          <a:ext cx="1855788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520" imgH="419040" progId="Equation.DSMT4">
                  <p:embed/>
                </p:oleObj>
              </mc:Choice>
              <mc:Fallback>
                <p:oleObj name="Equation" r:id="rId2" imgW="812520" imgH="419040" progId="Equation.DSMT4">
                  <p:embed/>
                  <p:pic>
                    <p:nvPicPr>
                      <p:cNvPr id="20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50" y="4114800"/>
                        <a:ext cx="1855788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24" name="Group 44"/>
          <p:cNvGrpSpPr>
            <a:grpSpLocks/>
          </p:cNvGrpSpPr>
          <p:nvPr/>
        </p:nvGrpSpPr>
        <p:grpSpPr bwMode="auto">
          <a:xfrm>
            <a:off x="1554163" y="5915025"/>
            <a:ext cx="6646862" cy="679450"/>
            <a:chOff x="979" y="3726"/>
            <a:chExt cx="4187" cy="428"/>
          </a:xfrm>
        </p:grpSpPr>
        <p:graphicFrame>
          <p:nvGraphicFramePr>
            <p:cNvPr id="20484" name="Object 4"/>
            <p:cNvGraphicFramePr>
              <a:graphicFrameLocks noChangeAspect="1"/>
            </p:cNvGraphicFramePr>
            <p:nvPr/>
          </p:nvGraphicFramePr>
          <p:xfrm>
            <a:off x="979" y="3726"/>
            <a:ext cx="3156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498320" imgH="203040" progId="Equation.DSMT4">
                    <p:embed/>
                  </p:oleObj>
                </mc:Choice>
                <mc:Fallback>
                  <p:oleObj name="Equation" r:id="rId4" imgW="1498320" imgH="203040" progId="Equation.DSMT4">
                    <p:embed/>
                    <p:pic>
                      <p:nvPicPr>
                        <p:cNvPr id="2048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9" y="3726"/>
                          <a:ext cx="3156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4062" y="3740"/>
              <a:ext cx="1104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rtl="0"/>
              <a:r>
                <a:rPr lang="en-US" altLang="en-US" sz="3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=</a:t>
              </a:r>
              <a:r>
                <a:rPr lang="en-US" altLang="en-US" sz="3000" i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e / </a:t>
              </a:r>
              <a:r>
                <a:rPr lang="en-US" altLang="en-US" sz="3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1387475" y="4533900"/>
          <a:ext cx="2127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50680" imgH="228600" progId="Equation.3">
                  <p:embed/>
                </p:oleObj>
              </mc:Choice>
              <mc:Fallback>
                <p:oleObj name="Equation" r:id="rId6" imgW="850680" imgH="228600" progId="Equation.3">
                  <p:embed/>
                  <p:pic>
                    <p:nvPicPr>
                      <p:cNvPr id="204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4533900"/>
                        <a:ext cx="21272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9" name="Object 19"/>
          <p:cNvGraphicFramePr>
            <a:graphicFrameLocks noChangeAspect="1"/>
          </p:cNvGraphicFramePr>
          <p:nvPr/>
        </p:nvGraphicFramePr>
        <p:xfrm>
          <a:off x="1905000" y="3656151"/>
          <a:ext cx="121920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419040" progId="Equation.DSMT4">
                  <p:embed/>
                </p:oleObj>
              </mc:Choice>
              <mc:Fallback>
                <p:oleObj name="Equation" r:id="rId8" imgW="685800" imgH="419040" progId="Equation.DSMT4">
                  <p:embed/>
                  <p:pic>
                    <p:nvPicPr>
                      <p:cNvPr id="2049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656151"/>
                        <a:ext cx="1219200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4" name="Oval 24"/>
          <p:cNvSpPr>
            <a:spLocks noChangeArrowheads="1"/>
          </p:cNvSpPr>
          <p:nvPr/>
        </p:nvSpPr>
        <p:spPr bwMode="auto">
          <a:xfrm>
            <a:off x="3025775" y="1697038"/>
            <a:ext cx="3055938" cy="297497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05" name="Oval 25"/>
          <p:cNvSpPr>
            <a:spLocks noChangeArrowheads="1"/>
          </p:cNvSpPr>
          <p:nvPr/>
        </p:nvSpPr>
        <p:spPr bwMode="auto">
          <a:xfrm>
            <a:off x="3303588" y="1971676"/>
            <a:ext cx="2500313" cy="24082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0" eaLnBrk="0" hangingPunct="0"/>
            <a:endParaRPr lang="en-US" altLang="en-US" sz="1600">
              <a:solidFill>
                <a:srgbClr val="000000"/>
              </a:solidFill>
              <a:latin typeface="Times New Roman" pitchFamily="18" charset="0"/>
              <a:cs typeface="Times New Roman (Hebrew)" charset="0"/>
            </a:endParaRPr>
          </a:p>
        </p:txBody>
      </p:sp>
      <p:sp>
        <p:nvSpPr>
          <p:cNvPr id="20514" name="Oval 34"/>
          <p:cNvSpPr>
            <a:spLocks noChangeArrowheads="1"/>
          </p:cNvSpPr>
          <p:nvPr/>
        </p:nvSpPr>
        <p:spPr bwMode="auto">
          <a:xfrm>
            <a:off x="3975100" y="2608263"/>
            <a:ext cx="1135063" cy="1087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15" name="Freeform 35"/>
          <p:cNvSpPr>
            <a:spLocks/>
          </p:cNvSpPr>
          <p:nvPr/>
        </p:nvSpPr>
        <p:spPr bwMode="auto">
          <a:xfrm>
            <a:off x="4484688" y="1900238"/>
            <a:ext cx="1420813" cy="1335088"/>
          </a:xfrm>
          <a:custGeom>
            <a:avLst/>
            <a:gdLst>
              <a:gd name="T0" fmla="*/ 672 w 672"/>
              <a:gd name="T1" fmla="*/ 72 h 504"/>
              <a:gd name="T2" fmla="*/ 288 w 672"/>
              <a:gd name="T3" fmla="*/ 72 h 504"/>
              <a:gd name="T4" fmla="*/ 0 w 672"/>
              <a:gd name="T5" fmla="*/ 50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2" h="504">
                <a:moveTo>
                  <a:pt x="672" y="72"/>
                </a:moveTo>
                <a:cubicBezTo>
                  <a:pt x="536" y="36"/>
                  <a:pt x="400" y="0"/>
                  <a:pt x="288" y="72"/>
                </a:cubicBezTo>
                <a:cubicBezTo>
                  <a:pt x="176" y="144"/>
                  <a:pt x="88" y="324"/>
                  <a:pt x="0" y="504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flipV="1">
            <a:off x="4727575" y="3544887"/>
            <a:ext cx="301625" cy="1889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>
            <a:off x="4777552" y="3505200"/>
            <a:ext cx="708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 eaLnBrk="0" hangingPunct="0"/>
            <a:r>
              <a:rPr lang="en-US" altLang="en-US" sz="2800" i="1" dirty="0">
                <a:solidFill>
                  <a:srgbClr val="3333CC"/>
                </a:solidFill>
                <a:latin typeface="Times New Roman" pitchFamily="18" charset="0"/>
                <a:cs typeface="Times New Roman (Hebrew)" charset="0"/>
                <a:sym typeface="Symbol" pitchFamily="18" charset="2"/>
              </a:rPr>
              <a:t></a:t>
            </a:r>
            <a:r>
              <a:rPr lang="en-US" altLang="en-US" sz="2000" i="1" dirty="0">
                <a:solidFill>
                  <a:srgbClr val="3333CC"/>
                </a:solidFill>
                <a:latin typeface="Times New Roman" pitchFamily="18" charset="0"/>
                <a:cs typeface="Times New Roman (Hebrew)" charset="0"/>
                <a:sym typeface="Symbol" pitchFamily="18" charset="2"/>
              </a:rPr>
              <a:t>( )</a:t>
            </a:r>
            <a:endParaRPr lang="en-US" altLang="en-US" sz="2800" dirty="0">
              <a:solidFill>
                <a:srgbClr val="3333CC"/>
              </a:solidFill>
              <a:latin typeface="Times New Roman" pitchFamily="18" charset="0"/>
              <a:cs typeface="Times New Roman (Hebrew)" charset="0"/>
              <a:sym typeface="Symbol" pitchFamily="18" charset="2"/>
            </a:endParaRPr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 flipH="1">
            <a:off x="3894138" y="3352801"/>
            <a:ext cx="330200" cy="282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3879850" y="3575051"/>
            <a:ext cx="260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 eaLnBrk="0" hangingPunct="0"/>
            <a:r>
              <a:rPr lang="en-US" altLang="en-US" sz="1600" i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</a:t>
            </a:r>
          </a:p>
        </p:txBody>
      </p:sp>
      <p:sp>
        <p:nvSpPr>
          <p:cNvPr id="20521" name="Text Box 41"/>
          <p:cNvSpPr txBox="1">
            <a:spLocks noChangeArrowheads="1"/>
          </p:cNvSpPr>
          <p:nvPr/>
        </p:nvSpPr>
        <p:spPr bwMode="auto">
          <a:xfrm>
            <a:off x="5903913" y="1922463"/>
            <a:ext cx="15636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rtl="0"/>
            <a:r>
              <a:rPr lang="en-US" altLang="en-US" sz="2000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</a:t>
            </a:r>
            <a:r>
              <a:rPr lang="en-US" altLang="en-US" sz="2000" baseline="-25000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0</a:t>
            </a:r>
            <a:r>
              <a:rPr lang="en-US" altLang="en-US" sz="2000" baseline="30000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*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Tahoma" pitchFamily="34" charset="0"/>
                <a:sym typeface="Symbol" pitchFamily="18" charset="2"/>
              </a:rPr>
              <a:t>=</a:t>
            </a:r>
            <a:r>
              <a:rPr lang="en-US" altLang="en-US" sz="2000" i="1" dirty="0">
                <a:solidFill>
                  <a:srgbClr val="000000"/>
                </a:solidFill>
                <a:latin typeface="+mj-lt"/>
                <a:cs typeface="Tahoma" pitchFamily="34" charset="0"/>
                <a:sym typeface="Symbol" pitchFamily="18" charset="2"/>
              </a:rPr>
              <a:t>h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Tahoma" pitchFamily="34" charset="0"/>
                <a:sym typeface="Symbol" pitchFamily="18" charset="2"/>
              </a:rPr>
              <a:t>/2</a:t>
            </a:r>
            <a:r>
              <a:rPr lang="en-US" altLang="en-US" sz="2000" i="1" dirty="0">
                <a:solidFill>
                  <a:srgbClr val="000000"/>
                </a:solidFill>
                <a:latin typeface="+mj-lt"/>
                <a:cs typeface="Tahoma" pitchFamily="34" charset="0"/>
                <a:sym typeface="Symbol" pitchFamily="18" charset="2"/>
              </a:rPr>
              <a:t>e</a:t>
            </a:r>
            <a:endParaRPr lang="en-US" altLang="en-US" sz="2000" i="1" dirty="0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6200" y="603357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/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199856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3278"/>
            <a:ext cx="5307983" cy="48054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5/2 state    </a:t>
            </a:r>
            <a:r>
              <a:rPr lang="en-US" sz="2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Moore – Read, Pfaffian state</a:t>
            </a:r>
            <a:endParaRPr lang="en-US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09449" y="3124200"/>
            <a:ext cx="3305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1400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fermion edge  e/4 + Majorana </a:t>
            </a:r>
          </a:p>
        </p:txBody>
      </p:sp>
      <p:sp>
        <p:nvSpPr>
          <p:cNvPr id="22" name="Parallelogram 21"/>
          <p:cNvSpPr/>
          <p:nvPr/>
        </p:nvSpPr>
        <p:spPr>
          <a:xfrm>
            <a:off x="2260908" y="3570308"/>
            <a:ext cx="4343400" cy="2751315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Parallelogram 28"/>
          <p:cNvSpPr/>
          <p:nvPr/>
        </p:nvSpPr>
        <p:spPr>
          <a:xfrm>
            <a:off x="2545080" y="3730329"/>
            <a:ext cx="3810000" cy="2438399"/>
          </a:xfrm>
          <a:prstGeom prst="parallelogram">
            <a:avLst/>
          </a:prstGeom>
          <a:solidFill>
            <a:schemeClr val="bg2"/>
          </a:solidFill>
          <a:ln>
            <a:solidFill>
              <a:srgbClr val="FF0000"/>
            </a:solidFill>
            <a:prstDash val="sysDot"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896049" y="4930602"/>
            <a:ext cx="152400" cy="5813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778850" y="4673771"/>
            <a:ext cx="133350" cy="533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87828" y="3728891"/>
            <a:ext cx="47424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991551" y="6161108"/>
            <a:ext cx="52487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529013" y="4637108"/>
            <a:ext cx="1500187" cy="901700"/>
            <a:chOff x="3821113" y="1981200"/>
            <a:chExt cx="1500187" cy="901700"/>
          </a:xfrm>
        </p:grpSpPr>
        <p:pic>
          <p:nvPicPr>
            <p:cNvPr id="17920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113" y="1981200"/>
              <a:ext cx="1500187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Isosceles Triangle 29"/>
            <p:cNvSpPr/>
            <p:nvPr/>
          </p:nvSpPr>
          <p:spPr>
            <a:xfrm rot="5400000">
              <a:off x="4990241" y="2258699"/>
              <a:ext cx="98403" cy="13191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0"/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60" y="4088020"/>
            <a:ext cx="29257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1600200"/>
            <a:ext cx="77724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FF0000"/>
                </a:solidFill>
                <a:latin typeface="Tahoma" pitchFamily="34" charset="0"/>
                <a:sym typeface="Symbol"/>
              </a:rPr>
              <a:t>adding flux </a:t>
            </a:r>
            <a:r>
              <a:rPr lang="en-US" altLang="en-US" sz="1400" baseline="-25000" dirty="0">
                <a:solidFill>
                  <a:srgbClr val="FF0000"/>
                </a:solidFill>
                <a:latin typeface="Tahoma" pitchFamily="34" charset="0"/>
                <a:sym typeface="Symbol"/>
              </a:rPr>
              <a:t>0</a:t>
            </a:r>
            <a:r>
              <a:rPr lang="en-US" altLang="en-US" sz="1400" dirty="0">
                <a:solidFill>
                  <a:srgbClr val="FF0000"/>
                </a:solidFill>
                <a:latin typeface="Tahoma" pitchFamily="34" charset="0"/>
                <a:sym typeface="Symbol"/>
              </a:rPr>
              <a:t>/2 induces a vortex in the p-wave BCS condensate </a:t>
            </a:r>
            <a:endParaRPr lang="en-US" altLang="en-US" sz="1400" i="1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i="1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e </a:t>
            </a:r>
            <a:r>
              <a:rPr lang="en-US" altLang="en-US" sz="14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/4 + zero-energy quasiparticle (Majorana)  - </a:t>
            </a:r>
            <a:r>
              <a:rPr lang="en-US" altLang="en-US" sz="11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an Andreev state in the vortex</a:t>
            </a: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‘bulk – edge correspondence’  </a:t>
            </a:r>
            <a:r>
              <a:rPr lang="en-US" sz="1400" dirty="0">
                <a:solidFill>
                  <a:srgbClr val="FF0000"/>
                </a:solidFill>
                <a:latin typeface="Tahoma" pitchFamily="34" charset="0"/>
                <a:sym typeface="Symbol"/>
              </a:rPr>
              <a:t>  </a:t>
            </a:r>
            <a:r>
              <a:rPr lang="en-US" sz="1400" i="1" dirty="0">
                <a:solidFill>
                  <a:srgbClr val="FF0000"/>
                </a:solidFill>
                <a:latin typeface="Tahoma" pitchFamily="34" charset="0"/>
                <a:sym typeface="Symbol"/>
              </a:rPr>
              <a:t>e </a:t>
            </a:r>
            <a:r>
              <a:rPr lang="en-US" sz="1400" dirty="0">
                <a:solidFill>
                  <a:srgbClr val="FF0000"/>
                </a:solidFill>
                <a:latin typeface="Tahoma" pitchFamily="34" charset="0"/>
                <a:sym typeface="Symbol"/>
              </a:rPr>
              <a:t>/4 + Majorana-like edge mode……+ 2 integer modes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018545" y="3656307"/>
            <a:ext cx="153405" cy="148043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225359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1447800" y="2133600"/>
            <a:ext cx="62484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</a:pPr>
            <a:endParaRPr lang="en-US" altLang="en-US" sz="1600" dirty="0"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chargeless and spinless</a:t>
            </a: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particle  =  anti-particle</a:t>
            </a: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occupied </a:t>
            </a:r>
            <a:r>
              <a:rPr lang="en-US" altLang="en-US" sz="1200" dirty="0">
                <a:latin typeface="Tahoma" pitchFamily="34" charset="0"/>
                <a:sym typeface="Symbol" pitchFamily="18" charset="2"/>
              </a:rPr>
              <a:t>&amp;</a:t>
            </a: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 unoccupied  </a:t>
            </a:r>
            <a:r>
              <a:rPr lang="en-US" altLang="en-US" sz="1200" dirty="0">
                <a:latin typeface="Tahoma" pitchFamily="34" charset="0"/>
                <a:sym typeface="Symbol" pitchFamily="18" charset="2"/>
              </a:rPr>
              <a:t>at </a:t>
            </a: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 zero energy </a:t>
            </a: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Tahoma" pitchFamily="34" charset="0"/>
                <a:sym typeface="Symbol" pitchFamily="18" charset="2"/>
              </a:rPr>
              <a:t>Majorana’s</a:t>
            </a: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 come in pairs…..</a:t>
            </a:r>
            <a:r>
              <a:rPr lang="en-US" altLang="en-US" sz="1600" dirty="0">
                <a:latin typeface="Tahoma" pitchFamily="34" charset="0"/>
                <a:sym typeface="Symbol"/>
              </a:rPr>
              <a:t> </a:t>
            </a:r>
            <a:r>
              <a:rPr lang="en-US" altLang="en-US" sz="1600" baseline="-25000" dirty="0">
                <a:latin typeface="Tahoma" pitchFamily="34" charset="0"/>
                <a:sym typeface="Symbol"/>
              </a:rPr>
              <a:t>1 </a:t>
            </a:r>
            <a:r>
              <a:rPr lang="en-US" altLang="en-US" sz="1600" dirty="0">
                <a:latin typeface="Tahoma" pitchFamily="34" charset="0"/>
                <a:sym typeface="Symbol"/>
              </a:rPr>
              <a:t>± </a:t>
            </a:r>
            <a:r>
              <a:rPr lang="en-US" alt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</a:t>
            </a:r>
            <a:r>
              <a:rPr lang="en-US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en-US" sz="1600" dirty="0">
                <a:latin typeface="Tahoma" pitchFamily="34" charset="0"/>
                <a:sym typeface="Symbol"/>
              </a:rPr>
              <a:t></a:t>
            </a:r>
            <a:r>
              <a:rPr lang="en-US" altLang="en-US" sz="1600" baseline="-25000" dirty="0">
                <a:latin typeface="Tahoma" pitchFamily="34" charset="0"/>
                <a:sym typeface="Symbol"/>
              </a:rPr>
              <a:t>2</a:t>
            </a:r>
            <a:endParaRPr lang="en-US" altLang="en-US" sz="1600" dirty="0">
              <a:latin typeface="Tahoma" pitchFamily="34" charset="0"/>
              <a:sym typeface="Symbol" pitchFamily="18" charset="2"/>
            </a:endParaRPr>
          </a:p>
          <a:p>
            <a:pPr algn="l" rtl="0">
              <a:spcBef>
                <a:spcPts val="0"/>
              </a:spcBef>
            </a:pP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			</a:t>
            </a:r>
            <a:r>
              <a:rPr lang="en-US" altLang="en-US" sz="1400" i="1" dirty="0">
                <a:latin typeface="Tahoma" pitchFamily="34" charset="0"/>
                <a:sym typeface="Symbol" pitchFamily="18" charset="2"/>
              </a:rPr>
              <a:t>forming delocalized fermionic state</a:t>
            </a:r>
          </a:p>
          <a:p>
            <a:pPr algn="l" rtl="0">
              <a:spcBef>
                <a:spcPts val="0"/>
              </a:spcBef>
            </a:pPr>
            <a:r>
              <a:rPr lang="en-US" altLang="en-US" sz="1400" i="1" dirty="0">
                <a:latin typeface="Tahoma" pitchFamily="34" charset="0"/>
                <a:sym typeface="Symbol" pitchFamily="18" charset="2"/>
              </a:rPr>
              <a:t>			</a:t>
            </a: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i="1" dirty="0"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ground state degeneracy of </a:t>
            </a:r>
            <a:r>
              <a:rPr lang="en-US" altLang="en-US" sz="1600" i="1" dirty="0">
                <a:latin typeface="Tahoma" pitchFamily="34" charset="0"/>
                <a:sym typeface="Symbol" pitchFamily="18" charset="2"/>
              </a:rPr>
              <a:t>n</a:t>
            </a: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  vortices……. 2</a:t>
            </a:r>
            <a:r>
              <a:rPr lang="en-US" altLang="en-US" sz="1600" i="1" baseline="30000" dirty="0">
                <a:latin typeface="Tahoma" pitchFamily="34" charset="0"/>
                <a:sym typeface="Symbol" pitchFamily="18" charset="2"/>
              </a:rPr>
              <a:t>n</a:t>
            </a:r>
            <a:r>
              <a:rPr lang="en-US" altLang="en-US" sz="1600" baseline="30000" dirty="0">
                <a:latin typeface="Tahoma" pitchFamily="34" charset="0"/>
                <a:sym typeface="Symbol" pitchFamily="18" charset="2"/>
              </a:rPr>
              <a:t>/2</a:t>
            </a: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baseline="30000" dirty="0"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baseline="30000" dirty="0">
              <a:latin typeface="Tahoma" pitchFamily="34" charset="0"/>
              <a:sym typeface="Symbol" pitchFamily="18" charset="2"/>
            </a:endParaRP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Tahoma" pitchFamily="34" charset="0"/>
                <a:sym typeface="Symbol" pitchFamily="18" charset="2"/>
              </a:rPr>
              <a:t>non-abelian state…</a:t>
            </a:r>
          </a:p>
          <a:p>
            <a:pPr marL="34290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i="1" baseline="30000" dirty="0">
              <a:latin typeface="Tahoma" pitchFamily="34" charset="0"/>
              <a:sym typeface="Symbol" pitchFamily="18" charset="2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0" y="3619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88144" name="Rectangle 16"/>
          <p:cNvSpPr>
            <a:spLocks noChangeArrowheads="1"/>
          </p:cNvSpPr>
          <p:nvPr/>
        </p:nvSpPr>
        <p:spPr bwMode="auto">
          <a:xfrm>
            <a:off x="838200" y="762000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000">
                <a:solidFill>
                  <a:schemeClr val="tx2"/>
                </a:solidFill>
                <a:latin typeface="Tahoma" pitchFamily="34" charset="0"/>
              </a:defRPr>
            </a:lvl1pPr>
            <a:lvl2pPr algn="l">
              <a:defRPr sz="3000">
                <a:solidFill>
                  <a:schemeClr val="tx2"/>
                </a:solidFill>
                <a:latin typeface="Tahoma" pitchFamily="34" charset="0"/>
              </a:defRPr>
            </a:lvl2pPr>
            <a:lvl3pPr algn="l">
              <a:defRPr sz="3000">
                <a:solidFill>
                  <a:schemeClr val="tx2"/>
                </a:solidFill>
                <a:latin typeface="Tahoma" pitchFamily="34" charset="0"/>
              </a:defRPr>
            </a:lvl3pPr>
            <a:lvl4pPr algn="l">
              <a:defRPr sz="3000">
                <a:solidFill>
                  <a:schemeClr val="tx2"/>
                </a:solidFill>
                <a:latin typeface="Tahoma" pitchFamily="34" charset="0"/>
              </a:defRPr>
            </a:lvl4pPr>
            <a:lvl5pPr algn="l">
              <a:defRPr sz="3000">
                <a:solidFill>
                  <a:schemeClr val="tx2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rtl="0"/>
            <a:r>
              <a:rPr lang="en-US" altLang="en-US" sz="2800" b="1" dirty="0">
                <a:solidFill>
                  <a:srgbClr val="000099"/>
                </a:solidFill>
              </a:rPr>
              <a:t>zero energy Majorana anyons</a:t>
            </a:r>
          </a:p>
        </p:txBody>
      </p:sp>
    </p:spTree>
    <p:extLst>
      <p:ext uri="{BB962C8B-B14F-4D97-AF65-F5344CB8AC3E}">
        <p14:creationId xmlns:p14="http://schemas.microsoft.com/office/powerpoint/2010/main" val="1161277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81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1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81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1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813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0" grpId="0" build="p" advAuto="50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1"/>
          <p:cNvSpPr txBox="1">
            <a:spLocks noChangeArrowheads="1"/>
          </p:cNvSpPr>
          <p:nvPr/>
        </p:nvSpPr>
        <p:spPr bwMode="auto">
          <a:xfrm>
            <a:off x="623902" y="628482"/>
            <a:ext cx="73684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3333FF"/>
                </a:solidFill>
                <a:latin typeface="Tahoma"/>
                <a:cs typeface="Tahoma"/>
              </a:rPr>
              <a:t>exchange statistics </a:t>
            </a:r>
            <a:r>
              <a:rPr lang="en-US" sz="2000" dirty="0">
                <a:solidFill>
                  <a:srgbClr val="3333FF"/>
                </a:solidFill>
                <a:latin typeface="Tahoma"/>
                <a:cs typeface="Tahoma"/>
              </a:rPr>
              <a:t>due to ground state degeneracy</a:t>
            </a:r>
            <a:endParaRPr lang="en-US" sz="2800" i="1" dirty="0">
              <a:solidFill>
                <a:srgbClr val="3333FF"/>
              </a:solidFill>
              <a:latin typeface="Tahoma"/>
              <a:cs typeface="Tahom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63008" y="1556792"/>
            <a:ext cx="5328592" cy="2448272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800" b="1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9512" y="1951336"/>
            <a:ext cx="3384376" cy="1621680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800" b="1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2060848"/>
            <a:ext cx="31622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l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>
                <a:solidFill>
                  <a:srgbClr val="000000"/>
                </a:solidFill>
                <a:latin typeface="Tahoma"/>
                <a:cs typeface="Tahoma"/>
              </a:rPr>
              <a:t>degenerate ground state</a:t>
            </a: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323528" y="2708920"/>
          <a:ext cx="2314352" cy="589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00" imgH="342720" progId="Equation.DSMT4">
                  <p:embed/>
                </p:oleObj>
              </mc:Choice>
              <mc:Fallback>
                <p:oleObj name="Equation" r:id="rId2" imgW="1371600" imgH="342720" progId="Equation.DSMT4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708920"/>
                        <a:ext cx="2314352" cy="5892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"/>
          <p:cNvGraphicFramePr>
            <a:graphicFrameLocks noChangeAspect="1"/>
          </p:cNvGraphicFramePr>
          <p:nvPr/>
        </p:nvGraphicFramePr>
        <p:xfrm>
          <a:off x="3779912" y="2060848"/>
          <a:ext cx="11366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53800" progId="Equation.DSMT4">
                  <p:embed/>
                </p:oleObj>
              </mc:Choice>
              <mc:Fallback>
                <p:oleObj name="Equation" r:id="rId4" imgW="672840" imgH="253800" progId="Equation.DSMT4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2060848"/>
                        <a:ext cx="113665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3"/>
          <p:cNvGraphicFramePr>
            <a:graphicFrameLocks noChangeAspect="1"/>
          </p:cNvGraphicFramePr>
          <p:nvPr/>
        </p:nvGraphicFramePr>
        <p:xfrm>
          <a:off x="4867275" y="2066925"/>
          <a:ext cx="12223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253800" progId="Equation.DSMT4">
                  <p:embed/>
                </p:oleObj>
              </mc:Choice>
              <mc:Fallback>
                <p:oleObj name="Equation" r:id="rId6" imgW="723600" imgH="253800" progId="Equation.DSMT4">
                  <p:embed/>
                  <p:pic>
                    <p:nvPicPr>
                      <p:cNvPr id="1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2066925"/>
                        <a:ext cx="1222375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707903" y="3032896"/>
            <a:ext cx="2520281" cy="5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l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exchange 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  <a:sym typeface="Symbol"/>
              </a:rPr>
              <a:t>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 unitary </a:t>
            </a:r>
            <a:r>
              <a:rPr lang="en-US" sz="2000">
                <a:solidFill>
                  <a:srgbClr val="000000"/>
                </a:solidFill>
                <a:latin typeface="Tahoma"/>
                <a:cs typeface="Tahoma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6121504" y="1808480"/>
            <a:ext cx="2641496" cy="2082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1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8" cstate="print"/>
          <a:srcRect b="15057"/>
          <a:stretch>
            <a:fillRect/>
          </a:stretch>
        </p:blipFill>
        <p:spPr bwMode="auto">
          <a:xfrm>
            <a:off x="6477000" y="2654568"/>
            <a:ext cx="571437" cy="540000"/>
          </a:xfrm>
          <a:prstGeom prst="rect">
            <a:avLst/>
          </a:prstGeom>
          <a:noFill/>
        </p:spPr>
      </p:pic>
      <p:pic>
        <p:nvPicPr>
          <p:cNvPr id="12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8" cstate="print"/>
          <a:srcRect b="15057"/>
          <a:stretch>
            <a:fillRect/>
          </a:stretch>
        </p:blipFill>
        <p:spPr bwMode="auto">
          <a:xfrm>
            <a:off x="7912533" y="2640022"/>
            <a:ext cx="571437" cy="540000"/>
          </a:xfrm>
          <a:prstGeom prst="rect">
            <a:avLst/>
          </a:prstGeom>
          <a:noFill/>
        </p:spPr>
      </p:pic>
      <p:sp>
        <p:nvSpPr>
          <p:cNvPr id="13" name="Circular Arrow 12"/>
          <p:cNvSpPr/>
          <p:nvPr/>
        </p:nvSpPr>
        <p:spPr>
          <a:xfrm>
            <a:off x="6818124" y="2098257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800" b="1">
              <a:solidFill>
                <a:srgbClr val="000000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 flipH="1" flipV="1">
            <a:off x="6832413" y="2804048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800" b="1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6280" y="4221088"/>
            <a:ext cx="7744152" cy="2520280"/>
            <a:chOff x="716280" y="4221088"/>
            <a:chExt cx="7744152" cy="2520280"/>
          </a:xfrm>
        </p:grpSpPr>
        <p:sp>
          <p:nvSpPr>
            <p:cNvPr id="18" name="Rounded Rectangle 17"/>
            <p:cNvSpPr/>
            <p:nvPr/>
          </p:nvSpPr>
          <p:spPr>
            <a:xfrm>
              <a:off x="899592" y="4221088"/>
              <a:ext cx="7560840" cy="2520280"/>
            </a:xfrm>
            <a:prstGeom prst="roundRect">
              <a:avLst>
                <a:gd name="adj" fmla="val 8913"/>
              </a:avLst>
            </a:prstGeom>
            <a:solidFill>
              <a:schemeClr val="bg1">
                <a:lumMod val="85000"/>
              </a:schemeClr>
            </a:solidFill>
            <a:ln w="44450" cap="sq"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800" b="1">
                <a:solidFill>
                  <a:srgbClr val="FFFFFF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168698" y="5383213"/>
              <a:ext cx="1860252" cy="571500"/>
              <a:chOff x="1168698" y="5383213"/>
              <a:chExt cx="1860252" cy="571500"/>
            </a:xfrm>
          </p:grpSpPr>
          <p:graphicFrame>
            <p:nvGraphicFramePr>
              <p:cNvPr id="19" name="Object 14"/>
              <p:cNvGraphicFramePr>
                <a:graphicFrameLocks noChangeAspect="1"/>
              </p:cNvGraphicFramePr>
              <p:nvPr/>
            </p:nvGraphicFramePr>
            <p:xfrm>
              <a:off x="1168698" y="5457993"/>
              <a:ext cx="373062" cy="412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52280" imgH="164880" progId="Equation.DSMT4">
                      <p:embed/>
                    </p:oleObj>
                  </mc:Choice>
                  <mc:Fallback>
                    <p:oleObj name="Equation" r:id="rId9" imgW="152280" imgH="164880" progId="Equation.DSMT4">
                      <p:embed/>
                      <p:pic>
                        <p:nvPicPr>
                          <p:cNvPr id="19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68698" y="5457993"/>
                            <a:ext cx="373062" cy="4127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5"/>
              <p:cNvGraphicFramePr>
                <a:graphicFrameLocks noChangeAspect="1"/>
              </p:cNvGraphicFramePr>
              <p:nvPr/>
            </p:nvGraphicFramePr>
            <p:xfrm>
              <a:off x="1406525" y="5383213"/>
              <a:ext cx="1622425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660240" imgH="228600" progId="Equation.DSMT4">
                      <p:embed/>
                    </p:oleObj>
                  </mc:Choice>
                  <mc:Fallback>
                    <p:oleObj name="Equation" r:id="rId11" imgW="660240" imgH="228600" progId="Equation.DSMT4">
                      <p:embed/>
                      <p:pic>
                        <p:nvPicPr>
                          <p:cNvPr id="2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06525" y="5383213"/>
                            <a:ext cx="1622425" cy="571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9" name="Object 18"/>
            <p:cNvGraphicFramePr>
              <a:graphicFrameLocks noChangeAspect="1"/>
            </p:cNvGraphicFramePr>
            <p:nvPr/>
          </p:nvGraphicFramePr>
          <p:xfrm>
            <a:off x="2765425" y="6094413"/>
            <a:ext cx="1720850" cy="503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799920" imgH="228600" progId="Equation.DSMT4">
                    <p:embed/>
                  </p:oleObj>
                </mc:Choice>
                <mc:Fallback>
                  <p:oleObj name="Equation" r:id="rId13" imgW="799920" imgH="228600" progId="Equation.DSMT4">
                    <p:embed/>
                    <p:pic>
                      <p:nvPicPr>
                        <p:cNvPr id="2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5425" y="6094413"/>
                          <a:ext cx="1720850" cy="503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1181136" y="4311336"/>
              <a:ext cx="2308824" cy="682576"/>
              <a:chOff x="306276" y="4042568"/>
              <a:chExt cx="4689146" cy="1186632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solidFill>
                <a:srgbClr val="FFFFFF"/>
              </a:solidFill>
              <a:ln w="44450" cap="sq">
                <a:solidFill>
                  <a:schemeClr val="accent1">
                    <a:lumMod val="25000"/>
                  </a:schemeClr>
                </a:solidFill>
              </a:ln>
              <a:effectLst>
                <a:outerShdw blurRad="63500" dist="50800" dir="5400000" algn="tl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>
                <a:bevelT w="152400" h="25400"/>
              </a:sp3d>
            </p:spPr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 kern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noFill/>
              <a:ln w="44450" cap="sq">
                <a:solidFill>
                  <a:schemeClr val="accent1">
                    <a:lumMod val="25000"/>
                  </a:schemeClr>
                </a:solidFill>
              </a:ln>
              <a:effectLst>
                <a:outerShdw blurRad="63500" dist="50800" dir="5400000" algn="tl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>
                <a:bevelT w="152400" h="25400"/>
              </a:sp3d>
            </p:spPr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 kern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7" name="Rectangle 2"/>
            <p:cNvSpPr txBox="1">
              <a:spLocks noChangeArrowheads="1"/>
            </p:cNvSpPr>
            <p:nvPr/>
          </p:nvSpPr>
          <p:spPr bwMode="auto">
            <a:xfrm>
              <a:off x="716280" y="4341816"/>
              <a:ext cx="3260850" cy="7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43988"/>
                </a:buClr>
                <a:defRPr/>
              </a:pPr>
              <a:r>
                <a:rPr lang="en-US" sz="2000">
                  <a:solidFill>
                    <a:srgbClr val="000000"/>
                  </a:solidFill>
                  <a:latin typeface="Tahoma"/>
                  <a:cs typeface="Tahoma"/>
                </a:rPr>
                <a:t>non-abelian anyons</a:t>
              </a: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4968043" y="4519996"/>
              <a:ext cx="3345522" cy="20941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422306" y="4601276"/>
              <a:ext cx="2253514" cy="1924140"/>
            </a:xfrm>
            <a:custGeom>
              <a:avLst/>
              <a:gdLst>
                <a:gd name="connsiteX0" fmla="*/ 5056 w 2253514"/>
                <a:gd name="connsiteY0" fmla="*/ 866730 h 1924140"/>
                <a:gd name="connsiteX1" fmla="*/ 52726 w 2253514"/>
                <a:gd name="connsiteY1" fmla="*/ 871064 h 1924140"/>
                <a:gd name="connsiteX2" fmla="*/ 78728 w 2253514"/>
                <a:gd name="connsiteY2" fmla="*/ 879731 h 1924140"/>
                <a:gd name="connsiteX3" fmla="*/ 139399 w 2253514"/>
                <a:gd name="connsiteY3" fmla="*/ 884065 h 1924140"/>
                <a:gd name="connsiteX4" fmla="*/ 152400 w 2253514"/>
                <a:gd name="connsiteY4" fmla="*/ 888398 h 1924140"/>
                <a:gd name="connsiteX5" fmla="*/ 234739 w 2253514"/>
                <a:gd name="connsiteY5" fmla="*/ 897066 h 1924140"/>
                <a:gd name="connsiteX6" fmla="*/ 247740 w 2253514"/>
                <a:gd name="connsiteY6" fmla="*/ 901399 h 1924140"/>
                <a:gd name="connsiteX7" fmla="*/ 330079 w 2253514"/>
                <a:gd name="connsiteY7" fmla="*/ 910067 h 1924140"/>
                <a:gd name="connsiteX8" fmla="*/ 416752 w 2253514"/>
                <a:gd name="connsiteY8" fmla="*/ 923068 h 1924140"/>
                <a:gd name="connsiteX9" fmla="*/ 494758 w 2253514"/>
                <a:gd name="connsiteY9" fmla="*/ 931735 h 1924140"/>
                <a:gd name="connsiteX10" fmla="*/ 546762 w 2253514"/>
                <a:gd name="connsiteY10" fmla="*/ 940402 h 1924140"/>
                <a:gd name="connsiteX11" fmla="*/ 581431 w 2253514"/>
                <a:gd name="connsiteY11" fmla="*/ 944736 h 1924140"/>
                <a:gd name="connsiteX12" fmla="*/ 676771 w 2253514"/>
                <a:gd name="connsiteY12" fmla="*/ 949069 h 1924140"/>
                <a:gd name="connsiteX13" fmla="*/ 702773 w 2253514"/>
                <a:gd name="connsiteY13" fmla="*/ 944736 h 1924140"/>
                <a:gd name="connsiteX14" fmla="*/ 724441 w 2253514"/>
                <a:gd name="connsiteY14" fmla="*/ 940402 h 1924140"/>
                <a:gd name="connsiteX15" fmla="*/ 828449 w 2253514"/>
                <a:gd name="connsiteY15" fmla="*/ 949069 h 1924140"/>
                <a:gd name="connsiteX16" fmla="*/ 893454 w 2253514"/>
                <a:gd name="connsiteY16" fmla="*/ 957737 h 1924140"/>
                <a:gd name="connsiteX17" fmla="*/ 919456 w 2253514"/>
                <a:gd name="connsiteY17" fmla="*/ 962070 h 1924140"/>
                <a:gd name="connsiteX18" fmla="*/ 954125 w 2253514"/>
                <a:gd name="connsiteY18" fmla="*/ 966404 h 1924140"/>
                <a:gd name="connsiteX19" fmla="*/ 975793 w 2253514"/>
                <a:gd name="connsiteY19" fmla="*/ 970738 h 1924140"/>
                <a:gd name="connsiteX20" fmla="*/ 1027797 w 2253514"/>
                <a:gd name="connsiteY20" fmla="*/ 975071 h 1924140"/>
                <a:gd name="connsiteX21" fmla="*/ 1118803 w 2253514"/>
                <a:gd name="connsiteY21" fmla="*/ 975071 h 1924140"/>
                <a:gd name="connsiteX22" fmla="*/ 1140472 w 2253514"/>
                <a:gd name="connsiteY22" fmla="*/ 970738 h 1924140"/>
                <a:gd name="connsiteX23" fmla="*/ 1214144 w 2253514"/>
                <a:gd name="connsiteY23" fmla="*/ 966404 h 1924140"/>
                <a:gd name="connsiteX24" fmla="*/ 1274815 w 2253514"/>
                <a:gd name="connsiteY24" fmla="*/ 962070 h 1924140"/>
                <a:gd name="connsiteX25" fmla="*/ 1339820 w 2253514"/>
                <a:gd name="connsiteY25" fmla="*/ 953403 h 1924140"/>
                <a:gd name="connsiteX26" fmla="*/ 1361488 w 2253514"/>
                <a:gd name="connsiteY26" fmla="*/ 949069 h 1924140"/>
                <a:gd name="connsiteX27" fmla="*/ 1409158 w 2253514"/>
                <a:gd name="connsiteY27" fmla="*/ 944736 h 1924140"/>
                <a:gd name="connsiteX28" fmla="*/ 1526167 w 2253514"/>
                <a:gd name="connsiteY28" fmla="*/ 936068 h 1924140"/>
                <a:gd name="connsiteX29" fmla="*/ 1595505 w 2253514"/>
                <a:gd name="connsiteY29" fmla="*/ 927401 h 1924140"/>
                <a:gd name="connsiteX30" fmla="*/ 1612840 w 2253514"/>
                <a:gd name="connsiteY30" fmla="*/ 923068 h 1924140"/>
                <a:gd name="connsiteX31" fmla="*/ 1690845 w 2253514"/>
                <a:gd name="connsiteY31" fmla="*/ 914400 h 1924140"/>
                <a:gd name="connsiteX32" fmla="*/ 1742849 w 2253514"/>
                <a:gd name="connsiteY32" fmla="*/ 888398 h 1924140"/>
                <a:gd name="connsiteX33" fmla="*/ 1755850 w 2253514"/>
                <a:gd name="connsiteY33" fmla="*/ 879731 h 1924140"/>
                <a:gd name="connsiteX34" fmla="*/ 1781852 w 2253514"/>
                <a:gd name="connsiteY34" fmla="*/ 849395 h 1924140"/>
                <a:gd name="connsiteX35" fmla="*/ 1781852 w 2253514"/>
                <a:gd name="connsiteY35" fmla="*/ 849395 h 1924140"/>
                <a:gd name="connsiteX36" fmla="*/ 1794853 w 2253514"/>
                <a:gd name="connsiteY36" fmla="*/ 832061 h 1924140"/>
                <a:gd name="connsiteX37" fmla="*/ 1807854 w 2253514"/>
                <a:gd name="connsiteY37" fmla="*/ 801725 h 1924140"/>
                <a:gd name="connsiteX38" fmla="*/ 1816521 w 2253514"/>
                <a:gd name="connsiteY38" fmla="*/ 775723 h 1924140"/>
                <a:gd name="connsiteX39" fmla="*/ 1825188 w 2253514"/>
                <a:gd name="connsiteY39" fmla="*/ 741054 h 1924140"/>
                <a:gd name="connsiteX40" fmla="*/ 1833856 w 2253514"/>
                <a:gd name="connsiteY40" fmla="*/ 710719 h 1924140"/>
                <a:gd name="connsiteX41" fmla="*/ 1842523 w 2253514"/>
                <a:gd name="connsiteY41" fmla="*/ 697718 h 1924140"/>
                <a:gd name="connsiteX42" fmla="*/ 1855524 w 2253514"/>
                <a:gd name="connsiteY42" fmla="*/ 637047 h 1924140"/>
                <a:gd name="connsiteX43" fmla="*/ 1851190 w 2253514"/>
                <a:gd name="connsiteY43" fmla="*/ 593710 h 1924140"/>
                <a:gd name="connsiteX44" fmla="*/ 1846857 w 2253514"/>
                <a:gd name="connsiteY44" fmla="*/ 580709 h 1924140"/>
                <a:gd name="connsiteX45" fmla="*/ 1842523 w 2253514"/>
                <a:gd name="connsiteY45" fmla="*/ 550374 h 1924140"/>
                <a:gd name="connsiteX46" fmla="*/ 1833856 w 2253514"/>
                <a:gd name="connsiteY46" fmla="*/ 485369 h 1924140"/>
                <a:gd name="connsiteX47" fmla="*/ 1820855 w 2253514"/>
                <a:gd name="connsiteY47" fmla="*/ 437699 h 1924140"/>
                <a:gd name="connsiteX48" fmla="*/ 1816521 w 2253514"/>
                <a:gd name="connsiteY48" fmla="*/ 424698 h 1924140"/>
                <a:gd name="connsiteX49" fmla="*/ 1803520 w 2253514"/>
                <a:gd name="connsiteY49" fmla="*/ 398696 h 1924140"/>
                <a:gd name="connsiteX50" fmla="*/ 1794853 w 2253514"/>
                <a:gd name="connsiteY50" fmla="*/ 385695 h 1924140"/>
                <a:gd name="connsiteX51" fmla="*/ 1777518 w 2253514"/>
                <a:gd name="connsiteY51" fmla="*/ 355359 h 1924140"/>
                <a:gd name="connsiteX52" fmla="*/ 1764517 w 2253514"/>
                <a:gd name="connsiteY52" fmla="*/ 329358 h 1924140"/>
                <a:gd name="connsiteX53" fmla="*/ 1760184 w 2253514"/>
                <a:gd name="connsiteY53" fmla="*/ 316357 h 1924140"/>
                <a:gd name="connsiteX54" fmla="*/ 1747183 w 2253514"/>
                <a:gd name="connsiteY54" fmla="*/ 303356 h 1924140"/>
                <a:gd name="connsiteX55" fmla="*/ 1738515 w 2253514"/>
                <a:gd name="connsiteY55" fmla="*/ 286021 h 1924140"/>
                <a:gd name="connsiteX56" fmla="*/ 1712513 w 2253514"/>
                <a:gd name="connsiteY56" fmla="*/ 251352 h 1924140"/>
                <a:gd name="connsiteX57" fmla="*/ 1682178 w 2253514"/>
                <a:gd name="connsiteY57" fmla="*/ 216683 h 1924140"/>
                <a:gd name="connsiteX58" fmla="*/ 1677844 w 2253514"/>
                <a:gd name="connsiteY58" fmla="*/ 203682 h 1924140"/>
                <a:gd name="connsiteX59" fmla="*/ 1651842 w 2253514"/>
                <a:gd name="connsiteY59" fmla="*/ 190681 h 1924140"/>
                <a:gd name="connsiteX60" fmla="*/ 1608506 w 2253514"/>
                <a:gd name="connsiteY60" fmla="*/ 160345 h 1924140"/>
                <a:gd name="connsiteX61" fmla="*/ 1578170 w 2253514"/>
                <a:gd name="connsiteY61" fmla="*/ 138677 h 1924140"/>
                <a:gd name="connsiteX62" fmla="*/ 1539167 w 2253514"/>
                <a:gd name="connsiteY62" fmla="*/ 108341 h 1924140"/>
                <a:gd name="connsiteX63" fmla="*/ 1500165 w 2253514"/>
                <a:gd name="connsiteY63" fmla="*/ 91007 h 1924140"/>
                <a:gd name="connsiteX64" fmla="*/ 1448161 w 2253514"/>
                <a:gd name="connsiteY64" fmla="*/ 69339 h 1924140"/>
                <a:gd name="connsiteX65" fmla="*/ 1422159 w 2253514"/>
                <a:gd name="connsiteY65" fmla="*/ 56338 h 1924140"/>
                <a:gd name="connsiteX66" fmla="*/ 1404824 w 2253514"/>
                <a:gd name="connsiteY66" fmla="*/ 47670 h 1924140"/>
                <a:gd name="connsiteX67" fmla="*/ 1391823 w 2253514"/>
                <a:gd name="connsiteY67" fmla="*/ 43337 h 1924140"/>
                <a:gd name="connsiteX68" fmla="*/ 1374489 w 2253514"/>
                <a:gd name="connsiteY68" fmla="*/ 34669 h 1924140"/>
                <a:gd name="connsiteX69" fmla="*/ 1361488 w 2253514"/>
                <a:gd name="connsiteY69" fmla="*/ 30336 h 1924140"/>
                <a:gd name="connsiteX70" fmla="*/ 1335486 w 2253514"/>
                <a:gd name="connsiteY70" fmla="*/ 17335 h 1924140"/>
                <a:gd name="connsiteX71" fmla="*/ 1300817 w 2253514"/>
                <a:gd name="connsiteY71" fmla="*/ 8668 h 1924140"/>
                <a:gd name="connsiteX72" fmla="*/ 1235812 w 2253514"/>
                <a:gd name="connsiteY72" fmla="*/ 0 h 1924140"/>
                <a:gd name="connsiteX73" fmla="*/ 1179475 w 2253514"/>
                <a:gd name="connsiteY73" fmla="*/ 8668 h 1924140"/>
                <a:gd name="connsiteX74" fmla="*/ 1153473 w 2253514"/>
                <a:gd name="connsiteY74" fmla="*/ 17335 h 1924140"/>
                <a:gd name="connsiteX75" fmla="*/ 1140472 w 2253514"/>
                <a:gd name="connsiteY75" fmla="*/ 21668 h 1924140"/>
                <a:gd name="connsiteX76" fmla="*/ 1105803 w 2253514"/>
                <a:gd name="connsiteY76" fmla="*/ 30336 h 1924140"/>
                <a:gd name="connsiteX77" fmla="*/ 1062466 w 2253514"/>
                <a:gd name="connsiteY77" fmla="*/ 47670 h 1924140"/>
                <a:gd name="connsiteX78" fmla="*/ 1036464 w 2253514"/>
                <a:gd name="connsiteY78" fmla="*/ 69339 h 1924140"/>
                <a:gd name="connsiteX79" fmla="*/ 1032131 w 2253514"/>
                <a:gd name="connsiteY79" fmla="*/ 82340 h 1924140"/>
                <a:gd name="connsiteX80" fmla="*/ 1023463 w 2253514"/>
                <a:gd name="connsiteY80" fmla="*/ 91007 h 1924140"/>
                <a:gd name="connsiteX81" fmla="*/ 1001795 w 2253514"/>
                <a:gd name="connsiteY81" fmla="*/ 117009 h 1924140"/>
                <a:gd name="connsiteX82" fmla="*/ 997461 w 2253514"/>
                <a:gd name="connsiteY82" fmla="*/ 130010 h 1924140"/>
                <a:gd name="connsiteX83" fmla="*/ 975793 w 2253514"/>
                <a:gd name="connsiteY83" fmla="*/ 160345 h 1924140"/>
                <a:gd name="connsiteX84" fmla="*/ 958458 w 2253514"/>
                <a:gd name="connsiteY84" fmla="*/ 177680 h 1924140"/>
                <a:gd name="connsiteX85" fmla="*/ 949791 w 2253514"/>
                <a:gd name="connsiteY85" fmla="*/ 190681 h 1924140"/>
                <a:gd name="connsiteX86" fmla="*/ 936790 w 2253514"/>
                <a:gd name="connsiteY86" fmla="*/ 216683 h 1924140"/>
                <a:gd name="connsiteX87" fmla="*/ 923789 w 2253514"/>
                <a:gd name="connsiteY87" fmla="*/ 229684 h 1924140"/>
                <a:gd name="connsiteX88" fmla="*/ 915122 w 2253514"/>
                <a:gd name="connsiteY88" fmla="*/ 242685 h 1924140"/>
                <a:gd name="connsiteX89" fmla="*/ 884786 w 2253514"/>
                <a:gd name="connsiteY89" fmla="*/ 281687 h 1924140"/>
                <a:gd name="connsiteX90" fmla="*/ 876119 w 2253514"/>
                <a:gd name="connsiteY90" fmla="*/ 294688 h 1924140"/>
                <a:gd name="connsiteX91" fmla="*/ 858785 w 2253514"/>
                <a:gd name="connsiteY91" fmla="*/ 329358 h 1924140"/>
                <a:gd name="connsiteX92" fmla="*/ 845784 w 2253514"/>
                <a:gd name="connsiteY92" fmla="*/ 364027 h 1924140"/>
                <a:gd name="connsiteX93" fmla="*/ 841450 w 2253514"/>
                <a:gd name="connsiteY93" fmla="*/ 381361 h 1924140"/>
                <a:gd name="connsiteX94" fmla="*/ 832783 w 2253514"/>
                <a:gd name="connsiteY94" fmla="*/ 394362 h 1924140"/>
                <a:gd name="connsiteX95" fmla="*/ 815448 w 2253514"/>
                <a:gd name="connsiteY95" fmla="*/ 433365 h 1924140"/>
                <a:gd name="connsiteX96" fmla="*/ 785113 w 2253514"/>
                <a:gd name="connsiteY96" fmla="*/ 476702 h 1924140"/>
                <a:gd name="connsiteX97" fmla="*/ 776445 w 2253514"/>
                <a:gd name="connsiteY97" fmla="*/ 489703 h 1924140"/>
                <a:gd name="connsiteX98" fmla="*/ 767778 w 2253514"/>
                <a:gd name="connsiteY98" fmla="*/ 520038 h 1924140"/>
                <a:gd name="connsiteX99" fmla="*/ 763444 w 2253514"/>
                <a:gd name="connsiteY99" fmla="*/ 585043 h 1924140"/>
                <a:gd name="connsiteX100" fmla="*/ 767778 w 2253514"/>
                <a:gd name="connsiteY100" fmla="*/ 654381 h 1924140"/>
                <a:gd name="connsiteX101" fmla="*/ 772112 w 2253514"/>
                <a:gd name="connsiteY101" fmla="*/ 676049 h 1924140"/>
                <a:gd name="connsiteX102" fmla="*/ 789446 w 2253514"/>
                <a:gd name="connsiteY102" fmla="*/ 702051 h 1924140"/>
                <a:gd name="connsiteX103" fmla="*/ 806781 w 2253514"/>
                <a:gd name="connsiteY103" fmla="*/ 715052 h 1924140"/>
                <a:gd name="connsiteX104" fmla="*/ 824115 w 2253514"/>
                <a:gd name="connsiteY104" fmla="*/ 736721 h 1924140"/>
                <a:gd name="connsiteX105" fmla="*/ 854451 w 2253514"/>
                <a:gd name="connsiteY105" fmla="*/ 771390 h 1924140"/>
                <a:gd name="connsiteX106" fmla="*/ 867452 w 2253514"/>
                <a:gd name="connsiteY106" fmla="*/ 784391 h 1924140"/>
                <a:gd name="connsiteX107" fmla="*/ 897787 w 2253514"/>
                <a:gd name="connsiteY107" fmla="*/ 806059 h 1924140"/>
                <a:gd name="connsiteX108" fmla="*/ 910788 w 2253514"/>
                <a:gd name="connsiteY108" fmla="*/ 814726 h 1924140"/>
                <a:gd name="connsiteX109" fmla="*/ 919456 w 2253514"/>
                <a:gd name="connsiteY109" fmla="*/ 823394 h 1924140"/>
                <a:gd name="connsiteX110" fmla="*/ 958458 w 2253514"/>
                <a:gd name="connsiteY110" fmla="*/ 845062 h 1924140"/>
                <a:gd name="connsiteX111" fmla="*/ 984460 w 2253514"/>
                <a:gd name="connsiteY111" fmla="*/ 853729 h 1924140"/>
                <a:gd name="connsiteX112" fmla="*/ 993128 w 2253514"/>
                <a:gd name="connsiteY112" fmla="*/ 862396 h 1924140"/>
                <a:gd name="connsiteX113" fmla="*/ 1032131 w 2253514"/>
                <a:gd name="connsiteY113" fmla="*/ 875397 h 1924140"/>
                <a:gd name="connsiteX114" fmla="*/ 1045131 w 2253514"/>
                <a:gd name="connsiteY114" fmla="*/ 879731 h 1924140"/>
                <a:gd name="connsiteX115" fmla="*/ 1097135 w 2253514"/>
                <a:gd name="connsiteY115" fmla="*/ 901399 h 1924140"/>
                <a:gd name="connsiteX116" fmla="*/ 1123137 w 2253514"/>
                <a:gd name="connsiteY116" fmla="*/ 918734 h 1924140"/>
                <a:gd name="connsiteX117" fmla="*/ 1136138 w 2253514"/>
                <a:gd name="connsiteY117" fmla="*/ 931735 h 1924140"/>
                <a:gd name="connsiteX118" fmla="*/ 1149139 w 2253514"/>
                <a:gd name="connsiteY118" fmla="*/ 936068 h 1924140"/>
                <a:gd name="connsiteX119" fmla="*/ 1170807 w 2253514"/>
                <a:gd name="connsiteY119" fmla="*/ 944736 h 1924140"/>
                <a:gd name="connsiteX120" fmla="*/ 1183808 w 2253514"/>
                <a:gd name="connsiteY120" fmla="*/ 949069 h 1924140"/>
                <a:gd name="connsiteX121" fmla="*/ 1214144 w 2253514"/>
                <a:gd name="connsiteY121" fmla="*/ 962070 h 1924140"/>
                <a:gd name="connsiteX122" fmla="*/ 1244479 w 2253514"/>
                <a:gd name="connsiteY122" fmla="*/ 970738 h 1924140"/>
                <a:gd name="connsiteX123" fmla="*/ 1261814 w 2253514"/>
                <a:gd name="connsiteY123" fmla="*/ 979405 h 1924140"/>
                <a:gd name="connsiteX124" fmla="*/ 1274815 w 2253514"/>
                <a:gd name="connsiteY124" fmla="*/ 983739 h 1924140"/>
                <a:gd name="connsiteX125" fmla="*/ 1309484 w 2253514"/>
                <a:gd name="connsiteY125" fmla="*/ 1001073 h 1924140"/>
                <a:gd name="connsiteX126" fmla="*/ 1370155 w 2253514"/>
                <a:gd name="connsiteY126" fmla="*/ 1009740 h 1924140"/>
                <a:gd name="connsiteX127" fmla="*/ 1417825 w 2253514"/>
                <a:gd name="connsiteY127" fmla="*/ 1001073 h 1924140"/>
                <a:gd name="connsiteX128" fmla="*/ 1469829 w 2253514"/>
                <a:gd name="connsiteY128" fmla="*/ 1005407 h 1924140"/>
                <a:gd name="connsiteX129" fmla="*/ 1560836 w 2253514"/>
                <a:gd name="connsiteY129" fmla="*/ 1018408 h 1924140"/>
                <a:gd name="connsiteX130" fmla="*/ 1578170 w 2253514"/>
                <a:gd name="connsiteY130" fmla="*/ 1022741 h 1924140"/>
                <a:gd name="connsiteX131" fmla="*/ 1617173 w 2253514"/>
                <a:gd name="connsiteY131" fmla="*/ 1027075 h 1924140"/>
                <a:gd name="connsiteX132" fmla="*/ 1690845 w 2253514"/>
                <a:gd name="connsiteY132" fmla="*/ 1040076 h 1924140"/>
                <a:gd name="connsiteX133" fmla="*/ 1690845 w 2253514"/>
                <a:gd name="connsiteY133" fmla="*/ 1040076 h 1924140"/>
                <a:gd name="connsiteX134" fmla="*/ 1708180 w 2253514"/>
                <a:gd name="connsiteY134" fmla="*/ 1044410 h 1924140"/>
                <a:gd name="connsiteX135" fmla="*/ 1842523 w 2253514"/>
                <a:gd name="connsiteY135" fmla="*/ 1053077 h 1924140"/>
                <a:gd name="connsiteX136" fmla="*/ 1894527 w 2253514"/>
                <a:gd name="connsiteY136" fmla="*/ 1057411 h 1924140"/>
                <a:gd name="connsiteX137" fmla="*/ 1929196 w 2253514"/>
                <a:gd name="connsiteY137" fmla="*/ 1066078 h 1924140"/>
                <a:gd name="connsiteX138" fmla="*/ 1972532 w 2253514"/>
                <a:gd name="connsiteY138" fmla="*/ 1074745 h 1924140"/>
                <a:gd name="connsiteX139" fmla="*/ 1994201 w 2253514"/>
                <a:gd name="connsiteY139" fmla="*/ 1079079 h 1924140"/>
                <a:gd name="connsiteX140" fmla="*/ 2037537 w 2253514"/>
                <a:gd name="connsiteY140" fmla="*/ 1087746 h 1924140"/>
                <a:gd name="connsiteX141" fmla="*/ 2054872 w 2253514"/>
                <a:gd name="connsiteY141" fmla="*/ 1092080 h 1924140"/>
                <a:gd name="connsiteX142" fmla="*/ 2080874 w 2253514"/>
                <a:gd name="connsiteY142" fmla="*/ 1096413 h 1924140"/>
                <a:gd name="connsiteX143" fmla="*/ 2106876 w 2253514"/>
                <a:gd name="connsiteY143" fmla="*/ 1105081 h 1924140"/>
                <a:gd name="connsiteX144" fmla="*/ 2137211 w 2253514"/>
                <a:gd name="connsiteY144" fmla="*/ 1113748 h 1924140"/>
                <a:gd name="connsiteX145" fmla="*/ 2158879 w 2253514"/>
                <a:gd name="connsiteY145" fmla="*/ 1131083 h 1924140"/>
                <a:gd name="connsiteX146" fmla="*/ 2171880 w 2253514"/>
                <a:gd name="connsiteY146" fmla="*/ 1139750 h 1924140"/>
                <a:gd name="connsiteX147" fmla="*/ 2184881 w 2253514"/>
                <a:gd name="connsiteY147" fmla="*/ 1165752 h 1924140"/>
                <a:gd name="connsiteX148" fmla="*/ 2189215 w 2253514"/>
                <a:gd name="connsiteY148" fmla="*/ 1178753 h 1924140"/>
                <a:gd name="connsiteX149" fmla="*/ 2197882 w 2253514"/>
                <a:gd name="connsiteY149" fmla="*/ 1191754 h 1924140"/>
                <a:gd name="connsiteX150" fmla="*/ 2215217 w 2253514"/>
                <a:gd name="connsiteY150" fmla="*/ 1222089 h 1924140"/>
                <a:gd name="connsiteX151" fmla="*/ 2219550 w 2253514"/>
                <a:gd name="connsiteY151" fmla="*/ 1235090 h 1924140"/>
                <a:gd name="connsiteX152" fmla="*/ 2228218 w 2253514"/>
                <a:gd name="connsiteY152" fmla="*/ 1252425 h 1924140"/>
                <a:gd name="connsiteX153" fmla="*/ 2241219 w 2253514"/>
                <a:gd name="connsiteY153" fmla="*/ 1282760 h 1924140"/>
                <a:gd name="connsiteX154" fmla="*/ 2245552 w 2253514"/>
                <a:gd name="connsiteY154" fmla="*/ 1295761 h 1924140"/>
                <a:gd name="connsiteX155" fmla="*/ 2245552 w 2253514"/>
                <a:gd name="connsiteY155" fmla="*/ 1399769 h 1924140"/>
                <a:gd name="connsiteX156" fmla="*/ 2241219 w 2253514"/>
                <a:gd name="connsiteY156" fmla="*/ 1417104 h 1924140"/>
                <a:gd name="connsiteX157" fmla="*/ 2236885 w 2253514"/>
                <a:gd name="connsiteY157" fmla="*/ 1443105 h 1924140"/>
                <a:gd name="connsiteX158" fmla="*/ 2223884 w 2253514"/>
                <a:gd name="connsiteY158" fmla="*/ 1503777 h 1924140"/>
                <a:gd name="connsiteX159" fmla="*/ 2215217 w 2253514"/>
                <a:gd name="connsiteY159" fmla="*/ 1568781 h 1924140"/>
                <a:gd name="connsiteX160" fmla="*/ 2206549 w 2253514"/>
                <a:gd name="connsiteY160" fmla="*/ 1599117 h 1924140"/>
                <a:gd name="connsiteX161" fmla="*/ 2202216 w 2253514"/>
                <a:gd name="connsiteY161" fmla="*/ 1629452 h 1924140"/>
                <a:gd name="connsiteX162" fmla="*/ 2189215 w 2253514"/>
                <a:gd name="connsiteY162" fmla="*/ 1659788 h 1924140"/>
                <a:gd name="connsiteX163" fmla="*/ 2176214 w 2253514"/>
                <a:gd name="connsiteY163" fmla="*/ 1668455 h 1924140"/>
                <a:gd name="connsiteX164" fmla="*/ 2158879 w 2253514"/>
                <a:gd name="connsiteY164" fmla="*/ 1694457 h 1924140"/>
                <a:gd name="connsiteX165" fmla="*/ 2150212 w 2253514"/>
                <a:gd name="connsiteY165" fmla="*/ 1707458 h 1924140"/>
                <a:gd name="connsiteX166" fmla="*/ 2137211 w 2253514"/>
                <a:gd name="connsiteY166" fmla="*/ 1720459 h 1924140"/>
                <a:gd name="connsiteX167" fmla="*/ 2119876 w 2253514"/>
                <a:gd name="connsiteY167" fmla="*/ 1746461 h 1924140"/>
                <a:gd name="connsiteX168" fmla="*/ 2115543 w 2253514"/>
                <a:gd name="connsiteY168" fmla="*/ 1759462 h 1924140"/>
                <a:gd name="connsiteX169" fmla="*/ 2102542 w 2253514"/>
                <a:gd name="connsiteY169" fmla="*/ 1776796 h 1924140"/>
                <a:gd name="connsiteX170" fmla="*/ 2093875 w 2253514"/>
                <a:gd name="connsiteY170" fmla="*/ 1794131 h 1924140"/>
                <a:gd name="connsiteX171" fmla="*/ 2054872 w 2253514"/>
                <a:gd name="connsiteY171" fmla="*/ 1815799 h 1924140"/>
                <a:gd name="connsiteX172" fmla="*/ 2033203 w 2253514"/>
                <a:gd name="connsiteY172" fmla="*/ 1828800 h 1924140"/>
                <a:gd name="connsiteX173" fmla="*/ 2011535 w 2253514"/>
                <a:gd name="connsiteY173" fmla="*/ 1841801 h 1924140"/>
                <a:gd name="connsiteX174" fmla="*/ 1985533 w 2253514"/>
                <a:gd name="connsiteY174" fmla="*/ 1859136 h 1924140"/>
                <a:gd name="connsiteX175" fmla="*/ 1972532 w 2253514"/>
                <a:gd name="connsiteY175" fmla="*/ 1867803 h 1924140"/>
                <a:gd name="connsiteX176" fmla="*/ 1946531 w 2253514"/>
                <a:gd name="connsiteY176" fmla="*/ 1872137 h 1924140"/>
                <a:gd name="connsiteX177" fmla="*/ 1929196 w 2253514"/>
                <a:gd name="connsiteY177" fmla="*/ 1876470 h 1924140"/>
                <a:gd name="connsiteX178" fmla="*/ 1846857 w 2253514"/>
                <a:gd name="connsiteY178" fmla="*/ 1880804 h 1924140"/>
                <a:gd name="connsiteX179" fmla="*/ 1812187 w 2253514"/>
                <a:gd name="connsiteY179" fmla="*/ 1885138 h 1924140"/>
                <a:gd name="connsiteX180" fmla="*/ 1781852 w 2253514"/>
                <a:gd name="connsiteY180" fmla="*/ 1889471 h 1924140"/>
                <a:gd name="connsiteX181" fmla="*/ 1686512 w 2253514"/>
                <a:gd name="connsiteY181" fmla="*/ 1898139 h 1924140"/>
                <a:gd name="connsiteX182" fmla="*/ 1673511 w 2253514"/>
                <a:gd name="connsiteY182" fmla="*/ 1902472 h 1924140"/>
                <a:gd name="connsiteX183" fmla="*/ 1604172 w 2253514"/>
                <a:gd name="connsiteY183" fmla="*/ 1911140 h 1924140"/>
                <a:gd name="connsiteX184" fmla="*/ 1547835 w 2253514"/>
                <a:gd name="connsiteY184" fmla="*/ 1919807 h 1924140"/>
                <a:gd name="connsiteX185" fmla="*/ 1491497 w 2253514"/>
                <a:gd name="connsiteY185" fmla="*/ 1924140 h 1924140"/>
                <a:gd name="connsiteX186" fmla="*/ 1430826 w 2253514"/>
                <a:gd name="connsiteY186" fmla="*/ 1919807 h 1924140"/>
                <a:gd name="connsiteX187" fmla="*/ 1409158 w 2253514"/>
                <a:gd name="connsiteY187" fmla="*/ 1915473 h 1924140"/>
                <a:gd name="connsiteX188" fmla="*/ 1374489 w 2253514"/>
                <a:gd name="connsiteY188" fmla="*/ 1911140 h 1924140"/>
                <a:gd name="connsiteX189" fmla="*/ 1305150 w 2253514"/>
                <a:gd name="connsiteY189" fmla="*/ 1902472 h 1924140"/>
                <a:gd name="connsiteX190" fmla="*/ 1227145 w 2253514"/>
                <a:gd name="connsiteY190" fmla="*/ 1898139 h 1924140"/>
                <a:gd name="connsiteX191" fmla="*/ 997461 w 2253514"/>
                <a:gd name="connsiteY191" fmla="*/ 1893805 h 1924140"/>
                <a:gd name="connsiteX192" fmla="*/ 941124 w 2253514"/>
                <a:gd name="connsiteY192" fmla="*/ 1889471 h 1924140"/>
                <a:gd name="connsiteX193" fmla="*/ 923789 w 2253514"/>
                <a:gd name="connsiteY193" fmla="*/ 1885138 h 1924140"/>
                <a:gd name="connsiteX194" fmla="*/ 824115 w 2253514"/>
                <a:gd name="connsiteY194" fmla="*/ 1880804 h 1924140"/>
                <a:gd name="connsiteX195" fmla="*/ 720108 w 2253514"/>
                <a:gd name="connsiteY195" fmla="*/ 1872137 h 1924140"/>
                <a:gd name="connsiteX196" fmla="*/ 676771 w 2253514"/>
                <a:gd name="connsiteY196" fmla="*/ 1867803 h 1924140"/>
                <a:gd name="connsiteX197" fmla="*/ 620434 w 2253514"/>
                <a:gd name="connsiteY197" fmla="*/ 1863469 h 1924140"/>
                <a:gd name="connsiteX198" fmla="*/ 585765 w 2253514"/>
                <a:gd name="connsiteY198" fmla="*/ 1854802 h 1924140"/>
                <a:gd name="connsiteX199" fmla="*/ 564096 w 2253514"/>
                <a:gd name="connsiteY199" fmla="*/ 1850468 h 1924140"/>
                <a:gd name="connsiteX200" fmla="*/ 551095 w 2253514"/>
                <a:gd name="connsiteY200" fmla="*/ 1846135 h 1924140"/>
                <a:gd name="connsiteX201" fmla="*/ 529427 w 2253514"/>
                <a:gd name="connsiteY201" fmla="*/ 1841801 h 1924140"/>
                <a:gd name="connsiteX202" fmla="*/ 499092 w 2253514"/>
                <a:gd name="connsiteY202" fmla="*/ 1828800 h 1924140"/>
                <a:gd name="connsiteX203" fmla="*/ 481757 w 2253514"/>
                <a:gd name="connsiteY203" fmla="*/ 1824467 h 1924140"/>
                <a:gd name="connsiteX204" fmla="*/ 455755 w 2253514"/>
                <a:gd name="connsiteY204" fmla="*/ 1807132 h 1924140"/>
                <a:gd name="connsiteX205" fmla="*/ 442754 w 2253514"/>
                <a:gd name="connsiteY205" fmla="*/ 1794131 h 1924140"/>
                <a:gd name="connsiteX206" fmla="*/ 429753 w 2253514"/>
                <a:gd name="connsiteY206" fmla="*/ 1785464 h 1924140"/>
                <a:gd name="connsiteX207" fmla="*/ 408085 w 2253514"/>
                <a:gd name="connsiteY207" fmla="*/ 1768129 h 1924140"/>
                <a:gd name="connsiteX208" fmla="*/ 399418 w 2253514"/>
                <a:gd name="connsiteY208" fmla="*/ 1755128 h 1924140"/>
                <a:gd name="connsiteX209" fmla="*/ 377749 w 2253514"/>
                <a:gd name="connsiteY209" fmla="*/ 1733460 h 1924140"/>
                <a:gd name="connsiteX210" fmla="*/ 356081 w 2253514"/>
                <a:gd name="connsiteY210" fmla="*/ 1698791 h 1924140"/>
                <a:gd name="connsiteX211" fmla="*/ 343080 w 2253514"/>
                <a:gd name="connsiteY211" fmla="*/ 1677122 h 1924140"/>
                <a:gd name="connsiteX212" fmla="*/ 325746 w 2253514"/>
                <a:gd name="connsiteY212" fmla="*/ 1642453 h 1924140"/>
                <a:gd name="connsiteX213" fmla="*/ 317078 w 2253514"/>
                <a:gd name="connsiteY213" fmla="*/ 1612118 h 1924140"/>
                <a:gd name="connsiteX214" fmla="*/ 308411 w 2253514"/>
                <a:gd name="connsiteY214" fmla="*/ 1581782 h 1924140"/>
                <a:gd name="connsiteX215" fmla="*/ 304077 w 2253514"/>
                <a:gd name="connsiteY215" fmla="*/ 1547113 h 1924140"/>
                <a:gd name="connsiteX216" fmla="*/ 299744 w 2253514"/>
                <a:gd name="connsiteY216" fmla="*/ 1529778 h 1924140"/>
                <a:gd name="connsiteX217" fmla="*/ 295410 w 2253514"/>
                <a:gd name="connsiteY217" fmla="*/ 1486442 h 1924140"/>
                <a:gd name="connsiteX218" fmla="*/ 291076 w 2253514"/>
                <a:gd name="connsiteY218" fmla="*/ 1469107 h 1924140"/>
                <a:gd name="connsiteX219" fmla="*/ 286743 w 2253514"/>
                <a:gd name="connsiteY219" fmla="*/ 1447439 h 1924140"/>
                <a:gd name="connsiteX220" fmla="*/ 282409 w 2253514"/>
                <a:gd name="connsiteY220" fmla="*/ 1256759 h 1924140"/>
                <a:gd name="connsiteX221" fmla="*/ 273742 w 2253514"/>
                <a:gd name="connsiteY221" fmla="*/ 1243758 h 1924140"/>
                <a:gd name="connsiteX222" fmla="*/ 256407 w 2253514"/>
                <a:gd name="connsiteY222" fmla="*/ 1226423 h 1924140"/>
                <a:gd name="connsiteX223" fmla="*/ 247740 w 2253514"/>
                <a:gd name="connsiteY223" fmla="*/ 1213422 h 1924140"/>
                <a:gd name="connsiteX224" fmla="*/ 239073 w 2253514"/>
                <a:gd name="connsiteY224" fmla="*/ 1196087 h 1924140"/>
                <a:gd name="connsiteX225" fmla="*/ 230405 w 2253514"/>
                <a:gd name="connsiteY225" fmla="*/ 1187420 h 1924140"/>
                <a:gd name="connsiteX226" fmla="*/ 226072 w 2253514"/>
                <a:gd name="connsiteY226" fmla="*/ 1174419 h 1924140"/>
                <a:gd name="connsiteX227" fmla="*/ 217404 w 2253514"/>
                <a:gd name="connsiteY227" fmla="*/ 1161418 h 1924140"/>
                <a:gd name="connsiteX228" fmla="*/ 208737 w 2253514"/>
                <a:gd name="connsiteY228" fmla="*/ 1135416 h 1924140"/>
                <a:gd name="connsiteX229" fmla="*/ 200070 w 2253514"/>
                <a:gd name="connsiteY229" fmla="*/ 1083413 h 1924140"/>
                <a:gd name="connsiteX230" fmla="*/ 191403 w 2253514"/>
                <a:gd name="connsiteY230" fmla="*/ 1057411 h 1924140"/>
                <a:gd name="connsiteX231" fmla="*/ 182735 w 2253514"/>
                <a:gd name="connsiteY231" fmla="*/ 1048743 h 1924140"/>
                <a:gd name="connsiteX232" fmla="*/ 165401 w 2253514"/>
                <a:gd name="connsiteY232" fmla="*/ 1022741 h 1924140"/>
                <a:gd name="connsiteX233" fmla="*/ 143732 w 2253514"/>
                <a:gd name="connsiteY233" fmla="*/ 1001073 h 1924140"/>
                <a:gd name="connsiteX234" fmla="*/ 122064 w 2253514"/>
                <a:gd name="connsiteY234" fmla="*/ 975071 h 1924140"/>
                <a:gd name="connsiteX235" fmla="*/ 109063 w 2253514"/>
                <a:gd name="connsiteY235" fmla="*/ 966404 h 1924140"/>
                <a:gd name="connsiteX236" fmla="*/ 96062 w 2253514"/>
                <a:gd name="connsiteY236" fmla="*/ 953403 h 1924140"/>
                <a:gd name="connsiteX237" fmla="*/ 83061 w 2253514"/>
                <a:gd name="connsiteY237" fmla="*/ 949069 h 1924140"/>
                <a:gd name="connsiteX238" fmla="*/ 70060 w 2253514"/>
                <a:gd name="connsiteY238" fmla="*/ 940402 h 1924140"/>
                <a:gd name="connsiteX239" fmla="*/ 35391 w 2253514"/>
                <a:gd name="connsiteY239" fmla="*/ 923068 h 1924140"/>
                <a:gd name="connsiteX240" fmla="*/ 22390 w 2253514"/>
                <a:gd name="connsiteY240" fmla="*/ 918734 h 1924140"/>
                <a:gd name="connsiteX241" fmla="*/ 5056 w 2253514"/>
                <a:gd name="connsiteY241" fmla="*/ 866730 h 19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2253514" h="1924140">
                  <a:moveTo>
                    <a:pt x="5056" y="866730"/>
                  </a:moveTo>
                  <a:cubicBezTo>
                    <a:pt x="10112" y="858785"/>
                    <a:pt x="37013" y="868291"/>
                    <a:pt x="52726" y="871064"/>
                  </a:cubicBezTo>
                  <a:cubicBezTo>
                    <a:pt x="61723" y="872652"/>
                    <a:pt x="69615" y="879080"/>
                    <a:pt x="78728" y="879731"/>
                  </a:cubicBezTo>
                  <a:lnTo>
                    <a:pt x="139399" y="884065"/>
                  </a:lnTo>
                  <a:cubicBezTo>
                    <a:pt x="143733" y="885509"/>
                    <a:pt x="147874" y="887781"/>
                    <a:pt x="152400" y="888398"/>
                  </a:cubicBezTo>
                  <a:cubicBezTo>
                    <a:pt x="179745" y="892127"/>
                    <a:pt x="234739" y="897066"/>
                    <a:pt x="234739" y="897066"/>
                  </a:cubicBezTo>
                  <a:cubicBezTo>
                    <a:pt x="239073" y="898510"/>
                    <a:pt x="243214" y="900782"/>
                    <a:pt x="247740" y="901399"/>
                  </a:cubicBezTo>
                  <a:cubicBezTo>
                    <a:pt x="275085" y="905128"/>
                    <a:pt x="330079" y="910067"/>
                    <a:pt x="330079" y="910067"/>
                  </a:cubicBezTo>
                  <a:cubicBezTo>
                    <a:pt x="373213" y="920849"/>
                    <a:pt x="328984" y="910532"/>
                    <a:pt x="416752" y="923068"/>
                  </a:cubicBezTo>
                  <a:cubicBezTo>
                    <a:pt x="462883" y="929657"/>
                    <a:pt x="436915" y="926476"/>
                    <a:pt x="494758" y="931735"/>
                  </a:cubicBezTo>
                  <a:cubicBezTo>
                    <a:pt x="522564" y="937296"/>
                    <a:pt x="514512" y="936102"/>
                    <a:pt x="546762" y="940402"/>
                  </a:cubicBezTo>
                  <a:cubicBezTo>
                    <a:pt x="558306" y="941941"/>
                    <a:pt x="569811" y="943961"/>
                    <a:pt x="581431" y="944736"/>
                  </a:cubicBezTo>
                  <a:cubicBezTo>
                    <a:pt x="613173" y="946852"/>
                    <a:pt x="644991" y="947625"/>
                    <a:pt x="676771" y="949069"/>
                  </a:cubicBezTo>
                  <a:lnTo>
                    <a:pt x="702773" y="944736"/>
                  </a:lnTo>
                  <a:cubicBezTo>
                    <a:pt x="710020" y="943418"/>
                    <a:pt x="717075" y="940402"/>
                    <a:pt x="724441" y="940402"/>
                  </a:cubicBezTo>
                  <a:cubicBezTo>
                    <a:pt x="745902" y="940402"/>
                    <a:pt x="803381" y="946563"/>
                    <a:pt x="828449" y="949069"/>
                  </a:cubicBezTo>
                  <a:cubicBezTo>
                    <a:pt x="865303" y="958283"/>
                    <a:pt x="829030" y="950158"/>
                    <a:pt x="893454" y="957737"/>
                  </a:cubicBezTo>
                  <a:cubicBezTo>
                    <a:pt x="902181" y="958764"/>
                    <a:pt x="910757" y="960827"/>
                    <a:pt x="919456" y="962070"/>
                  </a:cubicBezTo>
                  <a:cubicBezTo>
                    <a:pt x="930985" y="963717"/>
                    <a:pt x="942614" y="964633"/>
                    <a:pt x="954125" y="966404"/>
                  </a:cubicBezTo>
                  <a:cubicBezTo>
                    <a:pt x="961405" y="967524"/>
                    <a:pt x="968478" y="969877"/>
                    <a:pt x="975793" y="970738"/>
                  </a:cubicBezTo>
                  <a:cubicBezTo>
                    <a:pt x="993069" y="972770"/>
                    <a:pt x="1010462" y="973627"/>
                    <a:pt x="1027797" y="975071"/>
                  </a:cubicBezTo>
                  <a:cubicBezTo>
                    <a:pt x="1067183" y="984919"/>
                    <a:pt x="1046676" y="981628"/>
                    <a:pt x="1118803" y="975071"/>
                  </a:cubicBezTo>
                  <a:cubicBezTo>
                    <a:pt x="1126139" y="974404"/>
                    <a:pt x="1133136" y="971405"/>
                    <a:pt x="1140472" y="970738"/>
                  </a:cubicBezTo>
                  <a:cubicBezTo>
                    <a:pt x="1164971" y="968511"/>
                    <a:pt x="1189595" y="967988"/>
                    <a:pt x="1214144" y="966404"/>
                  </a:cubicBezTo>
                  <a:lnTo>
                    <a:pt x="1274815" y="962070"/>
                  </a:lnTo>
                  <a:cubicBezTo>
                    <a:pt x="1313087" y="952503"/>
                    <a:pt x="1271593" y="961932"/>
                    <a:pt x="1339820" y="953403"/>
                  </a:cubicBezTo>
                  <a:cubicBezTo>
                    <a:pt x="1347129" y="952489"/>
                    <a:pt x="1354179" y="949983"/>
                    <a:pt x="1361488" y="949069"/>
                  </a:cubicBezTo>
                  <a:cubicBezTo>
                    <a:pt x="1377320" y="947090"/>
                    <a:pt x="1393290" y="946406"/>
                    <a:pt x="1409158" y="944736"/>
                  </a:cubicBezTo>
                  <a:cubicBezTo>
                    <a:pt x="1494347" y="935769"/>
                    <a:pt x="1377334" y="943902"/>
                    <a:pt x="1526167" y="936068"/>
                  </a:cubicBezTo>
                  <a:cubicBezTo>
                    <a:pt x="1579640" y="925375"/>
                    <a:pt x="1505495" y="939402"/>
                    <a:pt x="1595505" y="927401"/>
                  </a:cubicBezTo>
                  <a:cubicBezTo>
                    <a:pt x="1601409" y="926614"/>
                    <a:pt x="1606980" y="924133"/>
                    <a:pt x="1612840" y="923068"/>
                  </a:cubicBezTo>
                  <a:cubicBezTo>
                    <a:pt x="1639207" y="918274"/>
                    <a:pt x="1663874" y="916852"/>
                    <a:pt x="1690845" y="914400"/>
                  </a:cubicBezTo>
                  <a:cubicBezTo>
                    <a:pt x="1726731" y="902439"/>
                    <a:pt x="1709244" y="910801"/>
                    <a:pt x="1742849" y="888398"/>
                  </a:cubicBezTo>
                  <a:lnTo>
                    <a:pt x="1755850" y="879731"/>
                  </a:lnTo>
                  <a:cubicBezTo>
                    <a:pt x="1769050" y="859931"/>
                    <a:pt x="1760834" y="870413"/>
                    <a:pt x="1781852" y="849395"/>
                  </a:cubicBezTo>
                  <a:lnTo>
                    <a:pt x="1781852" y="849395"/>
                  </a:lnTo>
                  <a:lnTo>
                    <a:pt x="1794853" y="832061"/>
                  </a:lnTo>
                  <a:cubicBezTo>
                    <a:pt x="1808796" y="790225"/>
                    <a:pt x="1786441" y="855258"/>
                    <a:pt x="1807854" y="801725"/>
                  </a:cubicBezTo>
                  <a:cubicBezTo>
                    <a:pt x="1811247" y="793242"/>
                    <a:pt x="1814011" y="784508"/>
                    <a:pt x="1816521" y="775723"/>
                  </a:cubicBezTo>
                  <a:cubicBezTo>
                    <a:pt x="1819793" y="764269"/>
                    <a:pt x="1822299" y="752610"/>
                    <a:pt x="1825188" y="741054"/>
                  </a:cubicBezTo>
                  <a:cubicBezTo>
                    <a:pt x="1826577" y="735500"/>
                    <a:pt x="1830747" y="716936"/>
                    <a:pt x="1833856" y="710719"/>
                  </a:cubicBezTo>
                  <a:cubicBezTo>
                    <a:pt x="1836185" y="706061"/>
                    <a:pt x="1839634" y="702052"/>
                    <a:pt x="1842523" y="697718"/>
                  </a:cubicBezTo>
                  <a:cubicBezTo>
                    <a:pt x="1852358" y="648541"/>
                    <a:pt x="1847617" y="668673"/>
                    <a:pt x="1855524" y="637047"/>
                  </a:cubicBezTo>
                  <a:cubicBezTo>
                    <a:pt x="1854079" y="622601"/>
                    <a:pt x="1853397" y="608059"/>
                    <a:pt x="1851190" y="593710"/>
                  </a:cubicBezTo>
                  <a:cubicBezTo>
                    <a:pt x="1850495" y="589195"/>
                    <a:pt x="1847753" y="585188"/>
                    <a:pt x="1846857" y="580709"/>
                  </a:cubicBezTo>
                  <a:cubicBezTo>
                    <a:pt x="1844854" y="570693"/>
                    <a:pt x="1843790" y="560509"/>
                    <a:pt x="1842523" y="550374"/>
                  </a:cubicBezTo>
                  <a:cubicBezTo>
                    <a:pt x="1837030" y="506433"/>
                    <a:pt x="1840466" y="521725"/>
                    <a:pt x="1833856" y="485369"/>
                  </a:cubicBezTo>
                  <a:cubicBezTo>
                    <a:pt x="1828957" y="458425"/>
                    <a:pt x="1830329" y="466122"/>
                    <a:pt x="1820855" y="437699"/>
                  </a:cubicBezTo>
                  <a:cubicBezTo>
                    <a:pt x="1819410" y="433365"/>
                    <a:pt x="1819055" y="428499"/>
                    <a:pt x="1816521" y="424698"/>
                  </a:cubicBezTo>
                  <a:cubicBezTo>
                    <a:pt x="1791683" y="387439"/>
                    <a:pt x="1821462" y="434580"/>
                    <a:pt x="1803520" y="398696"/>
                  </a:cubicBezTo>
                  <a:cubicBezTo>
                    <a:pt x="1801191" y="394038"/>
                    <a:pt x="1797437" y="390217"/>
                    <a:pt x="1794853" y="385695"/>
                  </a:cubicBezTo>
                  <a:cubicBezTo>
                    <a:pt x="1772860" y="347207"/>
                    <a:pt x="1798633" y="387033"/>
                    <a:pt x="1777518" y="355359"/>
                  </a:cubicBezTo>
                  <a:cubicBezTo>
                    <a:pt x="1766831" y="312604"/>
                    <a:pt x="1781076" y="356956"/>
                    <a:pt x="1764517" y="329358"/>
                  </a:cubicBezTo>
                  <a:cubicBezTo>
                    <a:pt x="1762167" y="325441"/>
                    <a:pt x="1762718" y="320158"/>
                    <a:pt x="1760184" y="316357"/>
                  </a:cubicBezTo>
                  <a:cubicBezTo>
                    <a:pt x="1756784" y="311258"/>
                    <a:pt x="1750745" y="308343"/>
                    <a:pt x="1747183" y="303356"/>
                  </a:cubicBezTo>
                  <a:cubicBezTo>
                    <a:pt x="1743428" y="298099"/>
                    <a:pt x="1741839" y="291561"/>
                    <a:pt x="1738515" y="286021"/>
                  </a:cubicBezTo>
                  <a:cubicBezTo>
                    <a:pt x="1723812" y="261517"/>
                    <a:pt x="1726626" y="265463"/>
                    <a:pt x="1712513" y="251352"/>
                  </a:cubicBezTo>
                  <a:cubicBezTo>
                    <a:pt x="1691502" y="209327"/>
                    <a:pt x="1720642" y="261557"/>
                    <a:pt x="1682178" y="216683"/>
                  </a:cubicBezTo>
                  <a:cubicBezTo>
                    <a:pt x="1679205" y="213215"/>
                    <a:pt x="1680698" y="207249"/>
                    <a:pt x="1677844" y="203682"/>
                  </a:cubicBezTo>
                  <a:cubicBezTo>
                    <a:pt x="1671733" y="196043"/>
                    <a:pt x="1660408" y="193536"/>
                    <a:pt x="1651842" y="190681"/>
                  </a:cubicBezTo>
                  <a:cubicBezTo>
                    <a:pt x="1642037" y="184145"/>
                    <a:pt x="1618776" y="169331"/>
                    <a:pt x="1608506" y="160345"/>
                  </a:cubicBezTo>
                  <a:cubicBezTo>
                    <a:pt x="1583196" y="138199"/>
                    <a:pt x="1601575" y="146479"/>
                    <a:pt x="1578170" y="138677"/>
                  </a:cubicBezTo>
                  <a:cubicBezTo>
                    <a:pt x="1565169" y="128565"/>
                    <a:pt x="1554460" y="114458"/>
                    <a:pt x="1539167" y="108341"/>
                  </a:cubicBezTo>
                  <a:cubicBezTo>
                    <a:pt x="1462749" y="77774"/>
                    <a:pt x="1564942" y="119347"/>
                    <a:pt x="1500165" y="91007"/>
                  </a:cubicBezTo>
                  <a:cubicBezTo>
                    <a:pt x="1482960" y="83480"/>
                    <a:pt x="1448161" y="69339"/>
                    <a:pt x="1448161" y="69339"/>
                  </a:cubicBezTo>
                  <a:cubicBezTo>
                    <a:pt x="1432360" y="53536"/>
                    <a:pt x="1447718" y="65922"/>
                    <a:pt x="1422159" y="56338"/>
                  </a:cubicBezTo>
                  <a:cubicBezTo>
                    <a:pt x="1416110" y="54070"/>
                    <a:pt x="1410762" y="50215"/>
                    <a:pt x="1404824" y="47670"/>
                  </a:cubicBezTo>
                  <a:cubicBezTo>
                    <a:pt x="1400625" y="45871"/>
                    <a:pt x="1396022" y="45136"/>
                    <a:pt x="1391823" y="43337"/>
                  </a:cubicBezTo>
                  <a:cubicBezTo>
                    <a:pt x="1385885" y="40792"/>
                    <a:pt x="1380427" y="37214"/>
                    <a:pt x="1374489" y="34669"/>
                  </a:cubicBezTo>
                  <a:cubicBezTo>
                    <a:pt x="1370290" y="32870"/>
                    <a:pt x="1365662" y="32191"/>
                    <a:pt x="1361488" y="30336"/>
                  </a:cubicBezTo>
                  <a:cubicBezTo>
                    <a:pt x="1352633" y="26400"/>
                    <a:pt x="1344612" y="20594"/>
                    <a:pt x="1335486" y="17335"/>
                  </a:cubicBezTo>
                  <a:cubicBezTo>
                    <a:pt x="1324268" y="13329"/>
                    <a:pt x="1312373" y="11557"/>
                    <a:pt x="1300817" y="8668"/>
                  </a:cubicBezTo>
                  <a:cubicBezTo>
                    <a:pt x="1268000" y="464"/>
                    <a:pt x="1289422" y="4874"/>
                    <a:pt x="1235812" y="0"/>
                  </a:cubicBezTo>
                  <a:cubicBezTo>
                    <a:pt x="1208337" y="3053"/>
                    <a:pt x="1201555" y="2044"/>
                    <a:pt x="1179475" y="8668"/>
                  </a:cubicBezTo>
                  <a:cubicBezTo>
                    <a:pt x="1170724" y="11293"/>
                    <a:pt x="1162140" y="14446"/>
                    <a:pt x="1153473" y="17335"/>
                  </a:cubicBezTo>
                  <a:cubicBezTo>
                    <a:pt x="1149139" y="18779"/>
                    <a:pt x="1144951" y="20772"/>
                    <a:pt x="1140472" y="21668"/>
                  </a:cubicBezTo>
                  <a:cubicBezTo>
                    <a:pt x="1125062" y="24750"/>
                    <a:pt x="1119132" y="25004"/>
                    <a:pt x="1105803" y="30336"/>
                  </a:cubicBezTo>
                  <a:cubicBezTo>
                    <a:pt x="1056492" y="50061"/>
                    <a:pt x="1092040" y="37814"/>
                    <a:pt x="1062466" y="47670"/>
                  </a:cubicBezTo>
                  <a:cubicBezTo>
                    <a:pt x="1052874" y="54065"/>
                    <a:pt x="1043137" y="59330"/>
                    <a:pt x="1036464" y="69339"/>
                  </a:cubicBezTo>
                  <a:cubicBezTo>
                    <a:pt x="1033930" y="73140"/>
                    <a:pt x="1034481" y="78423"/>
                    <a:pt x="1032131" y="82340"/>
                  </a:cubicBezTo>
                  <a:cubicBezTo>
                    <a:pt x="1030029" y="85844"/>
                    <a:pt x="1026015" y="87816"/>
                    <a:pt x="1023463" y="91007"/>
                  </a:cubicBezTo>
                  <a:cubicBezTo>
                    <a:pt x="999323" y="121181"/>
                    <a:pt x="1032686" y="86118"/>
                    <a:pt x="1001795" y="117009"/>
                  </a:cubicBezTo>
                  <a:cubicBezTo>
                    <a:pt x="1000350" y="121343"/>
                    <a:pt x="999504" y="125924"/>
                    <a:pt x="997461" y="130010"/>
                  </a:cubicBezTo>
                  <a:cubicBezTo>
                    <a:pt x="994763" y="135406"/>
                    <a:pt x="978086" y="157725"/>
                    <a:pt x="975793" y="160345"/>
                  </a:cubicBezTo>
                  <a:cubicBezTo>
                    <a:pt x="970412" y="166495"/>
                    <a:pt x="962991" y="170881"/>
                    <a:pt x="958458" y="177680"/>
                  </a:cubicBezTo>
                  <a:lnTo>
                    <a:pt x="949791" y="190681"/>
                  </a:lnTo>
                  <a:cubicBezTo>
                    <a:pt x="945448" y="203713"/>
                    <a:pt x="946126" y="205480"/>
                    <a:pt x="936790" y="216683"/>
                  </a:cubicBezTo>
                  <a:cubicBezTo>
                    <a:pt x="932866" y="221391"/>
                    <a:pt x="927712" y="224976"/>
                    <a:pt x="923789" y="229684"/>
                  </a:cubicBezTo>
                  <a:cubicBezTo>
                    <a:pt x="920455" y="233685"/>
                    <a:pt x="918247" y="238518"/>
                    <a:pt x="915122" y="242685"/>
                  </a:cubicBezTo>
                  <a:cubicBezTo>
                    <a:pt x="905240" y="255861"/>
                    <a:pt x="893922" y="267983"/>
                    <a:pt x="884786" y="281687"/>
                  </a:cubicBezTo>
                  <a:cubicBezTo>
                    <a:pt x="881897" y="286021"/>
                    <a:pt x="878448" y="290029"/>
                    <a:pt x="876119" y="294688"/>
                  </a:cubicBezTo>
                  <a:cubicBezTo>
                    <a:pt x="854917" y="337095"/>
                    <a:pt x="878865" y="299237"/>
                    <a:pt x="858785" y="329358"/>
                  </a:cubicBezTo>
                  <a:cubicBezTo>
                    <a:pt x="847661" y="373851"/>
                    <a:pt x="862780" y="318704"/>
                    <a:pt x="845784" y="364027"/>
                  </a:cubicBezTo>
                  <a:cubicBezTo>
                    <a:pt x="843693" y="369604"/>
                    <a:pt x="843796" y="375887"/>
                    <a:pt x="841450" y="381361"/>
                  </a:cubicBezTo>
                  <a:cubicBezTo>
                    <a:pt x="839398" y="386148"/>
                    <a:pt x="834898" y="389603"/>
                    <a:pt x="832783" y="394362"/>
                  </a:cubicBezTo>
                  <a:cubicBezTo>
                    <a:pt x="816203" y="431666"/>
                    <a:pt x="832754" y="409136"/>
                    <a:pt x="815448" y="433365"/>
                  </a:cubicBezTo>
                  <a:cubicBezTo>
                    <a:pt x="783348" y="478307"/>
                    <a:pt x="824985" y="416894"/>
                    <a:pt x="785113" y="476702"/>
                  </a:cubicBezTo>
                  <a:lnTo>
                    <a:pt x="776445" y="489703"/>
                  </a:lnTo>
                  <a:cubicBezTo>
                    <a:pt x="773761" y="497756"/>
                    <a:pt x="768615" y="512091"/>
                    <a:pt x="767778" y="520038"/>
                  </a:cubicBezTo>
                  <a:cubicBezTo>
                    <a:pt x="765504" y="541635"/>
                    <a:pt x="764889" y="563375"/>
                    <a:pt x="763444" y="585043"/>
                  </a:cubicBezTo>
                  <a:cubicBezTo>
                    <a:pt x="764889" y="608156"/>
                    <a:pt x="765582" y="631328"/>
                    <a:pt x="767778" y="654381"/>
                  </a:cubicBezTo>
                  <a:cubicBezTo>
                    <a:pt x="768476" y="661714"/>
                    <a:pt x="769064" y="669343"/>
                    <a:pt x="772112" y="676049"/>
                  </a:cubicBezTo>
                  <a:cubicBezTo>
                    <a:pt x="776422" y="685532"/>
                    <a:pt x="781113" y="695801"/>
                    <a:pt x="789446" y="702051"/>
                  </a:cubicBezTo>
                  <a:lnTo>
                    <a:pt x="806781" y="715052"/>
                  </a:lnTo>
                  <a:cubicBezTo>
                    <a:pt x="833448" y="755053"/>
                    <a:pt x="799423" y="705855"/>
                    <a:pt x="824115" y="736721"/>
                  </a:cubicBezTo>
                  <a:cubicBezTo>
                    <a:pt x="852775" y="772547"/>
                    <a:pt x="801006" y="717945"/>
                    <a:pt x="854451" y="771390"/>
                  </a:cubicBezTo>
                  <a:cubicBezTo>
                    <a:pt x="858785" y="775724"/>
                    <a:pt x="862353" y="780991"/>
                    <a:pt x="867452" y="784391"/>
                  </a:cubicBezTo>
                  <a:cubicBezTo>
                    <a:pt x="898091" y="804817"/>
                    <a:pt x="860160" y="779183"/>
                    <a:pt x="897787" y="806059"/>
                  </a:cubicBezTo>
                  <a:cubicBezTo>
                    <a:pt x="902025" y="809086"/>
                    <a:pt x="906721" y="811472"/>
                    <a:pt x="910788" y="814726"/>
                  </a:cubicBezTo>
                  <a:cubicBezTo>
                    <a:pt x="913979" y="817279"/>
                    <a:pt x="916317" y="820778"/>
                    <a:pt x="919456" y="823394"/>
                  </a:cubicBezTo>
                  <a:cubicBezTo>
                    <a:pt x="936795" y="837843"/>
                    <a:pt x="936782" y="837180"/>
                    <a:pt x="958458" y="845062"/>
                  </a:cubicBezTo>
                  <a:cubicBezTo>
                    <a:pt x="967044" y="848184"/>
                    <a:pt x="984460" y="853729"/>
                    <a:pt x="984460" y="853729"/>
                  </a:cubicBezTo>
                  <a:cubicBezTo>
                    <a:pt x="987349" y="856618"/>
                    <a:pt x="989473" y="860569"/>
                    <a:pt x="993128" y="862396"/>
                  </a:cubicBezTo>
                  <a:cubicBezTo>
                    <a:pt x="993146" y="862405"/>
                    <a:pt x="1025621" y="873227"/>
                    <a:pt x="1032131" y="875397"/>
                  </a:cubicBezTo>
                  <a:cubicBezTo>
                    <a:pt x="1036464" y="876841"/>
                    <a:pt x="1041045" y="877688"/>
                    <a:pt x="1045131" y="879731"/>
                  </a:cubicBezTo>
                  <a:cubicBezTo>
                    <a:pt x="1085128" y="899730"/>
                    <a:pt x="1067266" y="893933"/>
                    <a:pt x="1097135" y="901399"/>
                  </a:cubicBezTo>
                  <a:cubicBezTo>
                    <a:pt x="1120328" y="924592"/>
                    <a:pt x="1086406" y="892497"/>
                    <a:pt x="1123137" y="918734"/>
                  </a:cubicBezTo>
                  <a:cubicBezTo>
                    <a:pt x="1128124" y="922296"/>
                    <a:pt x="1131039" y="928335"/>
                    <a:pt x="1136138" y="931735"/>
                  </a:cubicBezTo>
                  <a:cubicBezTo>
                    <a:pt x="1139939" y="934269"/>
                    <a:pt x="1144862" y="934464"/>
                    <a:pt x="1149139" y="936068"/>
                  </a:cubicBezTo>
                  <a:cubicBezTo>
                    <a:pt x="1156423" y="938799"/>
                    <a:pt x="1163523" y="942005"/>
                    <a:pt x="1170807" y="944736"/>
                  </a:cubicBezTo>
                  <a:cubicBezTo>
                    <a:pt x="1175084" y="946340"/>
                    <a:pt x="1179567" y="947373"/>
                    <a:pt x="1183808" y="949069"/>
                  </a:cubicBezTo>
                  <a:cubicBezTo>
                    <a:pt x="1194023" y="953155"/>
                    <a:pt x="1203929" y="957984"/>
                    <a:pt x="1214144" y="962070"/>
                  </a:cubicBezTo>
                  <a:cubicBezTo>
                    <a:pt x="1266527" y="983023"/>
                    <a:pt x="1178734" y="946083"/>
                    <a:pt x="1244479" y="970738"/>
                  </a:cubicBezTo>
                  <a:cubicBezTo>
                    <a:pt x="1250528" y="973006"/>
                    <a:pt x="1255876" y="976860"/>
                    <a:pt x="1261814" y="979405"/>
                  </a:cubicBezTo>
                  <a:cubicBezTo>
                    <a:pt x="1266013" y="981204"/>
                    <a:pt x="1270729" y="981696"/>
                    <a:pt x="1274815" y="983739"/>
                  </a:cubicBezTo>
                  <a:cubicBezTo>
                    <a:pt x="1306662" y="999663"/>
                    <a:pt x="1264500" y="986078"/>
                    <a:pt x="1309484" y="1001073"/>
                  </a:cubicBezTo>
                  <a:cubicBezTo>
                    <a:pt x="1329684" y="1007806"/>
                    <a:pt x="1348236" y="1007548"/>
                    <a:pt x="1370155" y="1009740"/>
                  </a:cubicBezTo>
                  <a:cubicBezTo>
                    <a:pt x="1385324" y="1005948"/>
                    <a:pt x="1402303" y="1001073"/>
                    <a:pt x="1417825" y="1001073"/>
                  </a:cubicBezTo>
                  <a:cubicBezTo>
                    <a:pt x="1435220" y="1001073"/>
                    <a:pt x="1452494" y="1003962"/>
                    <a:pt x="1469829" y="1005407"/>
                  </a:cubicBezTo>
                  <a:cubicBezTo>
                    <a:pt x="1604462" y="1029885"/>
                    <a:pt x="1436097" y="1000589"/>
                    <a:pt x="1560836" y="1018408"/>
                  </a:cubicBezTo>
                  <a:cubicBezTo>
                    <a:pt x="1566732" y="1019250"/>
                    <a:pt x="1572283" y="1021835"/>
                    <a:pt x="1578170" y="1022741"/>
                  </a:cubicBezTo>
                  <a:cubicBezTo>
                    <a:pt x="1591099" y="1024730"/>
                    <a:pt x="1604172" y="1025630"/>
                    <a:pt x="1617173" y="1027075"/>
                  </a:cubicBezTo>
                  <a:cubicBezTo>
                    <a:pt x="1649554" y="1037870"/>
                    <a:pt x="1625652" y="1030763"/>
                    <a:pt x="1690845" y="1040076"/>
                  </a:cubicBezTo>
                  <a:lnTo>
                    <a:pt x="1690845" y="1040076"/>
                  </a:lnTo>
                  <a:cubicBezTo>
                    <a:pt x="1696623" y="1041521"/>
                    <a:pt x="1702284" y="1043568"/>
                    <a:pt x="1708180" y="1044410"/>
                  </a:cubicBezTo>
                  <a:cubicBezTo>
                    <a:pt x="1751361" y="1050579"/>
                    <a:pt x="1800557" y="1050533"/>
                    <a:pt x="1842523" y="1053077"/>
                  </a:cubicBezTo>
                  <a:cubicBezTo>
                    <a:pt x="1859886" y="1054129"/>
                    <a:pt x="1877192" y="1055966"/>
                    <a:pt x="1894527" y="1057411"/>
                  </a:cubicBezTo>
                  <a:cubicBezTo>
                    <a:pt x="1906083" y="1060300"/>
                    <a:pt x="1917515" y="1063742"/>
                    <a:pt x="1929196" y="1066078"/>
                  </a:cubicBezTo>
                  <a:lnTo>
                    <a:pt x="1972532" y="1074745"/>
                  </a:lnTo>
                  <a:cubicBezTo>
                    <a:pt x="1979755" y="1076190"/>
                    <a:pt x="1987055" y="1077292"/>
                    <a:pt x="1994201" y="1079079"/>
                  </a:cubicBezTo>
                  <a:cubicBezTo>
                    <a:pt x="2034460" y="1089145"/>
                    <a:pt x="1984415" y="1077122"/>
                    <a:pt x="2037537" y="1087746"/>
                  </a:cubicBezTo>
                  <a:cubicBezTo>
                    <a:pt x="2043378" y="1088914"/>
                    <a:pt x="2049031" y="1090912"/>
                    <a:pt x="2054872" y="1092080"/>
                  </a:cubicBezTo>
                  <a:cubicBezTo>
                    <a:pt x="2063488" y="1093803"/>
                    <a:pt x="2072207" y="1094969"/>
                    <a:pt x="2080874" y="1096413"/>
                  </a:cubicBezTo>
                  <a:cubicBezTo>
                    <a:pt x="2089541" y="1099302"/>
                    <a:pt x="2098012" y="1102865"/>
                    <a:pt x="2106876" y="1105081"/>
                  </a:cubicBezTo>
                  <a:cubicBezTo>
                    <a:pt x="2112435" y="1106471"/>
                    <a:pt x="2130991" y="1110638"/>
                    <a:pt x="2137211" y="1113748"/>
                  </a:cubicBezTo>
                  <a:cubicBezTo>
                    <a:pt x="2155001" y="1122643"/>
                    <a:pt x="2145440" y="1120331"/>
                    <a:pt x="2158879" y="1131083"/>
                  </a:cubicBezTo>
                  <a:cubicBezTo>
                    <a:pt x="2162946" y="1134337"/>
                    <a:pt x="2167546" y="1136861"/>
                    <a:pt x="2171880" y="1139750"/>
                  </a:cubicBezTo>
                  <a:cubicBezTo>
                    <a:pt x="2182774" y="1172429"/>
                    <a:pt x="2168079" y="1132148"/>
                    <a:pt x="2184881" y="1165752"/>
                  </a:cubicBezTo>
                  <a:cubicBezTo>
                    <a:pt x="2186924" y="1169838"/>
                    <a:pt x="2187172" y="1174667"/>
                    <a:pt x="2189215" y="1178753"/>
                  </a:cubicBezTo>
                  <a:cubicBezTo>
                    <a:pt x="2191544" y="1183411"/>
                    <a:pt x="2195553" y="1187096"/>
                    <a:pt x="2197882" y="1191754"/>
                  </a:cubicBezTo>
                  <a:cubicBezTo>
                    <a:pt x="2214424" y="1224839"/>
                    <a:pt x="2183784" y="1180180"/>
                    <a:pt x="2215217" y="1222089"/>
                  </a:cubicBezTo>
                  <a:cubicBezTo>
                    <a:pt x="2216661" y="1226423"/>
                    <a:pt x="2217751" y="1230891"/>
                    <a:pt x="2219550" y="1235090"/>
                  </a:cubicBezTo>
                  <a:cubicBezTo>
                    <a:pt x="2222095" y="1241028"/>
                    <a:pt x="2225950" y="1246376"/>
                    <a:pt x="2228218" y="1252425"/>
                  </a:cubicBezTo>
                  <a:cubicBezTo>
                    <a:pt x="2240212" y="1284407"/>
                    <a:pt x="2223652" y="1256412"/>
                    <a:pt x="2241219" y="1282760"/>
                  </a:cubicBezTo>
                  <a:cubicBezTo>
                    <a:pt x="2242663" y="1287094"/>
                    <a:pt x="2244656" y="1291282"/>
                    <a:pt x="2245552" y="1295761"/>
                  </a:cubicBezTo>
                  <a:cubicBezTo>
                    <a:pt x="2253514" y="1335573"/>
                    <a:pt x="2250127" y="1351727"/>
                    <a:pt x="2245552" y="1399769"/>
                  </a:cubicBezTo>
                  <a:cubicBezTo>
                    <a:pt x="2244987" y="1405698"/>
                    <a:pt x="2242387" y="1411264"/>
                    <a:pt x="2241219" y="1417104"/>
                  </a:cubicBezTo>
                  <a:cubicBezTo>
                    <a:pt x="2239496" y="1425720"/>
                    <a:pt x="2238504" y="1434469"/>
                    <a:pt x="2236885" y="1443105"/>
                  </a:cubicBezTo>
                  <a:cubicBezTo>
                    <a:pt x="2229506" y="1482458"/>
                    <a:pt x="2230798" y="1476122"/>
                    <a:pt x="2223884" y="1503777"/>
                  </a:cubicBezTo>
                  <a:cubicBezTo>
                    <a:pt x="2221177" y="1530842"/>
                    <a:pt x="2221199" y="1544852"/>
                    <a:pt x="2215217" y="1568781"/>
                  </a:cubicBezTo>
                  <a:cubicBezTo>
                    <a:pt x="2209028" y="1593539"/>
                    <a:pt x="2211954" y="1569388"/>
                    <a:pt x="2206549" y="1599117"/>
                  </a:cubicBezTo>
                  <a:cubicBezTo>
                    <a:pt x="2204722" y="1609167"/>
                    <a:pt x="2204043" y="1619402"/>
                    <a:pt x="2202216" y="1629452"/>
                  </a:cubicBezTo>
                  <a:cubicBezTo>
                    <a:pt x="2200006" y="1641607"/>
                    <a:pt x="2198224" y="1650779"/>
                    <a:pt x="2189215" y="1659788"/>
                  </a:cubicBezTo>
                  <a:cubicBezTo>
                    <a:pt x="2185532" y="1663471"/>
                    <a:pt x="2180548" y="1665566"/>
                    <a:pt x="2176214" y="1668455"/>
                  </a:cubicBezTo>
                  <a:lnTo>
                    <a:pt x="2158879" y="1694457"/>
                  </a:lnTo>
                  <a:cubicBezTo>
                    <a:pt x="2155990" y="1698791"/>
                    <a:pt x="2153895" y="1703775"/>
                    <a:pt x="2150212" y="1707458"/>
                  </a:cubicBezTo>
                  <a:lnTo>
                    <a:pt x="2137211" y="1720459"/>
                  </a:lnTo>
                  <a:cubicBezTo>
                    <a:pt x="2126905" y="1751375"/>
                    <a:pt x="2141519" y="1713995"/>
                    <a:pt x="2119876" y="1746461"/>
                  </a:cubicBezTo>
                  <a:cubicBezTo>
                    <a:pt x="2117342" y="1750262"/>
                    <a:pt x="2117809" y="1755496"/>
                    <a:pt x="2115543" y="1759462"/>
                  </a:cubicBezTo>
                  <a:cubicBezTo>
                    <a:pt x="2111960" y="1765733"/>
                    <a:pt x="2106370" y="1770671"/>
                    <a:pt x="2102542" y="1776796"/>
                  </a:cubicBezTo>
                  <a:cubicBezTo>
                    <a:pt x="2099118" y="1782274"/>
                    <a:pt x="2098443" y="1789563"/>
                    <a:pt x="2093875" y="1794131"/>
                  </a:cubicBezTo>
                  <a:cubicBezTo>
                    <a:pt x="2078973" y="1809034"/>
                    <a:pt x="2071221" y="1810350"/>
                    <a:pt x="2054872" y="1815799"/>
                  </a:cubicBezTo>
                  <a:cubicBezTo>
                    <a:pt x="2032907" y="1837764"/>
                    <a:pt x="2061335" y="1811921"/>
                    <a:pt x="2033203" y="1828800"/>
                  </a:cubicBezTo>
                  <a:cubicBezTo>
                    <a:pt x="2003460" y="1846646"/>
                    <a:pt x="2048364" y="1829527"/>
                    <a:pt x="2011535" y="1841801"/>
                  </a:cubicBezTo>
                  <a:lnTo>
                    <a:pt x="1985533" y="1859136"/>
                  </a:lnTo>
                  <a:cubicBezTo>
                    <a:pt x="1981199" y="1862025"/>
                    <a:pt x="1977669" y="1866947"/>
                    <a:pt x="1972532" y="1867803"/>
                  </a:cubicBezTo>
                  <a:cubicBezTo>
                    <a:pt x="1963865" y="1869248"/>
                    <a:pt x="1955147" y="1870414"/>
                    <a:pt x="1946531" y="1872137"/>
                  </a:cubicBezTo>
                  <a:cubicBezTo>
                    <a:pt x="1940691" y="1873305"/>
                    <a:pt x="1935130" y="1875954"/>
                    <a:pt x="1929196" y="1876470"/>
                  </a:cubicBezTo>
                  <a:cubicBezTo>
                    <a:pt x="1901815" y="1878851"/>
                    <a:pt x="1874303" y="1879359"/>
                    <a:pt x="1846857" y="1880804"/>
                  </a:cubicBezTo>
                  <a:lnTo>
                    <a:pt x="1812187" y="1885138"/>
                  </a:lnTo>
                  <a:cubicBezTo>
                    <a:pt x="1802062" y="1886488"/>
                    <a:pt x="1792012" y="1888420"/>
                    <a:pt x="1781852" y="1889471"/>
                  </a:cubicBezTo>
                  <a:cubicBezTo>
                    <a:pt x="1750110" y="1892755"/>
                    <a:pt x="1686512" y="1898139"/>
                    <a:pt x="1686512" y="1898139"/>
                  </a:cubicBezTo>
                  <a:cubicBezTo>
                    <a:pt x="1682178" y="1899583"/>
                    <a:pt x="1677970" y="1901481"/>
                    <a:pt x="1673511" y="1902472"/>
                  </a:cubicBezTo>
                  <a:cubicBezTo>
                    <a:pt x="1651512" y="1907360"/>
                    <a:pt x="1625978" y="1908959"/>
                    <a:pt x="1604172" y="1911140"/>
                  </a:cubicBezTo>
                  <a:cubicBezTo>
                    <a:pt x="1578197" y="1919797"/>
                    <a:pt x="1593179" y="1915864"/>
                    <a:pt x="1547835" y="1919807"/>
                  </a:cubicBezTo>
                  <a:cubicBezTo>
                    <a:pt x="1529071" y="1921439"/>
                    <a:pt x="1510276" y="1922696"/>
                    <a:pt x="1491497" y="1924140"/>
                  </a:cubicBezTo>
                  <a:cubicBezTo>
                    <a:pt x="1471273" y="1922696"/>
                    <a:pt x="1450990" y="1921929"/>
                    <a:pt x="1430826" y="1919807"/>
                  </a:cubicBezTo>
                  <a:cubicBezTo>
                    <a:pt x="1423501" y="1919036"/>
                    <a:pt x="1416438" y="1916593"/>
                    <a:pt x="1409158" y="1915473"/>
                  </a:cubicBezTo>
                  <a:cubicBezTo>
                    <a:pt x="1397647" y="1913702"/>
                    <a:pt x="1386045" y="1912584"/>
                    <a:pt x="1374489" y="1911140"/>
                  </a:cubicBezTo>
                  <a:cubicBezTo>
                    <a:pt x="1342083" y="1903038"/>
                    <a:pt x="1357820" y="1905983"/>
                    <a:pt x="1305150" y="1902472"/>
                  </a:cubicBezTo>
                  <a:cubicBezTo>
                    <a:pt x="1279166" y="1900740"/>
                    <a:pt x="1253176" y="1898872"/>
                    <a:pt x="1227145" y="1898139"/>
                  </a:cubicBezTo>
                  <a:lnTo>
                    <a:pt x="997461" y="1893805"/>
                  </a:lnTo>
                  <a:cubicBezTo>
                    <a:pt x="978682" y="1892360"/>
                    <a:pt x="959829" y="1891672"/>
                    <a:pt x="941124" y="1889471"/>
                  </a:cubicBezTo>
                  <a:cubicBezTo>
                    <a:pt x="935209" y="1888775"/>
                    <a:pt x="929729" y="1885578"/>
                    <a:pt x="923789" y="1885138"/>
                  </a:cubicBezTo>
                  <a:cubicBezTo>
                    <a:pt x="890624" y="1882681"/>
                    <a:pt x="857340" y="1882249"/>
                    <a:pt x="824115" y="1880804"/>
                  </a:cubicBezTo>
                  <a:cubicBezTo>
                    <a:pt x="743378" y="1871832"/>
                    <a:pt x="831619" y="1881058"/>
                    <a:pt x="720108" y="1872137"/>
                  </a:cubicBezTo>
                  <a:cubicBezTo>
                    <a:pt x="705637" y="1870979"/>
                    <a:pt x="691234" y="1869061"/>
                    <a:pt x="676771" y="1867803"/>
                  </a:cubicBezTo>
                  <a:cubicBezTo>
                    <a:pt x="658007" y="1866171"/>
                    <a:pt x="639213" y="1864914"/>
                    <a:pt x="620434" y="1863469"/>
                  </a:cubicBezTo>
                  <a:cubicBezTo>
                    <a:pt x="608878" y="1860580"/>
                    <a:pt x="597446" y="1857138"/>
                    <a:pt x="585765" y="1854802"/>
                  </a:cubicBezTo>
                  <a:cubicBezTo>
                    <a:pt x="578542" y="1853357"/>
                    <a:pt x="571242" y="1852254"/>
                    <a:pt x="564096" y="1850468"/>
                  </a:cubicBezTo>
                  <a:cubicBezTo>
                    <a:pt x="559664" y="1849360"/>
                    <a:pt x="555527" y="1847243"/>
                    <a:pt x="551095" y="1846135"/>
                  </a:cubicBezTo>
                  <a:cubicBezTo>
                    <a:pt x="543949" y="1844349"/>
                    <a:pt x="536573" y="1843587"/>
                    <a:pt x="529427" y="1841801"/>
                  </a:cubicBezTo>
                  <a:cubicBezTo>
                    <a:pt x="507891" y="1836417"/>
                    <a:pt x="523914" y="1838108"/>
                    <a:pt x="499092" y="1828800"/>
                  </a:cubicBezTo>
                  <a:cubicBezTo>
                    <a:pt x="493515" y="1826709"/>
                    <a:pt x="487535" y="1825911"/>
                    <a:pt x="481757" y="1824467"/>
                  </a:cubicBezTo>
                  <a:cubicBezTo>
                    <a:pt x="458570" y="1801277"/>
                    <a:pt x="492480" y="1833364"/>
                    <a:pt x="455755" y="1807132"/>
                  </a:cubicBezTo>
                  <a:cubicBezTo>
                    <a:pt x="450768" y="1803570"/>
                    <a:pt x="447462" y="1798054"/>
                    <a:pt x="442754" y="1794131"/>
                  </a:cubicBezTo>
                  <a:cubicBezTo>
                    <a:pt x="438753" y="1790797"/>
                    <a:pt x="433820" y="1788718"/>
                    <a:pt x="429753" y="1785464"/>
                  </a:cubicBezTo>
                  <a:cubicBezTo>
                    <a:pt x="398878" y="1760763"/>
                    <a:pt x="448100" y="1794805"/>
                    <a:pt x="408085" y="1768129"/>
                  </a:cubicBezTo>
                  <a:cubicBezTo>
                    <a:pt x="405196" y="1763795"/>
                    <a:pt x="402848" y="1759048"/>
                    <a:pt x="399418" y="1755128"/>
                  </a:cubicBezTo>
                  <a:cubicBezTo>
                    <a:pt x="392692" y="1747441"/>
                    <a:pt x="383415" y="1741959"/>
                    <a:pt x="377749" y="1733460"/>
                  </a:cubicBezTo>
                  <a:cubicBezTo>
                    <a:pt x="370876" y="1723149"/>
                    <a:pt x="361305" y="1709240"/>
                    <a:pt x="356081" y="1698791"/>
                  </a:cubicBezTo>
                  <a:cubicBezTo>
                    <a:pt x="344829" y="1676287"/>
                    <a:pt x="360011" y="1694053"/>
                    <a:pt x="343080" y="1677122"/>
                  </a:cubicBezTo>
                  <a:cubicBezTo>
                    <a:pt x="333121" y="1647245"/>
                    <a:pt x="340873" y="1657581"/>
                    <a:pt x="325746" y="1642453"/>
                  </a:cubicBezTo>
                  <a:cubicBezTo>
                    <a:pt x="312181" y="1588198"/>
                    <a:pt x="329526" y="1655688"/>
                    <a:pt x="317078" y="1612118"/>
                  </a:cubicBezTo>
                  <a:cubicBezTo>
                    <a:pt x="306195" y="1574026"/>
                    <a:pt x="318802" y="1612954"/>
                    <a:pt x="308411" y="1581782"/>
                  </a:cubicBezTo>
                  <a:cubicBezTo>
                    <a:pt x="306966" y="1570226"/>
                    <a:pt x="305992" y="1558601"/>
                    <a:pt x="304077" y="1547113"/>
                  </a:cubicBezTo>
                  <a:cubicBezTo>
                    <a:pt x="303098" y="1541238"/>
                    <a:pt x="300586" y="1535674"/>
                    <a:pt x="299744" y="1529778"/>
                  </a:cubicBezTo>
                  <a:cubicBezTo>
                    <a:pt x="297691" y="1515407"/>
                    <a:pt x="297463" y="1500813"/>
                    <a:pt x="295410" y="1486442"/>
                  </a:cubicBezTo>
                  <a:cubicBezTo>
                    <a:pt x="294568" y="1480546"/>
                    <a:pt x="292368" y="1474921"/>
                    <a:pt x="291076" y="1469107"/>
                  </a:cubicBezTo>
                  <a:cubicBezTo>
                    <a:pt x="289478" y="1461917"/>
                    <a:pt x="288187" y="1454662"/>
                    <a:pt x="286743" y="1447439"/>
                  </a:cubicBezTo>
                  <a:cubicBezTo>
                    <a:pt x="285298" y="1383879"/>
                    <a:pt x="286459" y="1320206"/>
                    <a:pt x="282409" y="1256759"/>
                  </a:cubicBezTo>
                  <a:cubicBezTo>
                    <a:pt x="282077" y="1251561"/>
                    <a:pt x="277132" y="1247712"/>
                    <a:pt x="273742" y="1243758"/>
                  </a:cubicBezTo>
                  <a:cubicBezTo>
                    <a:pt x="268424" y="1237553"/>
                    <a:pt x="260940" y="1233222"/>
                    <a:pt x="256407" y="1226423"/>
                  </a:cubicBezTo>
                  <a:cubicBezTo>
                    <a:pt x="253518" y="1222089"/>
                    <a:pt x="250324" y="1217944"/>
                    <a:pt x="247740" y="1213422"/>
                  </a:cubicBezTo>
                  <a:cubicBezTo>
                    <a:pt x="244535" y="1207813"/>
                    <a:pt x="242657" y="1201462"/>
                    <a:pt x="239073" y="1196087"/>
                  </a:cubicBezTo>
                  <a:cubicBezTo>
                    <a:pt x="236807" y="1192687"/>
                    <a:pt x="233294" y="1190309"/>
                    <a:pt x="230405" y="1187420"/>
                  </a:cubicBezTo>
                  <a:cubicBezTo>
                    <a:pt x="228961" y="1183086"/>
                    <a:pt x="228115" y="1178505"/>
                    <a:pt x="226072" y="1174419"/>
                  </a:cubicBezTo>
                  <a:cubicBezTo>
                    <a:pt x="223743" y="1169760"/>
                    <a:pt x="219519" y="1166178"/>
                    <a:pt x="217404" y="1161418"/>
                  </a:cubicBezTo>
                  <a:cubicBezTo>
                    <a:pt x="213693" y="1153069"/>
                    <a:pt x="208737" y="1135416"/>
                    <a:pt x="208737" y="1135416"/>
                  </a:cubicBezTo>
                  <a:cubicBezTo>
                    <a:pt x="205665" y="1110840"/>
                    <a:pt x="206204" y="1103862"/>
                    <a:pt x="200070" y="1083413"/>
                  </a:cubicBezTo>
                  <a:cubicBezTo>
                    <a:pt x="197445" y="1074662"/>
                    <a:pt x="197863" y="1063871"/>
                    <a:pt x="191403" y="1057411"/>
                  </a:cubicBezTo>
                  <a:cubicBezTo>
                    <a:pt x="188514" y="1054522"/>
                    <a:pt x="185187" y="1052012"/>
                    <a:pt x="182735" y="1048743"/>
                  </a:cubicBezTo>
                  <a:cubicBezTo>
                    <a:pt x="176485" y="1040410"/>
                    <a:pt x="172767" y="1030107"/>
                    <a:pt x="165401" y="1022741"/>
                  </a:cubicBezTo>
                  <a:cubicBezTo>
                    <a:pt x="158178" y="1015518"/>
                    <a:pt x="149398" y="1009572"/>
                    <a:pt x="143732" y="1001073"/>
                  </a:cubicBezTo>
                  <a:cubicBezTo>
                    <a:pt x="135210" y="988289"/>
                    <a:pt x="134577" y="985498"/>
                    <a:pt x="122064" y="975071"/>
                  </a:cubicBezTo>
                  <a:cubicBezTo>
                    <a:pt x="118063" y="971737"/>
                    <a:pt x="113064" y="969738"/>
                    <a:pt x="109063" y="966404"/>
                  </a:cubicBezTo>
                  <a:cubicBezTo>
                    <a:pt x="104355" y="962481"/>
                    <a:pt x="101161" y="956803"/>
                    <a:pt x="96062" y="953403"/>
                  </a:cubicBezTo>
                  <a:cubicBezTo>
                    <a:pt x="92261" y="950869"/>
                    <a:pt x="87147" y="951112"/>
                    <a:pt x="83061" y="949069"/>
                  </a:cubicBezTo>
                  <a:cubicBezTo>
                    <a:pt x="78403" y="946740"/>
                    <a:pt x="74632" y="942896"/>
                    <a:pt x="70060" y="940402"/>
                  </a:cubicBezTo>
                  <a:cubicBezTo>
                    <a:pt x="58717" y="934215"/>
                    <a:pt x="47648" y="927154"/>
                    <a:pt x="35391" y="923068"/>
                  </a:cubicBezTo>
                  <a:cubicBezTo>
                    <a:pt x="31057" y="921623"/>
                    <a:pt x="26476" y="920777"/>
                    <a:pt x="22390" y="918734"/>
                  </a:cubicBezTo>
                  <a:cubicBezTo>
                    <a:pt x="3454" y="909266"/>
                    <a:pt x="0" y="874675"/>
                    <a:pt x="5056" y="866730"/>
                  </a:cubicBezTo>
                  <a:close/>
                </a:path>
              </a:pathLst>
            </a:cu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800" b="1">
                <a:solidFill>
                  <a:srgbClr val="FFFFFF"/>
                </a:solidFill>
              </a:endParaRPr>
            </a:p>
          </p:txBody>
        </p:sp>
        <p:pic>
          <p:nvPicPr>
            <p:cNvPr id="21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6536536" y="4950440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2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6896576" y="5814536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3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6248504" y="5814536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4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8" cstate="print"/>
            <a:srcRect b="15057"/>
            <a:stretch>
              <a:fillRect/>
            </a:stretch>
          </p:blipFill>
          <p:spPr bwMode="auto">
            <a:xfrm>
              <a:off x="5168384" y="5310480"/>
              <a:ext cx="380958" cy="360000"/>
            </a:xfrm>
            <a:prstGeom prst="rect">
              <a:avLst/>
            </a:prstGeom>
            <a:noFill/>
          </p:spPr>
        </p:pic>
        <p:graphicFrame>
          <p:nvGraphicFramePr>
            <p:cNvPr id="26" name="Object 16"/>
            <p:cNvGraphicFramePr>
              <a:graphicFrameLocks noChangeAspect="1"/>
            </p:cNvGraphicFramePr>
            <p:nvPr/>
          </p:nvGraphicFramePr>
          <p:xfrm>
            <a:off x="7406958" y="4558030"/>
            <a:ext cx="468312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90440" imgH="228600" progId="Equation.DSMT4">
                    <p:embed/>
                  </p:oleObj>
                </mc:Choice>
                <mc:Fallback>
                  <p:oleObj name="Equation" r:id="rId15" imgW="190440" imgH="228600" progId="Equation.DSMT4">
                    <p:embed/>
                    <p:pic>
                      <p:nvPicPr>
                        <p:cNvPr id="26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06958" y="4558030"/>
                          <a:ext cx="468312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7"/>
            <p:cNvGraphicFramePr>
              <a:graphicFrameLocks noChangeAspect="1"/>
            </p:cNvGraphicFramePr>
            <p:nvPr/>
          </p:nvGraphicFramePr>
          <p:xfrm>
            <a:off x="7678420" y="5350193"/>
            <a:ext cx="4984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03040" imgH="228600" progId="Equation.DSMT4">
                    <p:embed/>
                  </p:oleObj>
                </mc:Choice>
                <mc:Fallback>
                  <p:oleObj name="Equation" r:id="rId17" imgW="203040" imgH="228600" progId="Equation.DSMT4">
                    <p:embed/>
                    <p:pic>
                      <p:nvPicPr>
                        <p:cNvPr id="27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78420" y="5350193"/>
                          <a:ext cx="498475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820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89484" y="587544"/>
            <a:ext cx="7523936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l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dirty="0">
                <a:solidFill>
                  <a:srgbClr val="3333FF"/>
                </a:solidFill>
                <a:latin typeface="Tahoma"/>
                <a:cs typeface="Tahoma"/>
              </a:rPr>
              <a:t>on non-abelian states…</a:t>
            </a:r>
          </a:p>
        </p:txBody>
      </p:sp>
      <p:sp>
        <p:nvSpPr>
          <p:cNvPr id="33" name="AutoShape 2" descr="data:image/jpeg;base64,/9j/4AAQSkZJRgABAQAAAQABAAD/2wBDAAkGBwgHBgkIBwgKCgkLDRYPDQwMDRsUFRAWIB0iIiAdHx8kKDQsJCYxJx8fLT0tMTU3Ojo6Iys/RD84QzQ5Ojf/2wBDAQoKCg0MDRoPDxo3JR8lNzc3Nzc3Nzc3Nzc3Nzc3Nzc3Nzc3Nzc3Nzc3Nzc3Nzc3Nzc3Nzc3Nzc3Nzc3Nzc3Nzf/wAARCADhAOEDASIAAhEBAxEB/8QAHAAAAwACAwEAAAAAAAAAAAAAAAMEAQIFBgcI/8QAPBAAAgIBAgIHBQQJBAMAAAAAAAIBAwQFEQYSEyExQVFhoQciMnGRFEJSgSNicoKxwdHh8BVDU6KSsvH/xAAUAQEAAAAAAAAAAAAAAAAAAAAA/8QAFBEBAAAAAAAAAAAAAAAAAAAAAP/aAAwDAQACEQMRAD8A9xAAAAAAAAAAA1d1rSXdoVVjeZadoiDquscbYuPLVaakZNkdXST1Vx/Of86wO1s0LEy0xER2zJw+bxPpeJMrF/TvH3aY5vXs9Tz/ADtWz9TbfMyGZe6uOpI/KBNagdsyOMr3mYxMVK4/FY0tP0jYhs17VL/iymSPCuIX+5xValFaAPnJybZ/S5Fz/tWTJlVme2Zn5yCIPRAMIsx2TMFNVt9fwXWr8nmDVUHKgFFOpZ1f++zR+vESXU65bHVdSreazscbCG8IBz9GqYt20c/I3g/V6lkTExvE7wdV5B2Pfdjz+ismI/D2x9AOygcdjaoj7LfHI34o7P7HIRMNETExMT3wBkAAAAAAAAAAAAAAAAAAAA4rXdewtEo58p+a1o/R0p8T/wBI8zjeLuLKdEScbG5bc9o6l7q48W/lB5hfk35uQ+RlWtbc87s7T1yBzGtcQ5+t2TF79Hj77rQk+7Hz8Z+ZDXAiuCquAHVqU1qKrgqrgBtalCKaVqU1qBuij0UxWpQigCIOVDKKPRANFQ3hBqobwgCOQOQp5DEoBLKDcbJuxZ9yd071nsN5QWyAczi5VeSu6Ts0dqz2wPOtxLVvDpMq0dkwcvgZy5Eclmy2x3dzfIC0AAAAAAAAAAAAAOrcbcVJoeP9mxZV9QtX3YnriqPxT/KDkeKdep4f0t8qzZ7m92mrf43/AKR2yeJZOVfnZduVl2TZda3M7T3yAxrLL7WtudnsdpZmad5mZ75H1wT1wVVwBRXBXVBNXBVVAFFcFdUE9UFVcAUVwU1wIrgqrgB1cFNaiq4Ka4AYij0U0SChIAFUZCGywNVQFcgSg/lCVAlZBTKVsop1AjdRLbq0SszEx1xMFbwTvAHK6dmxkL0dkxFqx/5R4lx1bmat4dJ2ZZ3iTsGDlLl0Q8bQ0dTL4SBSAAAAAABrZYlVbWWNCosSzNM9URHebHQvatr04WnV6Tjvtdlxvbt2rVHd+c9XyiQOjcXa+/EOsPkRMxi1+5jpPcvj857fpHccXWTVlNfcBTWVVktZXWBTWV1EtZVUBVUV1EtRVUBVWV1klZXWBTXBTXBPWU1gUJBQkCKyhAHJA1YFoOQDaFMSoyDVgENAl4KHEOBO8E7wUuTuBLZAYWVOJkw/XyT1PHjBmwlsA7irQywyzvExvE+Jk4fh/L6SpsZ596vrXzU5gAAAAw7KiMzTELEbzM90Hz1xLq7a5r2XnzM9G78tUT3Vx1L6dfzmT132lap/pnCmTyNy25Uxjpt+t8X/AFhjwxJAprKayWuSmuQKqyqskrKqwK6yusjrkqrkCyorqkjqkqqkCyoqrkjrkqrkCyuSmuSSuSiuQLEkoSSRJHpIFaSNWSVWGqwFEMDMJ5glgMtIl5NmYS7AaPJO8jXYneQE2SS2SPskmskDOJkziZld0diz73nHedzWYaImJ3ieyToVkna+Hsn7RpqRM7tVPJP5dnpsByYAAHknto1CX1HT9OWeqqprmjzado9Fn6nnqSc77Rcz7ZxpqTRPu1OtK+XKsRPrucAkgVVlFcktclFcgV1yVVyR1yVVyBZXJVXJFXJVXIFtUlVckVclVbAW1yVVyQ1sU1sBdWxSjENbFFbAWow9GI0YcrAWKwyGJFc3hwKucxLiOcxLgOZxTMaS4tnAy7CHYy7CHYDSxieyTexiexgFWMcxwjkbZV+PM9TpDR84/wDvocHYxRoN/RazjTv1M3JP5xsB34AAD5l1nInK1vUMiZ36XKtf6vIhJEy/PYzT95pkYkgVJJQkkiSUJIFdclNckdclNcgW1yU1yQ1yVVsBdWxTWxDWxTWwF1bFNbEFbFNbAXI5QjkKOORwL0carkSuNVwLVc3hyNXN4cCrn8w5/Mm5wlwHy4tnFS5ozgbs4l3NXcU7gDsTuxl3EOwGtjGmPd0WZRZE/BarfSYNLGJnfad/DrA9aAXzyAHy00cljLP3WmBiSN1qicXW9Qx5jaasq1Po8k6yBSklCSSJI9JArSShGI0YoRgLa2KK2Iq2KK2AurYpRiBGKEcC9HKK3IEcejgXo49HIEccjgXK41XIVcargWw5tDkcWG8WAV85ibCbpDHSAUy5pLiJsNJsAcziXcWzimcDd3EO5h3EO4GbHJ3nedvHqB3DEWbs7Hqjr57UX6zAHrnIAwAPnf2lYn2LjbU1iNltdbl/eWJn13OuLJ6R7cdPmvU9O1JY926pqXnzWd49Gn6HmqyBQkjkYmWRqyBWkj0YkRhyMBYjFCMRIw9GAtRihHIUYejgXI49HIEcejgXI45XIFccrgXK4xbCFbBkWAWxYbdIRxYbRYBX0gdIS9IHSAUzYaTYTzYazYA9rBTOKawWzgMZxLuaNYJZwNnc5HhSr7TxFhL3K82T+7Ez/HY4ZnO2+zXF6TPy8uY6qq4rifNp3n0X1A9C2AyAHUfanpM6rwflTWvNdiTGSm36vxf9ZY+fVk+rnRbEZHWGVo2mJ7Jg+Z+LNGfQOIczTpiejrfemZ+9XPWs/Tq+cSBxqyNWSdZGrIFKMORiVWGowFasPRiJWHIwFqOORyJGHK4FqOOVyFHHK4FyuMVyJXGK4Fq2DIsIlsN4sAtiwzFhJFhnpAK+kCbCTpA6QCqbDWbCebDWbAHzYLZxMuLZwHM4pnFs4pnA3dz1bgPBnC4epZ42syZm5t/Cfh9Ij6nmOh4Davq+NhLvy2P78x3JHW0/Q9uRFrRUSIVVjaIjugDYAAAPN/bNw7OdpdetYyb34Uct23a1Uz2/uz1/KZPSDS6pLqnqtRXrdZVlaN4mJ7YkD5RiTdZOe464as4Z12zFiGnEt3sxXnvTw+cdk/lPedeiQKFYYrE6yMVgKVYarEqsMVgLFYarkasNVwLFcYrkauNVwLFcYrkSuMVwLIc3iwjhzaHAsiw2iwjiw25wKuk8w6TzJecOkAp6Q1mwnlzEuA+bDSXEy5pLgNZxbOLZzleFNFs1/V68aN4x09+94+6nh857I/sB3v2Y6NOPg2areu1mTHLVv3VxPb+c+kQd4NKq0pqSqpYVEWFVY7IiOyDcAAAAAAAOA404ao4n0Z8SyVTIT38e6Y+B/wCk9k/2g+dM/DyNOzLsPMqarIpaUsRu6f8AO8+qjpHtH4ITiTF+2YCqmq0rss9kXL+CZ8fCfy7OwPBYk3hjF1NmPc9N9bV21tKujxtKzHbEwaxID1YYrE8SbwwFKsMViWGGQwFSsMVySGN1YCtXN4clhzaHArhzaHJYc2hwKuczDksOZh/MCnnDnJufzDn8wKZc1lxHOay4D5c1lxMuFcPdYtVSM9jtCqqxvLTPZEQBTi035uVVjYtbWXWtCoi9sye48J6BVw/pa46zD5D+9fbEfE3l5R2R/c4ngLhBdCx/tmcqtqNq9ffFK/hjz8Z/L59wAAAAAAAAAAAAAAOke0DgLH4krbNweSjVUX4p6lviOyG8/Cfr1dnhmdhZOn5dmJm0PRkVTs9bxtMf54n1UcBxZwlpnE+LyZtfR5CRtVk1x76eXnHlPoB82xJtDHPcVcH6rwzdP2yrpcWZ2TKqjdG8p/DPlP5bnXgGwxvDCIk2hgKIY3hiaGN4YCiHN4cmhjaGAphzaHJoYzzgU85nnJuczzgUc4c5PzhzgP5zHOJ5znOGeFtU4kuj7HVyY0Ts+TZGyL8vxT5R6AcdiY+RnZNeNh1PdfZOyVpG8zJ7JwNwTToKLmZ3LdqTR2x1rTE9y+fjP08+V4X4V07hvH5cVOkyHja3JePffy8o8o9TnQAAAAAAAAAAAAAAAAAAAANLqq76mqurSyt42ZHWJho8Jie0854o9lGDmy+RoNsYV09fQPvNTfLvX1jyPSQA+Y9d4a1jQLJXVMGypN9ouiOatvk0dX8ziT6wsrSxGSxVZGjaVaN4mPODqOtezbhvVJZ1xWwrp6+fEbkjf9nrX0A+fok2hj0rVPY9qFUy2l6lj5C9yXrNbfWN4n0OsZ3APFOFM8+kXWx+Khls3/JZ39AOuwxtDDsnS9SxJmMrT8ymY/5KHX+MErbr8Ucvz6gHcxmGErMt8PX8ussxtM1HKmIxtPy7pn/jodv4QArmDmOfweBOKMyY6PSLq4/FfK1/+07+h2bTPZDqNsw2p6jj46960LNjfWdoj1A875jlNE4f1bXbOXTMK25d9pt25a1+bT1fzPZNG9nHDmmSrvjNm2x9/Lbmjf8AZ6l9DttdaVIqVqqIsbQqxtER5QB55w17LcPElb9dtjMujr6BN4qj597ekeR6FTVXRUtVNaV1pGyoixERHhEQbgAAAAAAAAAAAAAAAAAAAAAAAAAAAAAAAGJAAMiL+0AAxR2lAABiDIAAAAAAAAAAAAAAAAAAAAAB/9k="/>
          <p:cNvSpPr>
            <a:spLocks noChangeAspect="1" noChangeArrowheads="1"/>
          </p:cNvSpPr>
          <p:nvPr/>
        </p:nvSpPr>
        <p:spPr bwMode="auto">
          <a:xfrm>
            <a:off x="6826072" y="196993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he-IL" sz="2800" b="1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5096" y="1776380"/>
            <a:ext cx="7727384" cy="4386788"/>
          </a:xfrm>
          <a:prstGeom prst="roundRect">
            <a:avLst>
              <a:gd name="adj" fmla="val 8913"/>
            </a:avLst>
          </a:prstGeom>
          <a:solidFill>
            <a:srgbClr val="DDDDDD"/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800" b="1">
              <a:solidFill>
                <a:srgbClr val="FFFFFF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822256" y="3012449"/>
            <a:ext cx="7296479" cy="1079038"/>
            <a:chOff x="822256" y="3168793"/>
            <a:chExt cx="7296479" cy="1079038"/>
          </a:xfrm>
        </p:grpSpPr>
        <p:grpSp>
          <p:nvGrpSpPr>
            <p:cNvPr id="71" name="Group 70"/>
            <p:cNvGrpSpPr/>
            <p:nvPr/>
          </p:nvGrpSpPr>
          <p:grpSpPr>
            <a:xfrm>
              <a:off x="6439691" y="3168793"/>
              <a:ext cx="1679044" cy="1079038"/>
              <a:chOff x="6294100" y="2149860"/>
              <a:chExt cx="1679044" cy="1079038"/>
            </a:xfrm>
          </p:grpSpPr>
          <p:pic>
            <p:nvPicPr>
              <p:cNvPr id="36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5057"/>
              <a:stretch>
                <a:fillRect/>
              </a:stretch>
            </p:blipFill>
            <p:spPr bwMode="auto">
              <a:xfrm>
                <a:off x="7047267" y="2345668"/>
                <a:ext cx="209717" cy="201884"/>
              </a:xfrm>
              <a:prstGeom prst="rect">
                <a:avLst/>
              </a:prstGeom>
              <a:noFill/>
            </p:spPr>
          </p:pic>
          <p:pic>
            <p:nvPicPr>
              <p:cNvPr id="37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5057"/>
              <a:stretch>
                <a:fillRect/>
              </a:stretch>
            </p:blipFill>
            <p:spPr bwMode="auto">
              <a:xfrm>
                <a:off x="7245469" y="2830244"/>
                <a:ext cx="209717" cy="201884"/>
              </a:xfrm>
              <a:prstGeom prst="rect">
                <a:avLst/>
              </a:prstGeom>
              <a:noFill/>
            </p:spPr>
          </p:pic>
          <p:pic>
            <p:nvPicPr>
              <p:cNvPr id="38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5057"/>
              <a:stretch>
                <a:fillRect/>
              </a:stretch>
            </p:blipFill>
            <p:spPr bwMode="auto">
              <a:xfrm>
                <a:off x="6888706" y="2830244"/>
                <a:ext cx="209717" cy="201884"/>
              </a:xfrm>
              <a:prstGeom prst="rect">
                <a:avLst/>
              </a:prstGeom>
              <a:noFill/>
            </p:spPr>
          </p:pic>
          <p:pic>
            <p:nvPicPr>
              <p:cNvPr id="39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5057"/>
              <a:stretch>
                <a:fillRect/>
              </a:stretch>
            </p:blipFill>
            <p:spPr bwMode="auto">
              <a:xfrm>
                <a:off x="6294100" y="2547574"/>
                <a:ext cx="209717" cy="201884"/>
              </a:xfrm>
              <a:prstGeom prst="rect">
                <a:avLst/>
              </a:prstGeom>
              <a:noFill/>
            </p:spPr>
          </p:pic>
          <p:sp>
            <p:nvSpPr>
              <p:cNvPr id="40" name="Freeform 39"/>
              <p:cNvSpPr/>
              <p:nvPr/>
            </p:nvSpPr>
            <p:spPr>
              <a:xfrm>
                <a:off x="6433884" y="2149860"/>
                <a:ext cx="1240558" cy="1079038"/>
              </a:xfrm>
              <a:custGeom>
                <a:avLst/>
                <a:gdLst>
                  <a:gd name="connsiteX0" fmla="*/ 5056 w 2253514"/>
                  <a:gd name="connsiteY0" fmla="*/ 866730 h 1924140"/>
                  <a:gd name="connsiteX1" fmla="*/ 52726 w 2253514"/>
                  <a:gd name="connsiteY1" fmla="*/ 871064 h 1924140"/>
                  <a:gd name="connsiteX2" fmla="*/ 78728 w 2253514"/>
                  <a:gd name="connsiteY2" fmla="*/ 879731 h 1924140"/>
                  <a:gd name="connsiteX3" fmla="*/ 139399 w 2253514"/>
                  <a:gd name="connsiteY3" fmla="*/ 884065 h 1924140"/>
                  <a:gd name="connsiteX4" fmla="*/ 152400 w 2253514"/>
                  <a:gd name="connsiteY4" fmla="*/ 888398 h 1924140"/>
                  <a:gd name="connsiteX5" fmla="*/ 234739 w 2253514"/>
                  <a:gd name="connsiteY5" fmla="*/ 897066 h 1924140"/>
                  <a:gd name="connsiteX6" fmla="*/ 247740 w 2253514"/>
                  <a:gd name="connsiteY6" fmla="*/ 901399 h 1924140"/>
                  <a:gd name="connsiteX7" fmla="*/ 330079 w 2253514"/>
                  <a:gd name="connsiteY7" fmla="*/ 910067 h 1924140"/>
                  <a:gd name="connsiteX8" fmla="*/ 416752 w 2253514"/>
                  <a:gd name="connsiteY8" fmla="*/ 923068 h 1924140"/>
                  <a:gd name="connsiteX9" fmla="*/ 494758 w 2253514"/>
                  <a:gd name="connsiteY9" fmla="*/ 931735 h 1924140"/>
                  <a:gd name="connsiteX10" fmla="*/ 546762 w 2253514"/>
                  <a:gd name="connsiteY10" fmla="*/ 940402 h 1924140"/>
                  <a:gd name="connsiteX11" fmla="*/ 581431 w 2253514"/>
                  <a:gd name="connsiteY11" fmla="*/ 944736 h 1924140"/>
                  <a:gd name="connsiteX12" fmla="*/ 676771 w 2253514"/>
                  <a:gd name="connsiteY12" fmla="*/ 949069 h 1924140"/>
                  <a:gd name="connsiteX13" fmla="*/ 702773 w 2253514"/>
                  <a:gd name="connsiteY13" fmla="*/ 944736 h 1924140"/>
                  <a:gd name="connsiteX14" fmla="*/ 724441 w 2253514"/>
                  <a:gd name="connsiteY14" fmla="*/ 940402 h 1924140"/>
                  <a:gd name="connsiteX15" fmla="*/ 828449 w 2253514"/>
                  <a:gd name="connsiteY15" fmla="*/ 949069 h 1924140"/>
                  <a:gd name="connsiteX16" fmla="*/ 893454 w 2253514"/>
                  <a:gd name="connsiteY16" fmla="*/ 957737 h 1924140"/>
                  <a:gd name="connsiteX17" fmla="*/ 919456 w 2253514"/>
                  <a:gd name="connsiteY17" fmla="*/ 962070 h 1924140"/>
                  <a:gd name="connsiteX18" fmla="*/ 954125 w 2253514"/>
                  <a:gd name="connsiteY18" fmla="*/ 966404 h 1924140"/>
                  <a:gd name="connsiteX19" fmla="*/ 975793 w 2253514"/>
                  <a:gd name="connsiteY19" fmla="*/ 970738 h 1924140"/>
                  <a:gd name="connsiteX20" fmla="*/ 1027797 w 2253514"/>
                  <a:gd name="connsiteY20" fmla="*/ 975071 h 1924140"/>
                  <a:gd name="connsiteX21" fmla="*/ 1118803 w 2253514"/>
                  <a:gd name="connsiteY21" fmla="*/ 975071 h 1924140"/>
                  <a:gd name="connsiteX22" fmla="*/ 1140472 w 2253514"/>
                  <a:gd name="connsiteY22" fmla="*/ 970738 h 1924140"/>
                  <a:gd name="connsiteX23" fmla="*/ 1214144 w 2253514"/>
                  <a:gd name="connsiteY23" fmla="*/ 966404 h 1924140"/>
                  <a:gd name="connsiteX24" fmla="*/ 1274815 w 2253514"/>
                  <a:gd name="connsiteY24" fmla="*/ 962070 h 1924140"/>
                  <a:gd name="connsiteX25" fmla="*/ 1339820 w 2253514"/>
                  <a:gd name="connsiteY25" fmla="*/ 953403 h 1924140"/>
                  <a:gd name="connsiteX26" fmla="*/ 1361488 w 2253514"/>
                  <a:gd name="connsiteY26" fmla="*/ 949069 h 1924140"/>
                  <a:gd name="connsiteX27" fmla="*/ 1409158 w 2253514"/>
                  <a:gd name="connsiteY27" fmla="*/ 944736 h 1924140"/>
                  <a:gd name="connsiteX28" fmla="*/ 1526167 w 2253514"/>
                  <a:gd name="connsiteY28" fmla="*/ 936068 h 1924140"/>
                  <a:gd name="connsiteX29" fmla="*/ 1595505 w 2253514"/>
                  <a:gd name="connsiteY29" fmla="*/ 927401 h 1924140"/>
                  <a:gd name="connsiteX30" fmla="*/ 1612840 w 2253514"/>
                  <a:gd name="connsiteY30" fmla="*/ 923068 h 1924140"/>
                  <a:gd name="connsiteX31" fmla="*/ 1690845 w 2253514"/>
                  <a:gd name="connsiteY31" fmla="*/ 914400 h 1924140"/>
                  <a:gd name="connsiteX32" fmla="*/ 1742849 w 2253514"/>
                  <a:gd name="connsiteY32" fmla="*/ 888398 h 1924140"/>
                  <a:gd name="connsiteX33" fmla="*/ 1755850 w 2253514"/>
                  <a:gd name="connsiteY33" fmla="*/ 879731 h 1924140"/>
                  <a:gd name="connsiteX34" fmla="*/ 1781852 w 2253514"/>
                  <a:gd name="connsiteY34" fmla="*/ 849395 h 1924140"/>
                  <a:gd name="connsiteX35" fmla="*/ 1781852 w 2253514"/>
                  <a:gd name="connsiteY35" fmla="*/ 849395 h 1924140"/>
                  <a:gd name="connsiteX36" fmla="*/ 1794853 w 2253514"/>
                  <a:gd name="connsiteY36" fmla="*/ 832061 h 1924140"/>
                  <a:gd name="connsiteX37" fmla="*/ 1807854 w 2253514"/>
                  <a:gd name="connsiteY37" fmla="*/ 801725 h 1924140"/>
                  <a:gd name="connsiteX38" fmla="*/ 1816521 w 2253514"/>
                  <a:gd name="connsiteY38" fmla="*/ 775723 h 1924140"/>
                  <a:gd name="connsiteX39" fmla="*/ 1825188 w 2253514"/>
                  <a:gd name="connsiteY39" fmla="*/ 741054 h 1924140"/>
                  <a:gd name="connsiteX40" fmla="*/ 1833856 w 2253514"/>
                  <a:gd name="connsiteY40" fmla="*/ 710719 h 1924140"/>
                  <a:gd name="connsiteX41" fmla="*/ 1842523 w 2253514"/>
                  <a:gd name="connsiteY41" fmla="*/ 697718 h 1924140"/>
                  <a:gd name="connsiteX42" fmla="*/ 1855524 w 2253514"/>
                  <a:gd name="connsiteY42" fmla="*/ 637047 h 1924140"/>
                  <a:gd name="connsiteX43" fmla="*/ 1851190 w 2253514"/>
                  <a:gd name="connsiteY43" fmla="*/ 593710 h 1924140"/>
                  <a:gd name="connsiteX44" fmla="*/ 1846857 w 2253514"/>
                  <a:gd name="connsiteY44" fmla="*/ 580709 h 1924140"/>
                  <a:gd name="connsiteX45" fmla="*/ 1842523 w 2253514"/>
                  <a:gd name="connsiteY45" fmla="*/ 550374 h 1924140"/>
                  <a:gd name="connsiteX46" fmla="*/ 1833856 w 2253514"/>
                  <a:gd name="connsiteY46" fmla="*/ 485369 h 1924140"/>
                  <a:gd name="connsiteX47" fmla="*/ 1820855 w 2253514"/>
                  <a:gd name="connsiteY47" fmla="*/ 437699 h 1924140"/>
                  <a:gd name="connsiteX48" fmla="*/ 1816521 w 2253514"/>
                  <a:gd name="connsiteY48" fmla="*/ 424698 h 1924140"/>
                  <a:gd name="connsiteX49" fmla="*/ 1803520 w 2253514"/>
                  <a:gd name="connsiteY49" fmla="*/ 398696 h 1924140"/>
                  <a:gd name="connsiteX50" fmla="*/ 1794853 w 2253514"/>
                  <a:gd name="connsiteY50" fmla="*/ 385695 h 1924140"/>
                  <a:gd name="connsiteX51" fmla="*/ 1777518 w 2253514"/>
                  <a:gd name="connsiteY51" fmla="*/ 355359 h 1924140"/>
                  <a:gd name="connsiteX52" fmla="*/ 1764517 w 2253514"/>
                  <a:gd name="connsiteY52" fmla="*/ 329358 h 1924140"/>
                  <a:gd name="connsiteX53" fmla="*/ 1760184 w 2253514"/>
                  <a:gd name="connsiteY53" fmla="*/ 316357 h 1924140"/>
                  <a:gd name="connsiteX54" fmla="*/ 1747183 w 2253514"/>
                  <a:gd name="connsiteY54" fmla="*/ 303356 h 1924140"/>
                  <a:gd name="connsiteX55" fmla="*/ 1738515 w 2253514"/>
                  <a:gd name="connsiteY55" fmla="*/ 286021 h 1924140"/>
                  <a:gd name="connsiteX56" fmla="*/ 1712513 w 2253514"/>
                  <a:gd name="connsiteY56" fmla="*/ 251352 h 1924140"/>
                  <a:gd name="connsiteX57" fmla="*/ 1682178 w 2253514"/>
                  <a:gd name="connsiteY57" fmla="*/ 216683 h 1924140"/>
                  <a:gd name="connsiteX58" fmla="*/ 1677844 w 2253514"/>
                  <a:gd name="connsiteY58" fmla="*/ 203682 h 1924140"/>
                  <a:gd name="connsiteX59" fmla="*/ 1651842 w 2253514"/>
                  <a:gd name="connsiteY59" fmla="*/ 190681 h 1924140"/>
                  <a:gd name="connsiteX60" fmla="*/ 1608506 w 2253514"/>
                  <a:gd name="connsiteY60" fmla="*/ 160345 h 1924140"/>
                  <a:gd name="connsiteX61" fmla="*/ 1578170 w 2253514"/>
                  <a:gd name="connsiteY61" fmla="*/ 138677 h 1924140"/>
                  <a:gd name="connsiteX62" fmla="*/ 1539167 w 2253514"/>
                  <a:gd name="connsiteY62" fmla="*/ 108341 h 1924140"/>
                  <a:gd name="connsiteX63" fmla="*/ 1500165 w 2253514"/>
                  <a:gd name="connsiteY63" fmla="*/ 91007 h 1924140"/>
                  <a:gd name="connsiteX64" fmla="*/ 1448161 w 2253514"/>
                  <a:gd name="connsiteY64" fmla="*/ 69339 h 1924140"/>
                  <a:gd name="connsiteX65" fmla="*/ 1422159 w 2253514"/>
                  <a:gd name="connsiteY65" fmla="*/ 56338 h 1924140"/>
                  <a:gd name="connsiteX66" fmla="*/ 1404824 w 2253514"/>
                  <a:gd name="connsiteY66" fmla="*/ 47670 h 1924140"/>
                  <a:gd name="connsiteX67" fmla="*/ 1391823 w 2253514"/>
                  <a:gd name="connsiteY67" fmla="*/ 43337 h 1924140"/>
                  <a:gd name="connsiteX68" fmla="*/ 1374489 w 2253514"/>
                  <a:gd name="connsiteY68" fmla="*/ 34669 h 1924140"/>
                  <a:gd name="connsiteX69" fmla="*/ 1361488 w 2253514"/>
                  <a:gd name="connsiteY69" fmla="*/ 30336 h 1924140"/>
                  <a:gd name="connsiteX70" fmla="*/ 1335486 w 2253514"/>
                  <a:gd name="connsiteY70" fmla="*/ 17335 h 1924140"/>
                  <a:gd name="connsiteX71" fmla="*/ 1300817 w 2253514"/>
                  <a:gd name="connsiteY71" fmla="*/ 8668 h 1924140"/>
                  <a:gd name="connsiteX72" fmla="*/ 1235812 w 2253514"/>
                  <a:gd name="connsiteY72" fmla="*/ 0 h 1924140"/>
                  <a:gd name="connsiteX73" fmla="*/ 1179475 w 2253514"/>
                  <a:gd name="connsiteY73" fmla="*/ 8668 h 1924140"/>
                  <a:gd name="connsiteX74" fmla="*/ 1153473 w 2253514"/>
                  <a:gd name="connsiteY74" fmla="*/ 17335 h 1924140"/>
                  <a:gd name="connsiteX75" fmla="*/ 1140472 w 2253514"/>
                  <a:gd name="connsiteY75" fmla="*/ 21668 h 1924140"/>
                  <a:gd name="connsiteX76" fmla="*/ 1105803 w 2253514"/>
                  <a:gd name="connsiteY76" fmla="*/ 30336 h 1924140"/>
                  <a:gd name="connsiteX77" fmla="*/ 1062466 w 2253514"/>
                  <a:gd name="connsiteY77" fmla="*/ 47670 h 1924140"/>
                  <a:gd name="connsiteX78" fmla="*/ 1036464 w 2253514"/>
                  <a:gd name="connsiteY78" fmla="*/ 69339 h 1924140"/>
                  <a:gd name="connsiteX79" fmla="*/ 1032131 w 2253514"/>
                  <a:gd name="connsiteY79" fmla="*/ 82340 h 1924140"/>
                  <a:gd name="connsiteX80" fmla="*/ 1023463 w 2253514"/>
                  <a:gd name="connsiteY80" fmla="*/ 91007 h 1924140"/>
                  <a:gd name="connsiteX81" fmla="*/ 1001795 w 2253514"/>
                  <a:gd name="connsiteY81" fmla="*/ 117009 h 1924140"/>
                  <a:gd name="connsiteX82" fmla="*/ 997461 w 2253514"/>
                  <a:gd name="connsiteY82" fmla="*/ 130010 h 1924140"/>
                  <a:gd name="connsiteX83" fmla="*/ 975793 w 2253514"/>
                  <a:gd name="connsiteY83" fmla="*/ 160345 h 1924140"/>
                  <a:gd name="connsiteX84" fmla="*/ 958458 w 2253514"/>
                  <a:gd name="connsiteY84" fmla="*/ 177680 h 1924140"/>
                  <a:gd name="connsiteX85" fmla="*/ 949791 w 2253514"/>
                  <a:gd name="connsiteY85" fmla="*/ 190681 h 1924140"/>
                  <a:gd name="connsiteX86" fmla="*/ 936790 w 2253514"/>
                  <a:gd name="connsiteY86" fmla="*/ 216683 h 1924140"/>
                  <a:gd name="connsiteX87" fmla="*/ 923789 w 2253514"/>
                  <a:gd name="connsiteY87" fmla="*/ 229684 h 1924140"/>
                  <a:gd name="connsiteX88" fmla="*/ 915122 w 2253514"/>
                  <a:gd name="connsiteY88" fmla="*/ 242685 h 1924140"/>
                  <a:gd name="connsiteX89" fmla="*/ 884786 w 2253514"/>
                  <a:gd name="connsiteY89" fmla="*/ 281687 h 1924140"/>
                  <a:gd name="connsiteX90" fmla="*/ 876119 w 2253514"/>
                  <a:gd name="connsiteY90" fmla="*/ 294688 h 1924140"/>
                  <a:gd name="connsiteX91" fmla="*/ 858785 w 2253514"/>
                  <a:gd name="connsiteY91" fmla="*/ 329358 h 1924140"/>
                  <a:gd name="connsiteX92" fmla="*/ 845784 w 2253514"/>
                  <a:gd name="connsiteY92" fmla="*/ 364027 h 1924140"/>
                  <a:gd name="connsiteX93" fmla="*/ 841450 w 2253514"/>
                  <a:gd name="connsiteY93" fmla="*/ 381361 h 1924140"/>
                  <a:gd name="connsiteX94" fmla="*/ 832783 w 2253514"/>
                  <a:gd name="connsiteY94" fmla="*/ 394362 h 1924140"/>
                  <a:gd name="connsiteX95" fmla="*/ 815448 w 2253514"/>
                  <a:gd name="connsiteY95" fmla="*/ 433365 h 1924140"/>
                  <a:gd name="connsiteX96" fmla="*/ 785113 w 2253514"/>
                  <a:gd name="connsiteY96" fmla="*/ 476702 h 1924140"/>
                  <a:gd name="connsiteX97" fmla="*/ 776445 w 2253514"/>
                  <a:gd name="connsiteY97" fmla="*/ 489703 h 1924140"/>
                  <a:gd name="connsiteX98" fmla="*/ 767778 w 2253514"/>
                  <a:gd name="connsiteY98" fmla="*/ 520038 h 1924140"/>
                  <a:gd name="connsiteX99" fmla="*/ 763444 w 2253514"/>
                  <a:gd name="connsiteY99" fmla="*/ 585043 h 1924140"/>
                  <a:gd name="connsiteX100" fmla="*/ 767778 w 2253514"/>
                  <a:gd name="connsiteY100" fmla="*/ 654381 h 1924140"/>
                  <a:gd name="connsiteX101" fmla="*/ 772112 w 2253514"/>
                  <a:gd name="connsiteY101" fmla="*/ 676049 h 1924140"/>
                  <a:gd name="connsiteX102" fmla="*/ 789446 w 2253514"/>
                  <a:gd name="connsiteY102" fmla="*/ 702051 h 1924140"/>
                  <a:gd name="connsiteX103" fmla="*/ 806781 w 2253514"/>
                  <a:gd name="connsiteY103" fmla="*/ 715052 h 1924140"/>
                  <a:gd name="connsiteX104" fmla="*/ 824115 w 2253514"/>
                  <a:gd name="connsiteY104" fmla="*/ 736721 h 1924140"/>
                  <a:gd name="connsiteX105" fmla="*/ 854451 w 2253514"/>
                  <a:gd name="connsiteY105" fmla="*/ 771390 h 1924140"/>
                  <a:gd name="connsiteX106" fmla="*/ 867452 w 2253514"/>
                  <a:gd name="connsiteY106" fmla="*/ 784391 h 1924140"/>
                  <a:gd name="connsiteX107" fmla="*/ 897787 w 2253514"/>
                  <a:gd name="connsiteY107" fmla="*/ 806059 h 1924140"/>
                  <a:gd name="connsiteX108" fmla="*/ 910788 w 2253514"/>
                  <a:gd name="connsiteY108" fmla="*/ 814726 h 1924140"/>
                  <a:gd name="connsiteX109" fmla="*/ 919456 w 2253514"/>
                  <a:gd name="connsiteY109" fmla="*/ 823394 h 1924140"/>
                  <a:gd name="connsiteX110" fmla="*/ 958458 w 2253514"/>
                  <a:gd name="connsiteY110" fmla="*/ 845062 h 1924140"/>
                  <a:gd name="connsiteX111" fmla="*/ 984460 w 2253514"/>
                  <a:gd name="connsiteY111" fmla="*/ 853729 h 1924140"/>
                  <a:gd name="connsiteX112" fmla="*/ 993128 w 2253514"/>
                  <a:gd name="connsiteY112" fmla="*/ 862396 h 1924140"/>
                  <a:gd name="connsiteX113" fmla="*/ 1032131 w 2253514"/>
                  <a:gd name="connsiteY113" fmla="*/ 875397 h 1924140"/>
                  <a:gd name="connsiteX114" fmla="*/ 1045131 w 2253514"/>
                  <a:gd name="connsiteY114" fmla="*/ 879731 h 1924140"/>
                  <a:gd name="connsiteX115" fmla="*/ 1097135 w 2253514"/>
                  <a:gd name="connsiteY115" fmla="*/ 901399 h 1924140"/>
                  <a:gd name="connsiteX116" fmla="*/ 1123137 w 2253514"/>
                  <a:gd name="connsiteY116" fmla="*/ 918734 h 1924140"/>
                  <a:gd name="connsiteX117" fmla="*/ 1136138 w 2253514"/>
                  <a:gd name="connsiteY117" fmla="*/ 931735 h 1924140"/>
                  <a:gd name="connsiteX118" fmla="*/ 1149139 w 2253514"/>
                  <a:gd name="connsiteY118" fmla="*/ 936068 h 1924140"/>
                  <a:gd name="connsiteX119" fmla="*/ 1170807 w 2253514"/>
                  <a:gd name="connsiteY119" fmla="*/ 944736 h 1924140"/>
                  <a:gd name="connsiteX120" fmla="*/ 1183808 w 2253514"/>
                  <a:gd name="connsiteY120" fmla="*/ 949069 h 1924140"/>
                  <a:gd name="connsiteX121" fmla="*/ 1214144 w 2253514"/>
                  <a:gd name="connsiteY121" fmla="*/ 962070 h 1924140"/>
                  <a:gd name="connsiteX122" fmla="*/ 1244479 w 2253514"/>
                  <a:gd name="connsiteY122" fmla="*/ 970738 h 1924140"/>
                  <a:gd name="connsiteX123" fmla="*/ 1261814 w 2253514"/>
                  <a:gd name="connsiteY123" fmla="*/ 979405 h 1924140"/>
                  <a:gd name="connsiteX124" fmla="*/ 1274815 w 2253514"/>
                  <a:gd name="connsiteY124" fmla="*/ 983739 h 1924140"/>
                  <a:gd name="connsiteX125" fmla="*/ 1309484 w 2253514"/>
                  <a:gd name="connsiteY125" fmla="*/ 1001073 h 1924140"/>
                  <a:gd name="connsiteX126" fmla="*/ 1370155 w 2253514"/>
                  <a:gd name="connsiteY126" fmla="*/ 1009740 h 1924140"/>
                  <a:gd name="connsiteX127" fmla="*/ 1417825 w 2253514"/>
                  <a:gd name="connsiteY127" fmla="*/ 1001073 h 1924140"/>
                  <a:gd name="connsiteX128" fmla="*/ 1469829 w 2253514"/>
                  <a:gd name="connsiteY128" fmla="*/ 1005407 h 1924140"/>
                  <a:gd name="connsiteX129" fmla="*/ 1560836 w 2253514"/>
                  <a:gd name="connsiteY129" fmla="*/ 1018408 h 1924140"/>
                  <a:gd name="connsiteX130" fmla="*/ 1578170 w 2253514"/>
                  <a:gd name="connsiteY130" fmla="*/ 1022741 h 1924140"/>
                  <a:gd name="connsiteX131" fmla="*/ 1617173 w 2253514"/>
                  <a:gd name="connsiteY131" fmla="*/ 1027075 h 1924140"/>
                  <a:gd name="connsiteX132" fmla="*/ 1690845 w 2253514"/>
                  <a:gd name="connsiteY132" fmla="*/ 1040076 h 1924140"/>
                  <a:gd name="connsiteX133" fmla="*/ 1690845 w 2253514"/>
                  <a:gd name="connsiteY133" fmla="*/ 1040076 h 1924140"/>
                  <a:gd name="connsiteX134" fmla="*/ 1708180 w 2253514"/>
                  <a:gd name="connsiteY134" fmla="*/ 1044410 h 1924140"/>
                  <a:gd name="connsiteX135" fmla="*/ 1842523 w 2253514"/>
                  <a:gd name="connsiteY135" fmla="*/ 1053077 h 1924140"/>
                  <a:gd name="connsiteX136" fmla="*/ 1894527 w 2253514"/>
                  <a:gd name="connsiteY136" fmla="*/ 1057411 h 1924140"/>
                  <a:gd name="connsiteX137" fmla="*/ 1929196 w 2253514"/>
                  <a:gd name="connsiteY137" fmla="*/ 1066078 h 1924140"/>
                  <a:gd name="connsiteX138" fmla="*/ 1972532 w 2253514"/>
                  <a:gd name="connsiteY138" fmla="*/ 1074745 h 1924140"/>
                  <a:gd name="connsiteX139" fmla="*/ 1994201 w 2253514"/>
                  <a:gd name="connsiteY139" fmla="*/ 1079079 h 1924140"/>
                  <a:gd name="connsiteX140" fmla="*/ 2037537 w 2253514"/>
                  <a:gd name="connsiteY140" fmla="*/ 1087746 h 1924140"/>
                  <a:gd name="connsiteX141" fmla="*/ 2054872 w 2253514"/>
                  <a:gd name="connsiteY141" fmla="*/ 1092080 h 1924140"/>
                  <a:gd name="connsiteX142" fmla="*/ 2080874 w 2253514"/>
                  <a:gd name="connsiteY142" fmla="*/ 1096413 h 1924140"/>
                  <a:gd name="connsiteX143" fmla="*/ 2106876 w 2253514"/>
                  <a:gd name="connsiteY143" fmla="*/ 1105081 h 1924140"/>
                  <a:gd name="connsiteX144" fmla="*/ 2137211 w 2253514"/>
                  <a:gd name="connsiteY144" fmla="*/ 1113748 h 1924140"/>
                  <a:gd name="connsiteX145" fmla="*/ 2158879 w 2253514"/>
                  <a:gd name="connsiteY145" fmla="*/ 1131083 h 1924140"/>
                  <a:gd name="connsiteX146" fmla="*/ 2171880 w 2253514"/>
                  <a:gd name="connsiteY146" fmla="*/ 1139750 h 1924140"/>
                  <a:gd name="connsiteX147" fmla="*/ 2184881 w 2253514"/>
                  <a:gd name="connsiteY147" fmla="*/ 1165752 h 1924140"/>
                  <a:gd name="connsiteX148" fmla="*/ 2189215 w 2253514"/>
                  <a:gd name="connsiteY148" fmla="*/ 1178753 h 1924140"/>
                  <a:gd name="connsiteX149" fmla="*/ 2197882 w 2253514"/>
                  <a:gd name="connsiteY149" fmla="*/ 1191754 h 1924140"/>
                  <a:gd name="connsiteX150" fmla="*/ 2215217 w 2253514"/>
                  <a:gd name="connsiteY150" fmla="*/ 1222089 h 1924140"/>
                  <a:gd name="connsiteX151" fmla="*/ 2219550 w 2253514"/>
                  <a:gd name="connsiteY151" fmla="*/ 1235090 h 1924140"/>
                  <a:gd name="connsiteX152" fmla="*/ 2228218 w 2253514"/>
                  <a:gd name="connsiteY152" fmla="*/ 1252425 h 1924140"/>
                  <a:gd name="connsiteX153" fmla="*/ 2241219 w 2253514"/>
                  <a:gd name="connsiteY153" fmla="*/ 1282760 h 1924140"/>
                  <a:gd name="connsiteX154" fmla="*/ 2245552 w 2253514"/>
                  <a:gd name="connsiteY154" fmla="*/ 1295761 h 1924140"/>
                  <a:gd name="connsiteX155" fmla="*/ 2245552 w 2253514"/>
                  <a:gd name="connsiteY155" fmla="*/ 1399769 h 1924140"/>
                  <a:gd name="connsiteX156" fmla="*/ 2241219 w 2253514"/>
                  <a:gd name="connsiteY156" fmla="*/ 1417104 h 1924140"/>
                  <a:gd name="connsiteX157" fmla="*/ 2236885 w 2253514"/>
                  <a:gd name="connsiteY157" fmla="*/ 1443105 h 1924140"/>
                  <a:gd name="connsiteX158" fmla="*/ 2223884 w 2253514"/>
                  <a:gd name="connsiteY158" fmla="*/ 1503777 h 1924140"/>
                  <a:gd name="connsiteX159" fmla="*/ 2215217 w 2253514"/>
                  <a:gd name="connsiteY159" fmla="*/ 1568781 h 1924140"/>
                  <a:gd name="connsiteX160" fmla="*/ 2206549 w 2253514"/>
                  <a:gd name="connsiteY160" fmla="*/ 1599117 h 1924140"/>
                  <a:gd name="connsiteX161" fmla="*/ 2202216 w 2253514"/>
                  <a:gd name="connsiteY161" fmla="*/ 1629452 h 1924140"/>
                  <a:gd name="connsiteX162" fmla="*/ 2189215 w 2253514"/>
                  <a:gd name="connsiteY162" fmla="*/ 1659788 h 1924140"/>
                  <a:gd name="connsiteX163" fmla="*/ 2176214 w 2253514"/>
                  <a:gd name="connsiteY163" fmla="*/ 1668455 h 1924140"/>
                  <a:gd name="connsiteX164" fmla="*/ 2158879 w 2253514"/>
                  <a:gd name="connsiteY164" fmla="*/ 1694457 h 1924140"/>
                  <a:gd name="connsiteX165" fmla="*/ 2150212 w 2253514"/>
                  <a:gd name="connsiteY165" fmla="*/ 1707458 h 1924140"/>
                  <a:gd name="connsiteX166" fmla="*/ 2137211 w 2253514"/>
                  <a:gd name="connsiteY166" fmla="*/ 1720459 h 1924140"/>
                  <a:gd name="connsiteX167" fmla="*/ 2119876 w 2253514"/>
                  <a:gd name="connsiteY167" fmla="*/ 1746461 h 1924140"/>
                  <a:gd name="connsiteX168" fmla="*/ 2115543 w 2253514"/>
                  <a:gd name="connsiteY168" fmla="*/ 1759462 h 1924140"/>
                  <a:gd name="connsiteX169" fmla="*/ 2102542 w 2253514"/>
                  <a:gd name="connsiteY169" fmla="*/ 1776796 h 1924140"/>
                  <a:gd name="connsiteX170" fmla="*/ 2093875 w 2253514"/>
                  <a:gd name="connsiteY170" fmla="*/ 1794131 h 1924140"/>
                  <a:gd name="connsiteX171" fmla="*/ 2054872 w 2253514"/>
                  <a:gd name="connsiteY171" fmla="*/ 1815799 h 1924140"/>
                  <a:gd name="connsiteX172" fmla="*/ 2033203 w 2253514"/>
                  <a:gd name="connsiteY172" fmla="*/ 1828800 h 1924140"/>
                  <a:gd name="connsiteX173" fmla="*/ 2011535 w 2253514"/>
                  <a:gd name="connsiteY173" fmla="*/ 1841801 h 1924140"/>
                  <a:gd name="connsiteX174" fmla="*/ 1985533 w 2253514"/>
                  <a:gd name="connsiteY174" fmla="*/ 1859136 h 1924140"/>
                  <a:gd name="connsiteX175" fmla="*/ 1972532 w 2253514"/>
                  <a:gd name="connsiteY175" fmla="*/ 1867803 h 1924140"/>
                  <a:gd name="connsiteX176" fmla="*/ 1946531 w 2253514"/>
                  <a:gd name="connsiteY176" fmla="*/ 1872137 h 1924140"/>
                  <a:gd name="connsiteX177" fmla="*/ 1929196 w 2253514"/>
                  <a:gd name="connsiteY177" fmla="*/ 1876470 h 1924140"/>
                  <a:gd name="connsiteX178" fmla="*/ 1846857 w 2253514"/>
                  <a:gd name="connsiteY178" fmla="*/ 1880804 h 1924140"/>
                  <a:gd name="connsiteX179" fmla="*/ 1812187 w 2253514"/>
                  <a:gd name="connsiteY179" fmla="*/ 1885138 h 1924140"/>
                  <a:gd name="connsiteX180" fmla="*/ 1781852 w 2253514"/>
                  <a:gd name="connsiteY180" fmla="*/ 1889471 h 1924140"/>
                  <a:gd name="connsiteX181" fmla="*/ 1686512 w 2253514"/>
                  <a:gd name="connsiteY181" fmla="*/ 1898139 h 1924140"/>
                  <a:gd name="connsiteX182" fmla="*/ 1673511 w 2253514"/>
                  <a:gd name="connsiteY182" fmla="*/ 1902472 h 1924140"/>
                  <a:gd name="connsiteX183" fmla="*/ 1604172 w 2253514"/>
                  <a:gd name="connsiteY183" fmla="*/ 1911140 h 1924140"/>
                  <a:gd name="connsiteX184" fmla="*/ 1547835 w 2253514"/>
                  <a:gd name="connsiteY184" fmla="*/ 1919807 h 1924140"/>
                  <a:gd name="connsiteX185" fmla="*/ 1491497 w 2253514"/>
                  <a:gd name="connsiteY185" fmla="*/ 1924140 h 1924140"/>
                  <a:gd name="connsiteX186" fmla="*/ 1430826 w 2253514"/>
                  <a:gd name="connsiteY186" fmla="*/ 1919807 h 1924140"/>
                  <a:gd name="connsiteX187" fmla="*/ 1409158 w 2253514"/>
                  <a:gd name="connsiteY187" fmla="*/ 1915473 h 1924140"/>
                  <a:gd name="connsiteX188" fmla="*/ 1374489 w 2253514"/>
                  <a:gd name="connsiteY188" fmla="*/ 1911140 h 1924140"/>
                  <a:gd name="connsiteX189" fmla="*/ 1305150 w 2253514"/>
                  <a:gd name="connsiteY189" fmla="*/ 1902472 h 1924140"/>
                  <a:gd name="connsiteX190" fmla="*/ 1227145 w 2253514"/>
                  <a:gd name="connsiteY190" fmla="*/ 1898139 h 1924140"/>
                  <a:gd name="connsiteX191" fmla="*/ 997461 w 2253514"/>
                  <a:gd name="connsiteY191" fmla="*/ 1893805 h 1924140"/>
                  <a:gd name="connsiteX192" fmla="*/ 941124 w 2253514"/>
                  <a:gd name="connsiteY192" fmla="*/ 1889471 h 1924140"/>
                  <a:gd name="connsiteX193" fmla="*/ 923789 w 2253514"/>
                  <a:gd name="connsiteY193" fmla="*/ 1885138 h 1924140"/>
                  <a:gd name="connsiteX194" fmla="*/ 824115 w 2253514"/>
                  <a:gd name="connsiteY194" fmla="*/ 1880804 h 1924140"/>
                  <a:gd name="connsiteX195" fmla="*/ 720108 w 2253514"/>
                  <a:gd name="connsiteY195" fmla="*/ 1872137 h 1924140"/>
                  <a:gd name="connsiteX196" fmla="*/ 676771 w 2253514"/>
                  <a:gd name="connsiteY196" fmla="*/ 1867803 h 1924140"/>
                  <a:gd name="connsiteX197" fmla="*/ 620434 w 2253514"/>
                  <a:gd name="connsiteY197" fmla="*/ 1863469 h 1924140"/>
                  <a:gd name="connsiteX198" fmla="*/ 585765 w 2253514"/>
                  <a:gd name="connsiteY198" fmla="*/ 1854802 h 1924140"/>
                  <a:gd name="connsiteX199" fmla="*/ 564096 w 2253514"/>
                  <a:gd name="connsiteY199" fmla="*/ 1850468 h 1924140"/>
                  <a:gd name="connsiteX200" fmla="*/ 551095 w 2253514"/>
                  <a:gd name="connsiteY200" fmla="*/ 1846135 h 1924140"/>
                  <a:gd name="connsiteX201" fmla="*/ 529427 w 2253514"/>
                  <a:gd name="connsiteY201" fmla="*/ 1841801 h 1924140"/>
                  <a:gd name="connsiteX202" fmla="*/ 499092 w 2253514"/>
                  <a:gd name="connsiteY202" fmla="*/ 1828800 h 1924140"/>
                  <a:gd name="connsiteX203" fmla="*/ 481757 w 2253514"/>
                  <a:gd name="connsiteY203" fmla="*/ 1824467 h 1924140"/>
                  <a:gd name="connsiteX204" fmla="*/ 455755 w 2253514"/>
                  <a:gd name="connsiteY204" fmla="*/ 1807132 h 1924140"/>
                  <a:gd name="connsiteX205" fmla="*/ 442754 w 2253514"/>
                  <a:gd name="connsiteY205" fmla="*/ 1794131 h 1924140"/>
                  <a:gd name="connsiteX206" fmla="*/ 429753 w 2253514"/>
                  <a:gd name="connsiteY206" fmla="*/ 1785464 h 1924140"/>
                  <a:gd name="connsiteX207" fmla="*/ 408085 w 2253514"/>
                  <a:gd name="connsiteY207" fmla="*/ 1768129 h 1924140"/>
                  <a:gd name="connsiteX208" fmla="*/ 399418 w 2253514"/>
                  <a:gd name="connsiteY208" fmla="*/ 1755128 h 1924140"/>
                  <a:gd name="connsiteX209" fmla="*/ 377749 w 2253514"/>
                  <a:gd name="connsiteY209" fmla="*/ 1733460 h 1924140"/>
                  <a:gd name="connsiteX210" fmla="*/ 356081 w 2253514"/>
                  <a:gd name="connsiteY210" fmla="*/ 1698791 h 1924140"/>
                  <a:gd name="connsiteX211" fmla="*/ 343080 w 2253514"/>
                  <a:gd name="connsiteY211" fmla="*/ 1677122 h 1924140"/>
                  <a:gd name="connsiteX212" fmla="*/ 325746 w 2253514"/>
                  <a:gd name="connsiteY212" fmla="*/ 1642453 h 1924140"/>
                  <a:gd name="connsiteX213" fmla="*/ 317078 w 2253514"/>
                  <a:gd name="connsiteY213" fmla="*/ 1612118 h 1924140"/>
                  <a:gd name="connsiteX214" fmla="*/ 308411 w 2253514"/>
                  <a:gd name="connsiteY214" fmla="*/ 1581782 h 1924140"/>
                  <a:gd name="connsiteX215" fmla="*/ 304077 w 2253514"/>
                  <a:gd name="connsiteY215" fmla="*/ 1547113 h 1924140"/>
                  <a:gd name="connsiteX216" fmla="*/ 299744 w 2253514"/>
                  <a:gd name="connsiteY216" fmla="*/ 1529778 h 1924140"/>
                  <a:gd name="connsiteX217" fmla="*/ 295410 w 2253514"/>
                  <a:gd name="connsiteY217" fmla="*/ 1486442 h 1924140"/>
                  <a:gd name="connsiteX218" fmla="*/ 291076 w 2253514"/>
                  <a:gd name="connsiteY218" fmla="*/ 1469107 h 1924140"/>
                  <a:gd name="connsiteX219" fmla="*/ 286743 w 2253514"/>
                  <a:gd name="connsiteY219" fmla="*/ 1447439 h 1924140"/>
                  <a:gd name="connsiteX220" fmla="*/ 282409 w 2253514"/>
                  <a:gd name="connsiteY220" fmla="*/ 1256759 h 1924140"/>
                  <a:gd name="connsiteX221" fmla="*/ 273742 w 2253514"/>
                  <a:gd name="connsiteY221" fmla="*/ 1243758 h 1924140"/>
                  <a:gd name="connsiteX222" fmla="*/ 256407 w 2253514"/>
                  <a:gd name="connsiteY222" fmla="*/ 1226423 h 1924140"/>
                  <a:gd name="connsiteX223" fmla="*/ 247740 w 2253514"/>
                  <a:gd name="connsiteY223" fmla="*/ 1213422 h 1924140"/>
                  <a:gd name="connsiteX224" fmla="*/ 239073 w 2253514"/>
                  <a:gd name="connsiteY224" fmla="*/ 1196087 h 1924140"/>
                  <a:gd name="connsiteX225" fmla="*/ 230405 w 2253514"/>
                  <a:gd name="connsiteY225" fmla="*/ 1187420 h 1924140"/>
                  <a:gd name="connsiteX226" fmla="*/ 226072 w 2253514"/>
                  <a:gd name="connsiteY226" fmla="*/ 1174419 h 1924140"/>
                  <a:gd name="connsiteX227" fmla="*/ 217404 w 2253514"/>
                  <a:gd name="connsiteY227" fmla="*/ 1161418 h 1924140"/>
                  <a:gd name="connsiteX228" fmla="*/ 208737 w 2253514"/>
                  <a:gd name="connsiteY228" fmla="*/ 1135416 h 1924140"/>
                  <a:gd name="connsiteX229" fmla="*/ 200070 w 2253514"/>
                  <a:gd name="connsiteY229" fmla="*/ 1083413 h 1924140"/>
                  <a:gd name="connsiteX230" fmla="*/ 191403 w 2253514"/>
                  <a:gd name="connsiteY230" fmla="*/ 1057411 h 1924140"/>
                  <a:gd name="connsiteX231" fmla="*/ 182735 w 2253514"/>
                  <a:gd name="connsiteY231" fmla="*/ 1048743 h 1924140"/>
                  <a:gd name="connsiteX232" fmla="*/ 165401 w 2253514"/>
                  <a:gd name="connsiteY232" fmla="*/ 1022741 h 1924140"/>
                  <a:gd name="connsiteX233" fmla="*/ 143732 w 2253514"/>
                  <a:gd name="connsiteY233" fmla="*/ 1001073 h 1924140"/>
                  <a:gd name="connsiteX234" fmla="*/ 122064 w 2253514"/>
                  <a:gd name="connsiteY234" fmla="*/ 975071 h 1924140"/>
                  <a:gd name="connsiteX235" fmla="*/ 109063 w 2253514"/>
                  <a:gd name="connsiteY235" fmla="*/ 966404 h 1924140"/>
                  <a:gd name="connsiteX236" fmla="*/ 96062 w 2253514"/>
                  <a:gd name="connsiteY236" fmla="*/ 953403 h 1924140"/>
                  <a:gd name="connsiteX237" fmla="*/ 83061 w 2253514"/>
                  <a:gd name="connsiteY237" fmla="*/ 949069 h 1924140"/>
                  <a:gd name="connsiteX238" fmla="*/ 70060 w 2253514"/>
                  <a:gd name="connsiteY238" fmla="*/ 940402 h 1924140"/>
                  <a:gd name="connsiteX239" fmla="*/ 35391 w 2253514"/>
                  <a:gd name="connsiteY239" fmla="*/ 923068 h 1924140"/>
                  <a:gd name="connsiteX240" fmla="*/ 22390 w 2253514"/>
                  <a:gd name="connsiteY240" fmla="*/ 918734 h 1924140"/>
                  <a:gd name="connsiteX241" fmla="*/ 5056 w 2253514"/>
                  <a:gd name="connsiteY241" fmla="*/ 866730 h 1924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</a:cxnLst>
                <a:rect l="l" t="t" r="r" b="b"/>
                <a:pathLst>
                  <a:path w="2253514" h="1924140">
                    <a:moveTo>
                      <a:pt x="5056" y="866730"/>
                    </a:moveTo>
                    <a:cubicBezTo>
                      <a:pt x="10112" y="858785"/>
                      <a:pt x="37013" y="868291"/>
                      <a:pt x="52726" y="871064"/>
                    </a:cubicBezTo>
                    <a:cubicBezTo>
                      <a:pt x="61723" y="872652"/>
                      <a:pt x="69615" y="879080"/>
                      <a:pt x="78728" y="879731"/>
                    </a:cubicBezTo>
                    <a:lnTo>
                      <a:pt x="139399" y="884065"/>
                    </a:lnTo>
                    <a:cubicBezTo>
                      <a:pt x="143733" y="885509"/>
                      <a:pt x="147874" y="887781"/>
                      <a:pt x="152400" y="888398"/>
                    </a:cubicBezTo>
                    <a:cubicBezTo>
                      <a:pt x="179745" y="892127"/>
                      <a:pt x="234739" y="897066"/>
                      <a:pt x="234739" y="897066"/>
                    </a:cubicBezTo>
                    <a:cubicBezTo>
                      <a:pt x="239073" y="898510"/>
                      <a:pt x="243214" y="900782"/>
                      <a:pt x="247740" y="901399"/>
                    </a:cubicBezTo>
                    <a:cubicBezTo>
                      <a:pt x="275085" y="905128"/>
                      <a:pt x="330079" y="910067"/>
                      <a:pt x="330079" y="910067"/>
                    </a:cubicBezTo>
                    <a:cubicBezTo>
                      <a:pt x="373213" y="920849"/>
                      <a:pt x="328984" y="910532"/>
                      <a:pt x="416752" y="923068"/>
                    </a:cubicBezTo>
                    <a:cubicBezTo>
                      <a:pt x="462883" y="929657"/>
                      <a:pt x="436915" y="926476"/>
                      <a:pt x="494758" y="931735"/>
                    </a:cubicBezTo>
                    <a:cubicBezTo>
                      <a:pt x="522564" y="937296"/>
                      <a:pt x="514512" y="936102"/>
                      <a:pt x="546762" y="940402"/>
                    </a:cubicBezTo>
                    <a:cubicBezTo>
                      <a:pt x="558306" y="941941"/>
                      <a:pt x="569811" y="943961"/>
                      <a:pt x="581431" y="944736"/>
                    </a:cubicBezTo>
                    <a:cubicBezTo>
                      <a:pt x="613173" y="946852"/>
                      <a:pt x="644991" y="947625"/>
                      <a:pt x="676771" y="949069"/>
                    </a:cubicBezTo>
                    <a:lnTo>
                      <a:pt x="702773" y="944736"/>
                    </a:lnTo>
                    <a:cubicBezTo>
                      <a:pt x="710020" y="943418"/>
                      <a:pt x="717075" y="940402"/>
                      <a:pt x="724441" y="940402"/>
                    </a:cubicBezTo>
                    <a:cubicBezTo>
                      <a:pt x="745902" y="940402"/>
                      <a:pt x="803381" y="946563"/>
                      <a:pt x="828449" y="949069"/>
                    </a:cubicBezTo>
                    <a:cubicBezTo>
                      <a:pt x="865303" y="958283"/>
                      <a:pt x="829030" y="950158"/>
                      <a:pt x="893454" y="957737"/>
                    </a:cubicBezTo>
                    <a:cubicBezTo>
                      <a:pt x="902181" y="958764"/>
                      <a:pt x="910757" y="960827"/>
                      <a:pt x="919456" y="962070"/>
                    </a:cubicBezTo>
                    <a:cubicBezTo>
                      <a:pt x="930985" y="963717"/>
                      <a:pt x="942614" y="964633"/>
                      <a:pt x="954125" y="966404"/>
                    </a:cubicBezTo>
                    <a:cubicBezTo>
                      <a:pt x="961405" y="967524"/>
                      <a:pt x="968478" y="969877"/>
                      <a:pt x="975793" y="970738"/>
                    </a:cubicBezTo>
                    <a:cubicBezTo>
                      <a:pt x="993069" y="972770"/>
                      <a:pt x="1010462" y="973627"/>
                      <a:pt x="1027797" y="975071"/>
                    </a:cubicBezTo>
                    <a:cubicBezTo>
                      <a:pt x="1067183" y="984919"/>
                      <a:pt x="1046676" y="981628"/>
                      <a:pt x="1118803" y="975071"/>
                    </a:cubicBezTo>
                    <a:cubicBezTo>
                      <a:pt x="1126139" y="974404"/>
                      <a:pt x="1133136" y="971405"/>
                      <a:pt x="1140472" y="970738"/>
                    </a:cubicBezTo>
                    <a:cubicBezTo>
                      <a:pt x="1164971" y="968511"/>
                      <a:pt x="1189595" y="967988"/>
                      <a:pt x="1214144" y="966404"/>
                    </a:cubicBezTo>
                    <a:lnTo>
                      <a:pt x="1274815" y="962070"/>
                    </a:lnTo>
                    <a:cubicBezTo>
                      <a:pt x="1313087" y="952503"/>
                      <a:pt x="1271593" y="961932"/>
                      <a:pt x="1339820" y="953403"/>
                    </a:cubicBezTo>
                    <a:cubicBezTo>
                      <a:pt x="1347129" y="952489"/>
                      <a:pt x="1354179" y="949983"/>
                      <a:pt x="1361488" y="949069"/>
                    </a:cubicBezTo>
                    <a:cubicBezTo>
                      <a:pt x="1377320" y="947090"/>
                      <a:pt x="1393290" y="946406"/>
                      <a:pt x="1409158" y="944736"/>
                    </a:cubicBezTo>
                    <a:cubicBezTo>
                      <a:pt x="1494347" y="935769"/>
                      <a:pt x="1377334" y="943902"/>
                      <a:pt x="1526167" y="936068"/>
                    </a:cubicBezTo>
                    <a:cubicBezTo>
                      <a:pt x="1579640" y="925375"/>
                      <a:pt x="1505495" y="939402"/>
                      <a:pt x="1595505" y="927401"/>
                    </a:cubicBezTo>
                    <a:cubicBezTo>
                      <a:pt x="1601409" y="926614"/>
                      <a:pt x="1606980" y="924133"/>
                      <a:pt x="1612840" y="923068"/>
                    </a:cubicBezTo>
                    <a:cubicBezTo>
                      <a:pt x="1639207" y="918274"/>
                      <a:pt x="1663874" y="916852"/>
                      <a:pt x="1690845" y="914400"/>
                    </a:cubicBezTo>
                    <a:cubicBezTo>
                      <a:pt x="1726731" y="902439"/>
                      <a:pt x="1709244" y="910801"/>
                      <a:pt x="1742849" y="888398"/>
                    </a:cubicBezTo>
                    <a:lnTo>
                      <a:pt x="1755850" y="879731"/>
                    </a:lnTo>
                    <a:cubicBezTo>
                      <a:pt x="1769050" y="859931"/>
                      <a:pt x="1760834" y="870413"/>
                      <a:pt x="1781852" y="849395"/>
                    </a:cubicBezTo>
                    <a:lnTo>
                      <a:pt x="1781852" y="849395"/>
                    </a:lnTo>
                    <a:lnTo>
                      <a:pt x="1794853" y="832061"/>
                    </a:lnTo>
                    <a:cubicBezTo>
                      <a:pt x="1808796" y="790225"/>
                      <a:pt x="1786441" y="855258"/>
                      <a:pt x="1807854" y="801725"/>
                    </a:cubicBezTo>
                    <a:cubicBezTo>
                      <a:pt x="1811247" y="793242"/>
                      <a:pt x="1814011" y="784508"/>
                      <a:pt x="1816521" y="775723"/>
                    </a:cubicBezTo>
                    <a:cubicBezTo>
                      <a:pt x="1819793" y="764269"/>
                      <a:pt x="1822299" y="752610"/>
                      <a:pt x="1825188" y="741054"/>
                    </a:cubicBezTo>
                    <a:cubicBezTo>
                      <a:pt x="1826577" y="735500"/>
                      <a:pt x="1830747" y="716936"/>
                      <a:pt x="1833856" y="710719"/>
                    </a:cubicBezTo>
                    <a:cubicBezTo>
                      <a:pt x="1836185" y="706061"/>
                      <a:pt x="1839634" y="702052"/>
                      <a:pt x="1842523" y="697718"/>
                    </a:cubicBezTo>
                    <a:cubicBezTo>
                      <a:pt x="1852358" y="648541"/>
                      <a:pt x="1847617" y="668673"/>
                      <a:pt x="1855524" y="637047"/>
                    </a:cubicBezTo>
                    <a:cubicBezTo>
                      <a:pt x="1854079" y="622601"/>
                      <a:pt x="1853397" y="608059"/>
                      <a:pt x="1851190" y="593710"/>
                    </a:cubicBezTo>
                    <a:cubicBezTo>
                      <a:pt x="1850495" y="589195"/>
                      <a:pt x="1847753" y="585188"/>
                      <a:pt x="1846857" y="580709"/>
                    </a:cubicBezTo>
                    <a:cubicBezTo>
                      <a:pt x="1844854" y="570693"/>
                      <a:pt x="1843790" y="560509"/>
                      <a:pt x="1842523" y="550374"/>
                    </a:cubicBezTo>
                    <a:cubicBezTo>
                      <a:pt x="1837030" y="506433"/>
                      <a:pt x="1840466" y="521725"/>
                      <a:pt x="1833856" y="485369"/>
                    </a:cubicBezTo>
                    <a:cubicBezTo>
                      <a:pt x="1828957" y="458425"/>
                      <a:pt x="1830329" y="466122"/>
                      <a:pt x="1820855" y="437699"/>
                    </a:cubicBezTo>
                    <a:cubicBezTo>
                      <a:pt x="1819410" y="433365"/>
                      <a:pt x="1819055" y="428499"/>
                      <a:pt x="1816521" y="424698"/>
                    </a:cubicBezTo>
                    <a:cubicBezTo>
                      <a:pt x="1791683" y="387439"/>
                      <a:pt x="1821462" y="434580"/>
                      <a:pt x="1803520" y="398696"/>
                    </a:cubicBezTo>
                    <a:cubicBezTo>
                      <a:pt x="1801191" y="394038"/>
                      <a:pt x="1797437" y="390217"/>
                      <a:pt x="1794853" y="385695"/>
                    </a:cubicBezTo>
                    <a:cubicBezTo>
                      <a:pt x="1772860" y="347207"/>
                      <a:pt x="1798633" y="387033"/>
                      <a:pt x="1777518" y="355359"/>
                    </a:cubicBezTo>
                    <a:cubicBezTo>
                      <a:pt x="1766831" y="312604"/>
                      <a:pt x="1781076" y="356956"/>
                      <a:pt x="1764517" y="329358"/>
                    </a:cubicBezTo>
                    <a:cubicBezTo>
                      <a:pt x="1762167" y="325441"/>
                      <a:pt x="1762718" y="320158"/>
                      <a:pt x="1760184" y="316357"/>
                    </a:cubicBezTo>
                    <a:cubicBezTo>
                      <a:pt x="1756784" y="311258"/>
                      <a:pt x="1750745" y="308343"/>
                      <a:pt x="1747183" y="303356"/>
                    </a:cubicBezTo>
                    <a:cubicBezTo>
                      <a:pt x="1743428" y="298099"/>
                      <a:pt x="1741839" y="291561"/>
                      <a:pt x="1738515" y="286021"/>
                    </a:cubicBezTo>
                    <a:cubicBezTo>
                      <a:pt x="1723812" y="261517"/>
                      <a:pt x="1726626" y="265463"/>
                      <a:pt x="1712513" y="251352"/>
                    </a:cubicBezTo>
                    <a:cubicBezTo>
                      <a:pt x="1691502" y="209327"/>
                      <a:pt x="1720642" y="261557"/>
                      <a:pt x="1682178" y="216683"/>
                    </a:cubicBezTo>
                    <a:cubicBezTo>
                      <a:pt x="1679205" y="213215"/>
                      <a:pt x="1680698" y="207249"/>
                      <a:pt x="1677844" y="203682"/>
                    </a:cubicBezTo>
                    <a:cubicBezTo>
                      <a:pt x="1671733" y="196043"/>
                      <a:pt x="1660408" y="193536"/>
                      <a:pt x="1651842" y="190681"/>
                    </a:cubicBezTo>
                    <a:cubicBezTo>
                      <a:pt x="1642037" y="184145"/>
                      <a:pt x="1618776" y="169331"/>
                      <a:pt x="1608506" y="160345"/>
                    </a:cubicBezTo>
                    <a:cubicBezTo>
                      <a:pt x="1583196" y="138199"/>
                      <a:pt x="1601575" y="146479"/>
                      <a:pt x="1578170" y="138677"/>
                    </a:cubicBezTo>
                    <a:cubicBezTo>
                      <a:pt x="1565169" y="128565"/>
                      <a:pt x="1554460" y="114458"/>
                      <a:pt x="1539167" y="108341"/>
                    </a:cubicBezTo>
                    <a:cubicBezTo>
                      <a:pt x="1462749" y="77774"/>
                      <a:pt x="1564942" y="119347"/>
                      <a:pt x="1500165" y="91007"/>
                    </a:cubicBezTo>
                    <a:cubicBezTo>
                      <a:pt x="1482960" y="83480"/>
                      <a:pt x="1448161" y="69339"/>
                      <a:pt x="1448161" y="69339"/>
                    </a:cubicBezTo>
                    <a:cubicBezTo>
                      <a:pt x="1432360" y="53536"/>
                      <a:pt x="1447718" y="65922"/>
                      <a:pt x="1422159" y="56338"/>
                    </a:cubicBezTo>
                    <a:cubicBezTo>
                      <a:pt x="1416110" y="54070"/>
                      <a:pt x="1410762" y="50215"/>
                      <a:pt x="1404824" y="47670"/>
                    </a:cubicBezTo>
                    <a:cubicBezTo>
                      <a:pt x="1400625" y="45871"/>
                      <a:pt x="1396022" y="45136"/>
                      <a:pt x="1391823" y="43337"/>
                    </a:cubicBezTo>
                    <a:cubicBezTo>
                      <a:pt x="1385885" y="40792"/>
                      <a:pt x="1380427" y="37214"/>
                      <a:pt x="1374489" y="34669"/>
                    </a:cubicBezTo>
                    <a:cubicBezTo>
                      <a:pt x="1370290" y="32870"/>
                      <a:pt x="1365662" y="32191"/>
                      <a:pt x="1361488" y="30336"/>
                    </a:cubicBezTo>
                    <a:cubicBezTo>
                      <a:pt x="1352633" y="26400"/>
                      <a:pt x="1344612" y="20594"/>
                      <a:pt x="1335486" y="17335"/>
                    </a:cubicBezTo>
                    <a:cubicBezTo>
                      <a:pt x="1324268" y="13329"/>
                      <a:pt x="1312373" y="11557"/>
                      <a:pt x="1300817" y="8668"/>
                    </a:cubicBezTo>
                    <a:cubicBezTo>
                      <a:pt x="1268000" y="464"/>
                      <a:pt x="1289422" y="4874"/>
                      <a:pt x="1235812" y="0"/>
                    </a:cubicBezTo>
                    <a:cubicBezTo>
                      <a:pt x="1208337" y="3053"/>
                      <a:pt x="1201555" y="2044"/>
                      <a:pt x="1179475" y="8668"/>
                    </a:cubicBezTo>
                    <a:cubicBezTo>
                      <a:pt x="1170724" y="11293"/>
                      <a:pt x="1162140" y="14446"/>
                      <a:pt x="1153473" y="17335"/>
                    </a:cubicBezTo>
                    <a:cubicBezTo>
                      <a:pt x="1149139" y="18779"/>
                      <a:pt x="1144951" y="20772"/>
                      <a:pt x="1140472" y="21668"/>
                    </a:cubicBezTo>
                    <a:cubicBezTo>
                      <a:pt x="1125062" y="24750"/>
                      <a:pt x="1119132" y="25004"/>
                      <a:pt x="1105803" y="30336"/>
                    </a:cubicBezTo>
                    <a:cubicBezTo>
                      <a:pt x="1056492" y="50061"/>
                      <a:pt x="1092040" y="37814"/>
                      <a:pt x="1062466" y="47670"/>
                    </a:cubicBezTo>
                    <a:cubicBezTo>
                      <a:pt x="1052874" y="54065"/>
                      <a:pt x="1043137" y="59330"/>
                      <a:pt x="1036464" y="69339"/>
                    </a:cubicBezTo>
                    <a:cubicBezTo>
                      <a:pt x="1033930" y="73140"/>
                      <a:pt x="1034481" y="78423"/>
                      <a:pt x="1032131" y="82340"/>
                    </a:cubicBezTo>
                    <a:cubicBezTo>
                      <a:pt x="1030029" y="85844"/>
                      <a:pt x="1026015" y="87816"/>
                      <a:pt x="1023463" y="91007"/>
                    </a:cubicBezTo>
                    <a:cubicBezTo>
                      <a:pt x="999323" y="121181"/>
                      <a:pt x="1032686" y="86118"/>
                      <a:pt x="1001795" y="117009"/>
                    </a:cubicBezTo>
                    <a:cubicBezTo>
                      <a:pt x="1000350" y="121343"/>
                      <a:pt x="999504" y="125924"/>
                      <a:pt x="997461" y="130010"/>
                    </a:cubicBezTo>
                    <a:cubicBezTo>
                      <a:pt x="994763" y="135406"/>
                      <a:pt x="978086" y="157725"/>
                      <a:pt x="975793" y="160345"/>
                    </a:cubicBezTo>
                    <a:cubicBezTo>
                      <a:pt x="970412" y="166495"/>
                      <a:pt x="962991" y="170881"/>
                      <a:pt x="958458" y="177680"/>
                    </a:cubicBezTo>
                    <a:lnTo>
                      <a:pt x="949791" y="190681"/>
                    </a:lnTo>
                    <a:cubicBezTo>
                      <a:pt x="945448" y="203713"/>
                      <a:pt x="946126" y="205480"/>
                      <a:pt x="936790" y="216683"/>
                    </a:cubicBezTo>
                    <a:cubicBezTo>
                      <a:pt x="932866" y="221391"/>
                      <a:pt x="927712" y="224976"/>
                      <a:pt x="923789" y="229684"/>
                    </a:cubicBezTo>
                    <a:cubicBezTo>
                      <a:pt x="920455" y="233685"/>
                      <a:pt x="918247" y="238518"/>
                      <a:pt x="915122" y="242685"/>
                    </a:cubicBezTo>
                    <a:cubicBezTo>
                      <a:pt x="905240" y="255861"/>
                      <a:pt x="893922" y="267983"/>
                      <a:pt x="884786" y="281687"/>
                    </a:cubicBezTo>
                    <a:cubicBezTo>
                      <a:pt x="881897" y="286021"/>
                      <a:pt x="878448" y="290029"/>
                      <a:pt x="876119" y="294688"/>
                    </a:cubicBezTo>
                    <a:cubicBezTo>
                      <a:pt x="854917" y="337095"/>
                      <a:pt x="878865" y="299237"/>
                      <a:pt x="858785" y="329358"/>
                    </a:cubicBezTo>
                    <a:cubicBezTo>
                      <a:pt x="847661" y="373851"/>
                      <a:pt x="862780" y="318704"/>
                      <a:pt x="845784" y="364027"/>
                    </a:cubicBezTo>
                    <a:cubicBezTo>
                      <a:pt x="843693" y="369604"/>
                      <a:pt x="843796" y="375887"/>
                      <a:pt x="841450" y="381361"/>
                    </a:cubicBezTo>
                    <a:cubicBezTo>
                      <a:pt x="839398" y="386148"/>
                      <a:pt x="834898" y="389603"/>
                      <a:pt x="832783" y="394362"/>
                    </a:cubicBezTo>
                    <a:cubicBezTo>
                      <a:pt x="816203" y="431666"/>
                      <a:pt x="832754" y="409136"/>
                      <a:pt x="815448" y="433365"/>
                    </a:cubicBezTo>
                    <a:cubicBezTo>
                      <a:pt x="783348" y="478307"/>
                      <a:pt x="824985" y="416894"/>
                      <a:pt x="785113" y="476702"/>
                    </a:cubicBezTo>
                    <a:lnTo>
                      <a:pt x="776445" y="489703"/>
                    </a:lnTo>
                    <a:cubicBezTo>
                      <a:pt x="773761" y="497756"/>
                      <a:pt x="768615" y="512091"/>
                      <a:pt x="767778" y="520038"/>
                    </a:cubicBezTo>
                    <a:cubicBezTo>
                      <a:pt x="765504" y="541635"/>
                      <a:pt x="764889" y="563375"/>
                      <a:pt x="763444" y="585043"/>
                    </a:cubicBezTo>
                    <a:cubicBezTo>
                      <a:pt x="764889" y="608156"/>
                      <a:pt x="765582" y="631328"/>
                      <a:pt x="767778" y="654381"/>
                    </a:cubicBezTo>
                    <a:cubicBezTo>
                      <a:pt x="768476" y="661714"/>
                      <a:pt x="769064" y="669343"/>
                      <a:pt x="772112" y="676049"/>
                    </a:cubicBezTo>
                    <a:cubicBezTo>
                      <a:pt x="776422" y="685532"/>
                      <a:pt x="781113" y="695801"/>
                      <a:pt x="789446" y="702051"/>
                    </a:cubicBezTo>
                    <a:lnTo>
                      <a:pt x="806781" y="715052"/>
                    </a:lnTo>
                    <a:cubicBezTo>
                      <a:pt x="833448" y="755053"/>
                      <a:pt x="799423" y="705855"/>
                      <a:pt x="824115" y="736721"/>
                    </a:cubicBezTo>
                    <a:cubicBezTo>
                      <a:pt x="852775" y="772547"/>
                      <a:pt x="801006" y="717945"/>
                      <a:pt x="854451" y="771390"/>
                    </a:cubicBezTo>
                    <a:cubicBezTo>
                      <a:pt x="858785" y="775724"/>
                      <a:pt x="862353" y="780991"/>
                      <a:pt x="867452" y="784391"/>
                    </a:cubicBezTo>
                    <a:cubicBezTo>
                      <a:pt x="898091" y="804817"/>
                      <a:pt x="860160" y="779183"/>
                      <a:pt x="897787" y="806059"/>
                    </a:cubicBezTo>
                    <a:cubicBezTo>
                      <a:pt x="902025" y="809086"/>
                      <a:pt x="906721" y="811472"/>
                      <a:pt x="910788" y="814726"/>
                    </a:cubicBezTo>
                    <a:cubicBezTo>
                      <a:pt x="913979" y="817279"/>
                      <a:pt x="916317" y="820778"/>
                      <a:pt x="919456" y="823394"/>
                    </a:cubicBezTo>
                    <a:cubicBezTo>
                      <a:pt x="936795" y="837843"/>
                      <a:pt x="936782" y="837180"/>
                      <a:pt x="958458" y="845062"/>
                    </a:cubicBezTo>
                    <a:cubicBezTo>
                      <a:pt x="967044" y="848184"/>
                      <a:pt x="984460" y="853729"/>
                      <a:pt x="984460" y="853729"/>
                    </a:cubicBezTo>
                    <a:cubicBezTo>
                      <a:pt x="987349" y="856618"/>
                      <a:pt x="989473" y="860569"/>
                      <a:pt x="993128" y="862396"/>
                    </a:cubicBezTo>
                    <a:cubicBezTo>
                      <a:pt x="993146" y="862405"/>
                      <a:pt x="1025621" y="873227"/>
                      <a:pt x="1032131" y="875397"/>
                    </a:cubicBezTo>
                    <a:cubicBezTo>
                      <a:pt x="1036464" y="876841"/>
                      <a:pt x="1041045" y="877688"/>
                      <a:pt x="1045131" y="879731"/>
                    </a:cubicBezTo>
                    <a:cubicBezTo>
                      <a:pt x="1085128" y="899730"/>
                      <a:pt x="1067266" y="893933"/>
                      <a:pt x="1097135" y="901399"/>
                    </a:cubicBezTo>
                    <a:cubicBezTo>
                      <a:pt x="1120328" y="924592"/>
                      <a:pt x="1086406" y="892497"/>
                      <a:pt x="1123137" y="918734"/>
                    </a:cubicBezTo>
                    <a:cubicBezTo>
                      <a:pt x="1128124" y="922296"/>
                      <a:pt x="1131039" y="928335"/>
                      <a:pt x="1136138" y="931735"/>
                    </a:cubicBezTo>
                    <a:cubicBezTo>
                      <a:pt x="1139939" y="934269"/>
                      <a:pt x="1144862" y="934464"/>
                      <a:pt x="1149139" y="936068"/>
                    </a:cubicBezTo>
                    <a:cubicBezTo>
                      <a:pt x="1156423" y="938799"/>
                      <a:pt x="1163523" y="942005"/>
                      <a:pt x="1170807" y="944736"/>
                    </a:cubicBezTo>
                    <a:cubicBezTo>
                      <a:pt x="1175084" y="946340"/>
                      <a:pt x="1179567" y="947373"/>
                      <a:pt x="1183808" y="949069"/>
                    </a:cubicBezTo>
                    <a:cubicBezTo>
                      <a:pt x="1194023" y="953155"/>
                      <a:pt x="1203929" y="957984"/>
                      <a:pt x="1214144" y="962070"/>
                    </a:cubicBezTo>
                    <a:cubicBezTo>
                      <a:pt x="1266527" y="983023"/>
                      <a:pt x="1178734" y="946083"/>
                      <a:pt x="1244479" y="970738"/>
                    </a:cubicBezTo>
                    <a:cubicBezTo>
                      <a:pt x="1250528" y="973006"/>
                      <a:pt x="1255876" y="976860"/>
                      <a:pt x="1261814" y="979405"/>
                    </a:cubicBezTo>
                    <a:cubicBezTo>
                      <a:pt x="1266013" y="981204"/>
                      <a:pt x="1270729" y="981696"/>
                      <a:pt x="1274815" y="983739"/>
                    </a:cubicBezTo>
                    <a:cubicBezTo>
                      <a:pt x="1306662" y="999663"/>
                      <a:pt x="1264500" y="986078"/>
                      <a:pt x="1309484" y="1001073"/>
                    </a:cubicBezTo>
                    <a:cubicBezTo>
                      <a:pt x="1329684" y="1007806"/>
                      <a:pt x="1348236" y="1007548"/>
                      <a:pt x="1370155" y="1009740"/>
                    </a:cubicBezTo>
                    <a:cubicBezTo>
                      <a:pt x="1385324" y="1005948"/>
                      <a:pt x="1402303" y="1001073"/>
                      <a:pt x="1417825" y="1001073"/>
                    </a:cubicBezTo>
                    <a:cubicBezTo>
                      <a:pt x="1435220" y="1001073"/>
                      <a:pt x="1452494" y="1003962"/>
                      <a:pt x="1469829" y="1005407"/>
                    </a:cubicBezTo>
                    <a:cubicBezTo>
                      <a:pt x="1604462" y="1029885"/>
                      <a:pt x="1436097" y="1000589"/>
                      <a:pt x="1560836" y="1018408"/>
                    </a:cubicBezTo>
                    <a:cubicBezTo>
                      <a:pt x="1566732" y="1019250"/>
                      <a:pt x="1572283" y="1021835"/>
                      <a:pt x="1578170" y="1022741"/>
                    </a:cubicBezTo>
                    <a:cubicBezTo>
                      <a:pt x="1591099" y="1024730"/>
                      <a:pt x="1604172" y="1025630"/>
                      <a:pt x="1617173" y="1027075"/>
                    </a:cubicBezTo>
                    <a:cubicBezTo>
                      <a:pt x="1649554" y="1037870"/>
                      <a:pt x="1625652" y="1030763"/>
                      <a:pt x="1690845" y="1040076"/>
                    </a:cubicBezTo>
                    <a:lnTo>
                      <a:pt x="1690845" y="1040076"/>
                    </a:lnTo>
                    <a:cubicBezTo>
                      <a:pt x="1696623" y="1041521"/>
                      <a:pt x="1702284" y="1043568"/>
                      <a:pt x="1708180" y="1044410"/>
                    </a:cubicBezTo>
                    <a:cubicBezTo>
                      <a:pt x="1751361" y="1050579"/>
                      <a:pt x="1800557" y="1050533"/>
                      <a:pt x="1842523" y="1053077"/>
                    </a:cubicBezTo>
                    <a:cubicBezTo>
                      <a:pt x="1859886" y="1054129"/>
                      <a:pt x="1877192" y="1055966"/>
                      <a:pt x="1894527" y="1057411"/>
                    </a:cubicBezTo>
                    <a:cubicBezTo>
                      <a:pt x="1906083" y="1060300"/>
                      <a:pt x="1917515" y="1063742"/>
                      <a:pt x="1929196" y="1066078"/>
                    </a:cubicBezTo>
                    <a:lnTo>
                      <a:pt x="1972532" y="1074745"/>
                    </a:lnTo>
                    <a:cubicBezTo>
                      <a:pt x="1979755" y="1076190"/>
                      <a:pt x="1987055" y="1077292"/>
                      <a:pt x="1994201" y="1079079"/>
                    </a:cubicBezTo>
                    <a:cubicBezTo>
                      <a:pt x="2034460" y="1089145"/>
                      <a:pt x="1984415" y="1077122"/>
                      <a:pt x="2037537" y="1087746"/>
                    </a:cubicBezTo>
                    <a:cubicBezTo>
                      <a:pt x="2043378" y="1088914"/>
                      <a:pt x="2049031" y="1090912"/>
                      <a:pt x="2054872" y="1092080"/>
                    </a:cubicBezTo>
                    <a:cubicBezTo>
                      <a:pt x="2063488" y="1093803"/>
                      <a:pt x="2072207" y="1094969"/>
                      <a:pt x="2080874" y="1096413"/>
                    </a:cubicBezTo>
                    <a:cubicBezTo>
                      <a:pt x="2089541" y="1099302"/>
                      <a:pt x="2098012" y="1102865"/>
                      <a:pt x="2106876" y="1105081"/>
                    </a:cubicBezTo>
                    <a:cubicBezTo>
                      <a:pt x="2112435" y="1106471"/>
                      <a:pt x="2130991" y="1110638"/>
                      <a:pt x="2137211" y="1113748"/>
                    </a:cubicBezTo>
                    <a:cubicBezTo>
                      <a:pt x="2155001" y="1122643"/>
                      <a:pt x="2145440" y="1120331"/>
                      <a:pt x="2158879" y="1131083"/>
                    </a:cubicBezTo>
                    <a:cubicBezTo>
                      <a:pt x="2162946" y="1134337"/>
                      <a:pt x="2167546" y="1136861"/>
                      <a:pt x="2171880" y="1139750"/>
                    </a:cubicBezTo>
                    <a:cubicBezTo>
                      <a:pt x="2182774" y="1172429"/>
                      <a:pt x="2168079" y="1132148"/>
                      <a:pt x="2184881" y="1165752"/>
                    </a:cubicBezTo>
                    <a:cubicBezTo>
                      <a:pt x="2186924" y="1169838"/>
                      <a:pt x="2187172" y="1174667"/>
                      <a:pt x="2189215" y="1178753"/>
                    </a:cubicBezTo>
                    <a:cubicBezTo>
                      <a:pt x="2191544" y="1183411"/>
                      <a:pt x="2195553" y="1187096"/>
                      <a:pt x="2197882" y="1191754"/>
                    </a:cubicBezTo>
                    <a:cubicBezTo>
                      <a:pt x="2214424" y="1224839"/>
                      <a:pt x="2183784" y="1180180"/>
                      <a:pt x="2215217" y="1222089"/>
                    </a:cubicBezTo>
                    <a:cubicBezTo>
                      <a:pt x="2216661" y="1226423"/>
                      <a:pt x="2217751" y="1230891"/>
                      <a:pt x="2219550" y="1235090"/>
                    </a:cubicBezTo>
                    <a:cubicBezTo>
                      <a:pt x="2222095" y="1241028"/>
                      <a:pt x="2225950" y="1246376"/>
                      <a:pt x="2228218" y="1252425"/>
                    </a:cubicBezTo>
                    <a:cubicBezTo>
                      <a:pt x="2240212" y="1284407"/>
                      <a:pt x="2223652" y="1256412"/>
                      <a:pt x="2241219" y="1282760"/>
                    </a:cubicBezTo>
                    <a:cubicBezTo>
                      <a:pt x="2242663" y="1287094"/>
                      <a:pt x="2244656" y="1291282"/>
                      <a:pt x="2245552" y="1295761"/>
                    </a:cubicBezTo>
                    <a:cubicBezTo>
                      <a:pt x="2253514" y="1335573"/>
                      <a:pt x="2250127" y="1351727"/>
                      <a:pt x="2245552" y="1399769"/>
                    </a:cubicBezTo>
                    <a:cubicBezTo>
                      <a:pt x="2244987" y="1405698"/>
                      <a:pt x="2242387" y="1411264"/>
                      <a:pt x="2241219" y="1417104"/>
                    </a:cubicBezTo>
                    <a:cubicBezTo>
                      <a:pt x="2239496" y="1425720"/>
                      <a:pt x="2238504" y="1434469"/>
                      <a:pt x="2236885" y="1443105"/>
                    </a:cubicBezTo>
                    <a:cubicBezTo>
                      <a:pt x="2229506" y="1482458"/>
                      <a:pt x="2230798" y="1476122"/>
                      <a:pt x="2223884" y="1503777"/>
                    </a:cubicBezTo>
                    <a:cubicBezTo>
                      <a:pt x="2221177" y="1530842"/>
                      <a:pt x="2221199" y="1544852"/>
                      <a:pt x="2215217" y="1568781"/>
                    </a:cubicBezTo>
                    <a:cubicBezTo>
                      <a:pt x="2209028" y="1593539"/>
                      <a:pt x="2211954" y="1569388"/>
                      <a:pt x="2206549" y="1599117"/>
                    </a:cubicBezTo>
                    <a:cubicBezTo>
                      <a:pt x="2204722" y="1609167"/>
                      <a:pt x="2204043" y="1619402"/>
                      <a:pt x="2202216" y="1629452"/>
                    </a:cubicBezTo>
                    <a:cubicBezTo>
                      <a:pt x="2200006" y="1641607"/>
                      <a:pt x="2198224" y="1650779"/>
                      <a:pt x="2189215" y="1659788"/>
                    </a:cubicBezTo>
                    <a:cubicBezTo>
                      <a:pt x="2185532" y="1663471"/>
                      <a:pt x="2180548" y="1665566"/>
                      <a:pt x="2176214" y="1668455"/>
                    </a:cubicBezTo>
                    <a:lnTo>
                      <a:pt x="2158879" y="1694457"/>
                    </a:lnTo>
                    <a:cubicBezTo>
                      <a:pt x="2155990" y="1698791"/>
                      <a:pt x="2153895" y="1703775"/>
                      <a:pt x="2150212" y="1707458"/>
                    </a:cubicBezTo>
                    <a:lnTo>
                      <a:pt x="2137211" y="1720459"/>
                    </a:lnTo>
                    <a:cubicBezTo>
                      <a:pt x="2126905" y="1751375"/>
                      <a:pt x="2141519" y="1713995"/>
                      <a:pt x="2119876" y="1746461"/>
                    </a:cubicBezTo>
                    <a:cubicBezTo>
                      <a:pt x="2117342" y="1750262"/>
                      <a:pt x="2117809" y="1755496"/>
                      <a:pt x="2115543" y="1759462"/>
                    </a:cubicBezTo>
                    <a:cubicBezTo>
                      <a:pt x="2111960" y="1765733"/>
                      <a:pt x="2106370" y="1770671"/>
                      <a:pt x="2102542" y="1776796"/>
                    </a:cubicBezTo>
                    <a:cubicBezTo>
                      <a:pt x="2099118" y="1782274"/>
                      <a:pt x="2098443" y="1789563"/>
                      <a:pt x="2093875" y="1794131"/>
                    </a:cubicBezTo>
                    <a:cubicBezTo>
                      <a:pt x="2078973" y="1809034"/>
                      <a:pt x="2071221" y="1810350"/>
                      <a:pt x="2054872" y="1815799"/>
                    </a:cubicBezTo>
                    <a:cubicBezTo>
                      <a:pt x="2032907" y="1837764"/>
                      <a:pt x="2061335" y="1811921"/>
                      <a:pt x="2033203" y="1828800"/>
                    </a:cubicBezTo>
                    <a:cubicBezTo>
                      <a:pt x="2003460" y="1846646"/>
                      <a:pt x="2048364" y="1829527"/>
                      <a:pt x="2011535" y="1841801"/>
                    </a:cubicBezTo>
                    <a:lnTo>
                      <a:pt x="1985533" y="1859136"/>
                    </a:lnTo>
                    <a:cubicBezTo>
                      <a:pt x="1981199" y="1862025"/>
                      <a:pt x="1977669" y="1866947"/>
                      <a:pt x="1972532" y="1867803"/>
                    </a:cubicBezTo>
                    <a:cubicBezTo>
                      <a:pt x="1963865" y="1869248"/>
                      <a:pt x="1955147" y="1870414"/>
                      <a:pt x="1946531" y="1872137"/>
                    </a:cubicBezTo>
                    <a:cubicBezTo>
                      <a:pt x="1940691" y="1873305"/>
                      <a:pt x="1935130" y="1875954"/>
                      <a:pt x="1929196" y="1876470"/>
                    </a:cubicBezTo>
                    <a:cubicBezTo>
                      <a:pt x="1901815" y="1878851"/>
                      <a:pt x="1874303" y="1879359"/>
                      <a:pt x="1846857" y="1880804"/>
                    </a:cubicBezTo>
                    <a:lnTo>
                      <a:pt x="1812187" y="1885138"/>
                    </a:lnTo>
                    <a:cubicBezTo>
                      <a:pt x="1802062" y="1886488"/>
                      <a:pt x="1792012" y="1888420"/>
                      <a:pt x="1781852" y="1889471"/>
                    </a:cubicBezTo>
                    <a:cubicBezTo>
                      <a:pt x="1750110" y="1892755"/>
                      <a:pt x="1686512" y="1898139"/>
                      <a:pt x="1686512" y="1898139"/>
                    </a:cubicBezTo>
                    <a:cubicBezTo>
                      <a:pt x="1682178" y="1899583"/>
                      <a:pt x="1677970" y="1901481"/>
                      <a:pt x="1673511" y="1902472"/>
                    </a:cubicBezTo>
                    <a:cubicBezTo>
                      <a:pt x="1651512" y="1907360"/>
                      <a:pt x="1625978" y="1908959"/>
                      <a:pt x="1604172" y="1911140"/>
                    </a:cubicBezTo>
                    <a:cubicBezTo>
                      <a:pt x="1578197" y="1919797"/>
                      <a:pt x="1593179" y="1915864"/>
                      <a:pt x="1547835" y="1919807"/>
                    </a:cubicBezTo>
                    <a:cubicBezTo>
                      <a:pt x="1529071" y="1921439"/>
                      <a:pt x="1510276" y="1922696"/>
                      <a:pt x="1491497" y="1924140"/>
                    </a:cubicBezTo>
                    <a:cubicBezTo>
                      <a:pt x="1471273" y="1922696"/>
                      <a:pt x="1450990" y="1921929"/>
                      <a:pt x="1430826" y="1919807"/>
                    </a:cubicBezTo>
                    <a:cubicBezTo>
                      <a:pt x="1423501" y="1919036"/>
                      <a:pt x="1416438" y="1916593"/>
                      <a:pt x="1409158" y="1915473"/>
                    </a:cubicBezTo>
                    <a:cubicBezTo>
                      <a:pt x="1397647" y="1913702"/>
                      <a:pt x="1386045" y="1912584"/>
                      <a:pt x="1374489" y="1911140"/>
                    </a:cubicBezTo>
                    <a:cubicBezTo>
                      <a:pt x="1342083" y="1903038"/>
                      <a:pt x="1357820" y="1905983"/>
                      <a:pt x="1305150" y="1902472"/>
                    </a:cubicBezTo>
                    <a:cubicBezTo>
                      <a:pt x="1279166" y="1900740"/>
                      <a:pt x="1253176" y="1898872"/>
                      <a:pt x="1227145" y="1898139"/>
                    </a:cubicBezTo>
                    <a:lnTo>
                      <a:pt x="997461" y="1893805"/>
                    </a:lnTo>
                    <a:cubicBezTo>
                      <a:pt x="978682" y="1892360"/>
                      <a:pt x="959829" y="1891672"/>
                      <a:pt x="941124" y="1889471"/>
                    </a:cubicBezTo>
                    <a:cubicBezTo>
                      <a:pt x="935209" y="1888775"/>
                      <a:pt x="929729" y="1885578"/>
                      <a:pt x="923789" y="1885138"/>
                    </a:cubicBezTo>
                    <a:cubicBezTo>
                      <a:pt x="890624" y="1882681"/>
                      <a:pt x="857340" y="1882249"/>
                      <a:pt x="824115" y="1880804"/>
                    </a:cubicBezTo>
                    <a:cubicBezTo>
                      <a:pt x="743378" y="1871832"/>
                      <a:pt x="831619" y="1881058"/>
                      <a:pt x="720108" y="1872137"/>
                    </a:cubicBezTo>
                    <a:cubicBezTo>
                      <a:pt x="705637" y="1870979"/>
                      <a:pt x="691234" y="1869061"/>
                      <a:pt x="676771" y="1867803"/>
                    </a:cubicBezTo>
                    <a:cubicBezTo>
                      <a:pt x="658007" y="1866171"/>
                      <a:pt x="639213" y="1864914"/>
                      <a:pt x="620434" y="1863469"/>
                    </a:cubicBezTo>
                    <a:cubicBezTo>
                      <a:pt x="608878" y="1860580"/>
                      <a:pt x="597446" y="1857138"/>
                      <a:pt x="585765" y="1854802"/>
                    </a:cubicBezTo>
                    <a:cubicBezTo>
                      <a:pt x="578542" y="1853357"/>
                      <a:pt x="571242" y="1852254"/>
                      <a:pt x="564096" y="1850468"/>
                    </a:cubicBezTo>
                    <a:cubicBezTo>
                      <a:pt x="559664" y="1849360"/>
                      <a:pt x="555527" y="1847243"/>
                      <a:pt x="551095" y="1846135"/>
                    </a:cubicBezTo>
                    <a:cubicBezTo>
                      <a:pt x="543949" y="1844349"/>
                      <a:pt x="536573" y="1843587"/>
                      <a:pt x="529427" y="1841801"/>
                    </a:cubicBezTo>
                    <a:cubicBezTo>
                      <a:pt x="507891" y="1836417"/>
                      <a:pt x="523914" y="1838108"/>
                      <a:pt x="499092" y="1828800"/>
                    </a:cubicBezTo>
                    <a:cubicBezTo>
                      <a:pt x="493515" y="1826709"/>
                      <a:pt x="487535" y="1825911"/>
                      <a:pt x="481757" y="1824467"/>
                    </a:cubicBezTo>
                    <a:cubicBezTo>
                      <a:pt x="458570" y="1801277"/>
                      <a:pt x="492480" y="1833364"/>
                      <a:pt x="455755" y="1807132"/>
                    </a:cubicBezTo>
                    <a:cubicBezTo>
                      <a:pt x="450768" y="1803570"/>
                      <a:pt x="447462" y="1798054"/>
                      <a:pt x="442754" y="1794131"/>
                    </a:cubicBezTo>
                    <a:cubicBezTo>
                      <a:pt x="438753" y="1790797"/>
                      <a:pt x="433820" y="1788718"/>
                      <a:pt x="429753" y="1785464"/>
                    </a:cubicBezTo>
                    <a:cubicBezTo>
                      <a:pt x="398878" y="1760763"/>
                      <a:pt x="448100" y="1794805"/>
                      <a:pt x="408085" y="1768129"/>
                    </a:cubicBezTo>
                    <a:cubicBezTo>
                      <a:pt x="405196" y="1763795"/>
                      <a:pt x="402848" y="1759048"/>
                      <a:pt x="399418" y="1755128"/>
                    </a:cubicBezTo>
                    <a:cubicBezTo>
                      <a:pt x="392692" y="1747441"/>
                      <a:pt x="383415" y="1741959"/>
                      <a:pt x="377749" y="1733460"/>
                    </a:cubicBezTo>
                    <a:cubicBezTo>
                      <a:pt x="370876" y="1723149"/>
                      <a:pt x="361305" y="1709240"/>
                      <a:pt x="356081" y="1698791"/>
                    </a:cubicBezTo>
                    <a:cubicBezTo>
                      <a:pt x="344829" y="1676287"/>
                      <a:pt x="360011" y="1694053"/>
                      <a:pt x="343080" y="1677122"/>
                    </a:cubicBezTo>
                    <a:cubicBezTo>
                      <a:pt x="333121" y="1647245"/>
                      <a:pt x="340873" y="1657581"/>
                      <a:pt x="325746" y="1642453"/>
                    </a:cubicBezTo>
                    <a:cubicBezTo>
                      <a:pt x="312181" y="1588198"/>
                      <a:pt x="329526" y="1655688"/>
                      <a:pt x="317078" y="1612118"/>
                    </a:cubicBezTo>
                    <a:cubicBezTo>
                      <a:pt x="306195" y="1574026"/>
                      <a:pt x="318802" y="1612954"/>
                      <a:pt x="308411" y="1581782"/>
                    </a:cubicBezTo>
                    <a:cubicBezTo>
                      <a:pt x="306966" y="1570226"/>
                      <a:pt x="305992" y="1558601"/>
                      <a:pt x="304077" y="1547113"/>
                    </a:cubicBezTo>
                    <a:cubicBezTo>
                      <a:pt x="303098" y="1541238"/>
                      <a:pt x="300586" y="1535674"/>
                      <a:pt x="299744" y="1529778"/>
                    </a:cubicBezTo>
                    <a:cubicBezTo>
                      <a:pt x="297691" y="1515407"/>
                      <a:pt x="297463" y="1500813"/>
                      <a:pt x="295410" y="1486442"/>
                    </a:cubicBezTo>
                    <a:cubicBezTo>
                      <a:pt x="294568" y="1480546"/>
                      <a:pt x="292368" y="1474921"/>
                      <a:pt x="291076" y="1469107"/>
                    </a:cubicBezTo>
                    <a:cubicBezTo>
                      <a:pt x="289478" y="1461917"/>
                      <a:pt x="288187" y="1454662"/>
                      <a:pt x="286743" y="1447439"/>
                    </a:cubicBezTo>
                    <a:cubicBezTo>
                      <a:pt x="285298" y="1383879"/>
                      <a:pt x="286459" y="1320206"/>
                      <a:pt x="282409" y="1256759"/>
                    </a:cubicBezTo>
                    <a:cubicBezTo>
                      <a:pt x="282077" y="1251561"/>
                      <a:pt x="277132" y="1247712"/>
                      <a:pt x="273742" y="1243758"/>
                    </a:cubicBezTo>
                    <a:cubicBezTo>
                      <a:pt x="268424" y="1237553"/>
                      <a:pt x="260940" y="1233222"/>
                      <a:pt x="256407" y="1226423"/>
                    </a:cubicBezTo>
                    <a:cubicBezTo>
                      <a:pt x="253518" y="1222089"/>
                      <a:pt x="250324" y="1217944"/>
                      <a:pt x="247740" y="1213422"/>
                    </a:cubicBezTo>
                    <a:cubicBezTo>
                      <a:pt x="244535" y="1207813"/>
                      <a:pt x="242657" y="1201462"/>
                      <a:pt x="239073" y="1196087"/>
                    </a:cubicBezTo>
                    <a:cubicBezTo>
                      <a:pt x="236807" y="1192687"/>
                      <a:pt x="233294" y="1190309"/>
                      <a:pt x="230405" y="1187420"/>
                    </a:cubicBezTo>
                    <a:cubicBezTo>
                      <a:pt x="228961" y="1183086"/>
                      <a:pt x="228115" y="1178505"/>
                      <a:pt x="226072" y="1174419"/>
                    </a:cubicBezTo>
                    <a:cubicBezTo>
                      <a:pt x="223743" y="1169760"/>
                      <a:pt x="219519" y="1166178"/>
                      <a:pt x="217404" y="1161418"/>
                    </a:cubicBezTo>
                    <a:cubicBezTo>
                      <a:pt x="213693" y="1153069"/>
                      <a:pt x="208737" y="1135416"/>
                      <a:pt x="208737" y="1135416"/>
                    </a:cubicBezTo>
                    <a:cubicBezTo>
                      <a:pt x="205665" y="1110840"/>
                      <a:pt x="206204" y="1103862"/>
                      <a:pt x="200070" y="1083413"/>
                    </a:cubicBezTo>
                    <a:cubicBezTo>
                      <a:pt x="197445" y="1074662"/>
                      <a:pt x="197863" y="1063871"/>
                      <a:pt x="191403" y="1057411"/>
                    </a:cubicBezTo>
                    <a:cubicBezTo>
                      <a:pt x="188514" y="1054522"/>
                      <a:pt x="185187" y="1052012"/>
                      <a:pt x="182735" y="1048743"/>
                    </a:cubicBezTo>
                    <a:cubicBezTo>
                      <a:pt x="176485" y="1040410"/>
                      <a:pt x="172767" y="1030107"/>
                      <a:pt x="165401" y="1022741"/>
                    </a:cubicBezTo>
                    <a:cubicBezTo>
                      <a:pt x="158178" y="1015518"/>
                      <a:pt x="149398" y="1009572"/>
                      <a:pt x="143732" y="1001073"/>
                    </a:cubicBezTo>
                    <a:cubicBezTo>
                      <a:pt x="135210" y="988289"/>
                      <a:pt x="134577" y="985498"/>
                      <a:pt x="122064" y="975071"/>
                    </a:cubicBezTo>
                    <a:cubicBezTo>
                      <a:pt x="118063" y="971737"/>
                      <a:pt x="113064" y="969738"/>
                      <a:pt x="109063" y="966404"/>
                    </a:cubicBezTo>
                    <a:cubicBezTo>
                      <a:pt x="104355" y="962481"/>
                      <a:pt x="101161" y="956803"/>
                      <a:pt x="96062" y="953403"/>
                    </a:cubicBezTo>
                    <a:cubicBezTo>
                      <a:pt x="92261" y="950869"/>
                      <a:pt x="87147" y="951112"/>
                      <a:pt x="83061" y="949069"/>
                    </a:cubicBezTo>
                    <a:cubicBezTo>
                      <a:pt x="78403" y="946740"/>
                      <a:pt x="74632" y="942896"/>
                      <a:pt x="70060" y="940402"/>
                    </a:cubicBezTo>
                    <a:cubicBezTo>
                      <a:pt x="58717" y="934215"/>
                      <a:pt x="47648" y="927154"/>
                      <a:pt x="35391" y="923068"/>
                    </a:cubicBezTo>
                    <a:cubicBezTo>
                      <a:pt x="31057" y="921623"/>
                      <a:pt x="26476" y="920777"/>
                      <a:pt x="22390" y="918734"/>
                    </a:cubicBezTo>
                    <a:cubicBezTo>
                      <a:pt x="3454" y="909266"/>
                      <a:pt x="0" y="874675"/>
                      <a:pt x="5056" y="866730"/>
                    </a:cubicBezTo>
                    <a:close/>
                  </a:path>
                </a:pathLst>
              </a:custGeom>
              <a:noFill/>
              <a:ln w="63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he-IL" sz="2800" b="1">
                  <a:solidFill>
                    <a:srgbClr val="FFFFFF"/>
                  </a:solidFill>
                </a:endParaRPr>
              </a:p>
            </p:txBody>
          </p:sp>
          <p:graphicFrame>
            <p:nvGraphicFramePr>
              <p:cNvPr id="41" name="Object 16"/>
              <p:cNvGraphicFramePr>
                <a:graphicFrameLocks noChangeAspect="1"/>
              </p:cNvGraphicFramePr>
              <p:nvPr/>
            </p:nvGraphicFramePr>
            <p:xfrm>
              <a:off x="7549294" y="2300868"/>
              <a:ext cx="257806" cy="3204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190440" imgH="228600" progId="Equation.DSMT4">
                      <p:embed/>
                    </p:oleObj>
                  </mc:Choice>
                  <mc:Fallback>
                    <p:oleObj name="Equation" r:id="rId3" imgW="190440" imgH="228600" progId="Equation.DSMT4">
                      <p:embed/>
                      <p:pic>
                        <p:nvPicPr>
                          <p:cNvPr id="41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49294" y="2300868"/>
                            <a:ext cx="257806" cy="32049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Object 17"/>
              <p:cNvGraphicFramePr>
                <a:graphicFrameLocks noChangeAspect="1"/>
              </p:cNvGraphicFramePr>
              <p:nvPr/>
            </p:nvGraphicFramePr>
            <p:xfrm>
              <a:off x="7698734" y="2745105"/>
              <a:ext cx="274410" cy="3204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203040" imgH="228600" progId="Equation.DSMT4">
                      <p:embed/>
                    </p:oleObj>
                  </mc:Choice>
                  <mc:Fallback>
                    <p:oleObj name="Equation" r:id="rId5" imgW="203040" imgH="228600" progId="Equation.DSMT4">
                      <p:embed/>
                      <p:pic>
                        <p:nvPicPr>
                          <p:cNvPr id="42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98734" y="2745105"/>
                            <a:ext cx="274410" cy="32049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7" name="Group 66"/>
            <p:cNvGrpSpPr/>
            <p:nvPr/>
          </p:nvGrpSpPr>
          <p:grpSpPr>
            <a:xfrm>
              <a:off x="822256" y="3446587"/>
              <a:ext cx="6103429" cy="567299"/>
              <a:chOff x="723196" y="3917577"/>
              <a:chExt cx="6103429" cy="720077"/>
            </a:xfrm>
          </p:grpSpPr>
          <p:sp>
            <p:nvSpPr>
              <p:cNvPr id="35" name="Rectangle 2"/>
              <p:cNvSpPr txBox="1">
                <a:spLocks noChangeArrowheads="1"/>
              </p:cNvSpPr>
              <p:nvPr/>
            </p:nvSpPr>
            <p:spPr bwMode="auto">
              <a:xfrm>
                <a:off x="723196" y="3917577"/>
                <a:ext cx="6103429" cy="720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indent="-342900" algn="l" rtl="0" fontAlgn="auto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00"/>
                  </a:buClr>
                  <a:buFont typeface="Wingdings" pitchFamily="2" charset="2"/>
                  <a:buChar char="Ø"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ahoma"/>
                    <a:cs typeface="Tahoma"/>
                  </a:rPr>
                  <a:t>exchange leads to unitary operations</a:t>
                </a:r>
                <a:r>
                  <a:rPr lang="en-US" sz="2000" dirty="0">
                    <a:solidFill>
                      <a:srgbClr val="FF0000"/>
                    </a:solidFill>
                    <a:latin typeface="Tahoma"/>
                    <a:cs typeface="Tahoma"/>
                  </a:rPr>
                  <a:t>  </a:t>
                </a:r>
              </a:p>
              <a:p>
                <a:pPr marL="457200" indent="-457200" algn="l" rtl="0" fontAlgn="auto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00"/>
                  </a:buClr>
                  <a:buFont typeface="+mj-lt"/>
                  <a:buAutoNum type="arabicPeriod"/>
                  <a:defRPr/>
                </a:pPr>
                <a:endParaRPr lang="en-US" sz="2000" dirty="0">
                  <a:solidFill>
                    <a:srgbClr val="000000"/>
                  </a:solidFill>
                  <a:latin typeface="Tahoma"/>
                  <a:cs typeface="Tahoma"/>
                </a:endParaRPr>
              </a:p>
            </p:txBody>
          </p:sp>
          <p:graphicFrame>
            <p:nvGraphicFramePr>
              <p:cNvPr id="43" name="Object 12"/>
              <p:cNvGraphicFramePr>
                <a:graphicFrameLocks noChangeAspect="1"/>
              </p:cNvGraphicFramePr>
              <p:nvPr/>
            </p:nvGraphicFramePr>
            <p:xfrm>
              <a:off x="5470843" y="4124967"/>
              <a:ext cx="742950" cy="4130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419040" imgH="228600" progId="Equation.DSMT4">
                      <p:embed/>
                    </p:oleObj>
                  </mc:Choice>
                  <mc:Fallback>
                    <p:oleObj name="Equation" r:id="rId7" imgW="419040" imgH="228600" progId="Equation.DSMT4">
                      <p:embed/>
                      <p:pic>
                        <p:nvPicPr>
                          <p:cNvPr id="43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70843" y="4124967"/>
                            <a:ext cx="742950" cy="41308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74" name="Group 73"/>
          <p:cNvGrpSpPr/>
          <p:nvPr/>
        </p:nvGrpSpPr>
        <p:grpSpPr>
          <a:xfrm>
            <a:off x="807016" y="4108573"/>
            <a:ext cx="7248126" cy="930049"/>
            <a:chOff x="807016" y="4264917"/>
            <a:chExt cx="7248126" cy="930049"/>
          </a:xfrm>
        </p:grpSpPr>
        <p:sp>
          <p:nvSpPr>
            <p:cNvPr id="44" name="Rectangle 2"/>
            <p:cNvSpPr txBox="1">
              <a:spLocks noChangeArrowheads="1"/>
            </p:cNvSpPr>
            <p:nvPr/>
          </p:nvSpPr>
          <p:spPr bwMode="auto">
            <a:xfrm>
              <a:off x="807016" y="4347852"/>
              <a:ext cx="6103429" cy="484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Font typeface="Wingdings" pitchFamily="2" charset="2"/>
                <a:buChar char="Ø"/>
                <a:defRPr/>
              </a:pPr>
              <a:r>
                <a:rPr lang="en-US" sz="2000" dirty="0">
                  <a:solidFill>
                    <a:srgbClr val="000000"/>
                  </a:solidFill>
                  <a:latin typeface="Tahoma"/>
                  <a:cs typeface="Tahoma"/>
                </a:rPr>
                <a:t>insensitive to path  </a:t>
              </a:r>
            </a:p>
            <a:p>
              <a:pPr marL="457200" indent="-45720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Font typeface="+mj-lt"/>
                <a:buAutoNum type="arabicPeriod" startAt="2"/>
                <a:defRPr/>
              </a:pPr>
              <a:endParaRPr lang="en-US" sz="20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6398958" y="4264917"/>
              <a:ext cx="1656184" cy="930049"/>
              <a:chOff x="6294100" y="3570214"/>
              <a:chExt cx="1656184" cy="930049"/>
            </a:xfrm>
          </p:grpSpPr>
          <p:pic>
            <p:nvPicPr>
              <p:cNvPr id="45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5057"/>
              <a:stretch>
                <a:fillRect/>
              </a:stretch>
            </p:blipFill>
            <p:spPr bwMode="auto">
              <a:xfrm>
                <a:off x="7047267" y="3690650"/>
                <a:ext cx="209717" cy="201884"/>
              </a:xfrm>
              <a:prstGeom prst="rect">
                <a:avLst/>
              </a:prstGeom>
              <a:noFill/>
            </p:spPr>
          </p:pic>
          <p:pic>
            <p:nvPicPr>
              <p:cNvPr id="46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5057"/>
              <a:stretch>
                <a:fillRect/>
              </a:stretch>
            </p:blipFill>
            <p:spPr bwMode="auto">
              <a:xfrm>
                <a:off x="7245469" y="4175226"/>
                <a:ext cx="209717" cy="201884"/>
              </a:xfrm>
              <a:prstGeom prst="rect">
                <a:avLst/>
              </a:prstGeom>
              <a:noFill/>
            </p:spPr>
          </p:pic>
          <p:pic>
            <p:nvPicPr>
              <p:cNvPr id="47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5057"/>
              <a:stretch>
                <a:fillRect/>
              </a:stretch>
            </p:blipFill>
            <p:spPr bwMode="auto">
              <a:xfrm>
                <a:off x="6888706" y="4175226"/>
                <a:ext cx="209717" cy="201884"/>
              </a:xfrm>
              <a:prstGeom prst="rect">
                <a:avLst/>
              </a:prstGeom>
              <a:noFill/>
            </p:spPr>
          </p:pic>
          <p:pic>
            <p:nvPicPr>
              <p:cNvPr id="48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5057"/>
              <a:stretch>
                <a:fillRect/>
              </a:stretch>
            </p:blipFill>
            <p:spPr bwMode="auto">
              <a:xfrm>
                <a:off x="6294100" y="3892556"/>
                <a:ext cx="209717" cy="201884"/>
              </a:xfrm>
              <a:prstGeom prst="rect">
                <a:avLst/>
              </a:prstGeom>
              <a:noFill/>
            </p:spPr>
          </p:pic>
          <p:graphicFrame>
            <p:nvGraphicFramePr>
              <p:cNvPr id="49" name="Object 16"/>
              <p:cNvGraphicFramePr>
                <a:graphicFrameLocks noChangeAspect="1"/>
              </p:cNvGraphicFramePr>
              <p:nvPr/>
            </p:nvGraphicFramePr>
            <p:xfrm>
              <a:off x="7526434" y="3615370"/>
              <a:ext cx="257806" cy="3204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90440" imgH="228600" progId="Equation.DSMT4">
                      <p:embed/>
                    </p:oleObj>
                  </mc:Choice>
                  <mc:Fallback>
                    <p:oleObj name="Equation" r:id="rId9" imgW="190440" imgH="228600" progId="Equation.DSMT4">
                      <p:embed/>
                      <p:pic>
                        <p:nvPicPr>
                          <p:cNvPr id="49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26434" y="3615370"/>
                            <a:ext cx="257806" cy="32049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" name="Object 17"/>
              <p:cNvGraphicFramePr>
                <a:graphicFrameLocks noChangeAspect="1"/>
              </p:cNvGraphicFramePr>
              <p:nvPr/>
            </p:nvGraphicFramePr>
            <p:xfrm>
              <a:off x="7675874" y="4074847"/>
              <a:ext cx="274410" cy="3204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203040" imgH="228600" progId="Equation.DSMT4">
                      <p:embed/>
                    </p:oleObj>
                  </mc:Choice>
                  <mc:Fallback>
                    <p:oleObj name="Equation" r:id="rId10" imgW="203040" imgH="228600" progId="Equation.DSMT4">
                      <p:embed/>
                      <p:pic>
                        <p:nvPicPr>
                          <p:cNvPr id="5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75874" y="4074847"/>
                            <a:ext cx="274410" cy="32049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" name="Freeform 50"/>
              <p:cNvSpPr/>
              <p:nvPr/>
            </p:nvSpPr>
            <p:spPr>
              <a:xfrm>
                <a:off x="6438901" y="3570214"/>
                <a:ext cx="1174991" cy="930049"/>
              </a:xfrm>
              <a:custGeom>
                <a:avLst/>
                <a:gdLst>
                  <a:gd name="connsiteX0" fmla="*/ 2381 w 1174991"/>
                  <a:gd name="connsiteY0" fmla="*/ 388225 h 930049"/>
                  <a:gd name="connsiteX1" fmla="*/ 19050 w 1174991"/>
                  <a:gd name="connsiteY1" fmla="*/ 392988 h 930049"/>
                  <a:gd name="connsiteX2" fmla="*/ 23812 w 1174991"/>
                  <a:gd name="connsiteY2" fmla="*/ 402513 h 930049"/>
                  <a:gd name="connsiteX3" fmla="*/ 45244 w 1174991"/>
                  <a:gd name="connsiteY3" fmla="*/ 409656 h 930049"/>
                  <a:gd name="connsiteX4" fmla="*/ 54769 w 1174991"/>
                  <a:gd name="connsiteY4" fmla="*/ 404894 h 930049"/>
                  <a:gd name="connsiteX5" fmla="*/ 71437 w 1174991"/>
                  <a:gd name="connsiteY5" fmla="*/ 392988 h 930049"/>
                  <a:gd name="connsiteX6" fmla="*/ 88106 w 1174991"/>
                  <a:gd name="connsiteY6" fmla="*/ 376319 h 930049"/>
                  <a:gd name="connsiteX7" fmla="*/ 95250 w 1174991"/>
                  <a:gd name="connsiteY7" fmla="*/ 378700 h 930049"/>
                  <a:gd name="connsiteX8" fmla="*/ 109537 w 1174991"/>
                  <a:gd name="connsiteY8" fmla="*/ 407275 h 930049"/>
                  <a:gd name="connsiteX9" fmla="*/ 128587 w 1174991"/>
                  <a:gd name="connsiteY9" fmla="*/ 416800 h 930049"/>
                  <a:gd name="connsiteX10" fmla="*/ 138112 w 1174991"/>
                  <a:gd name="connsiteY10" fmla="*/ 412038 h 930049"/>
                  <a:gd name="connsiteX11" fmla="*/ 145256 w 1174991"/>
                  <a:gd name="connsiteY11" fmla="*/ 397750 h 930049"/>
                  <a:gd name="connsiteX12" fmla="*/ 150019 w 1174991"/>
                  <a:gd name="connsiteY12" fmla="*/ 390606 h 930049"/>
                  <a:gd name="connsiteX13" fmla="*/ 154781 w 1174991"/>
                  <a:gd name="connsiteY13" fmla="*/ 381081 h 930049"/>
                  <a:gd name="connsiteX14" fmla="*/ 164306 w 1174991"/>
                  <a:gd name="connsiteY14" fmla="*/ 376319 h 930049"/>
                  <a:gd name="connsiteX15" fmla="*/ 171450 w 1174991"/>
                  <a:gd name="connsiteY15" fmla="*/ 371556 h 930049"/>
                  <a:gd name="connsiteX16" fmla="*/ 190500 w 1174991"/>
                  <a:gd name="connsiteY16" fmla="*/ 373938 h 930049"/>
                  <a:gd name="connsiteX17" fmla="*/ 195262 w 1174991"/>
                  <a:gd name="connsiteY17" fmla="*/ 381081 h 930049"/>
                  <a:gd name="connsiteX18" fmla="*/ 209550 w 1174991"/>
                  <a:gd name="connsiteY18" fmla="*/ 400131 h 930049"/>
                  <a:gd name="connsiteX19" fmla="*/ 221456 w 1174991"/>
                  <a:gd name="connsiteY19" fmla="*/ 419181 h 930049"/>
                  <a:gd name="connsiteX20" fmla="*/ 228600 w 1174991"/>
                  <a:gd name="connsiteY20" fmla="*/ 421563 h 930049"/>
                  <a:gd name="connsiteX21" fmla="*/ 252412 w 1174991"/>
                  <a:gd name="connsiteY21" fmla="*/ 431088 h 930049"/>
                  <a:gd name="connsiteX22" fmla="*/ 280987 w 1174991"/>
                  <a:gd name="connsiteY22" fmla="*/ 419181 h 930049"/>
                  <a:gd name="connsiteX23" fmla="*/ 285750 w 1174991"/>
                  <a:gd name="connsiteY23" fmla="*/ 409656 h 930049"/>
                  <a:gd name="connsiteX24" fmla="*/ 288131 w 1174991"/>
                  <a:gd name="connsiteY24" fmla="*/ 395369 h 930049"/>
                  <a:gd name="connsiteX25" fmla="*/ 290512 w 1174991"/>
                  <a:gd name="connsiteY25" fmla="*/ 388225 h 930049"/>
                  <a:gd name="connsiteX26" fmla="*/ 297656 w 1174991"/>
                  <a:gd name="connsiteY26" fmla="*/ 385844 h 930049"/>
                  <a:gd name="connsiteX27" fmla="*/ 309562 w 1174991"/>
                  <a:gd name="connsiteY27" fmla="*/ 383463 h 930049"/>
                  <a:gd name="connsiteX28" fmla="*/ 326231 w 1174991"/>
                  <a:gd name="connsiteY28" fmla="*/ 385844 h 930049"/>
                  <a:gd name="connsiteX29" fmla="*/ 333375 w 1174991"/>
                  <a:gd name="connsiteY29" fmla="*/ 392988 h 930049"/>
                  <a:gd name="connsiteX30" fmla="*/ 350044 w 1174991"/>
                  <a:gd name="connsiteY30" fmla="*/ 404894 h 930049"/>
                  <a:gd name="connsiteX31" fmla="*/ 371475 w 1174991"/>
                  <a:gd name="connsiteY31" fmla="*/ 416800 h 930049"/>
                  <a:gd name="connsiteX32" fmla="*/ 378619 w 1174991"/>
                  <a:gd name="connsiteY32" fmla="*/ 421563 h 930049"/>
                  <a:gd name="connsiteX33" fmla="*/ 411956 w 1174991"/>
                  <a:gd name="connsiteY33" fmla="*/ 431088 h 930049"/>
                  <a:gd name="connsiteX34" fmla="*/ 440531 w 1174991"/>
                  <a:gd name="connsiteY34" fmla="*/ 421563 h 930049"/>
                  <a:gd name="connsiteX35" fmla="*/ 442912 w 1174991"/>
                  <a:gd name="connsiteY35" fmla="*/ 414419 h 930049"/>
                  <a:gd name="connsiteX36" fmla="*/ 447675 w 1174991"/>
                  <a:gd name="connsiteY36" fmla="*/ 407275 h 930049"/>
                  <a:gd name="connsiteX37" fmla="*/ 450056 w 1174991"/>
                  <a:gd name="connsiteY37" fmla="*/ 397750 h 930049"/>
                  <a:gd name="connsiteX38" fmla="*/ 457200 w 1174991"/>
                  <a:gd name="connsiteY38" fmla="*/ 390606 h 930049"/>
                  <a:gd name="connsiteX39" fmla="*/ 471487 w 1174991"/>
                  <a:gd name="connsiteY39" fmla="*/ 383463 h 930049"/>
                  <a:gd name="connsiteX40" fmla="*/ 481012 w 1174991"/>
                  <a:gd name="connsiteY40" fmla="*/ 385844 h 930049"/>
                  <a:gd name="connsiteX41" fmla="*/ 495300 w 1174991"/>
                  <a:gd name="connsiteY41" fmla="*/ 397750 h 930049"/>
                  <a:gd name="connsiteX42" fmla="*/ 502444 w 1174991"/>
                  <a:gd name="connsiteY42" fmla="*/ 402513 h 930049"/>
                  <a:gd name="connsiteX43" fmla="*/ 519112 w 1174991"/>
                  <a:gd name="connsiteY43" fmla="*/ 419181 h 930049"/>
                  <a:gd name="connsiteX44" fmla="*/ 535781 w 1174991"/>
                  <a:gd name="connsiteY44" fmla="*/ 428706 h 930049"/>
                  <a:gd name="connsiteX45" fmla="*/ 542925 w 1174991"/>
                  <a:gd name="connsiteY45" fmla="*/ 431088 h 930049"/>
                  <a:gd name="connsiteX46" fmla="*/ 550069 w 1174991"/>
                  <a:gd name="connsiteY46" fmla="*/ 435850 h 930049"/>
                  <a:gd name="connsiteX47" fmla="*/ 571500 w 1174991"/>
                  <a:gd name="connsiteY47" fmla="*/ 440613 h 930049"/>
                  <a:gd name="connsiteX48" fmla="*/ 581025 w 1174991"/>
                  <a:gd name="connsiteY48" fmla="*/ 442994 h 930049"/>
                  <a:gd name="connsiteX49" fmla="*/ 595312 w 1174991"/>
                  <a:gd name="connsiteY49" fmla="*/ 435850 h 930049"/>
                  <a:gd name="connsiteX50" fmla="*/ 597694 w 1174991"/>
                  <a:gd name="connsiteY50" fmla="*/ 421563 h 930049"/>
                  <a:gd name="connsiteX51" fmla="*/ 600075 w 1174991"/>
                  <a:gd name="connsiteY51" fmla="*/ 404894 h 930049"/>
                  <a:gd name="connsiteX52" fmla="*/ 609600 w 1174991"/>
                  <a:gd name="connsiteY52" fmla="*/ 383463 h 930049"/>
                  <a:gd name="connsiteX53" fmla="*/ 619125 w 1174991"/>
                  <a:gd name="connsiteY53" fmla="*/ 381081 h 930049"/>
                  <a:gd name="connsiteX54" fmla="*/ 650081 w 1174991"/>
                  <a:gd name="connsiteY54" fmla="*/ 385844 h 930049"/>
                  <a:gd name="connsiteX55" fmla="*/ 657225 w 1174991"/>
                  <a:gd name="connsiteY55" fmla="*/ 390606 h 930049"/>
                  <a:gd name="connsiteX56" fmla="*/ 664369 w 1174991"/>
                  <a:gd name="connsiteY56" fmla="*/ 392988 h 930049"/>
                  <a:gd name="connsiteX57" fmla="*/ 673894 w 1174991"/>
                  <a:gd name="connsiteY57" fmla="*/ 402513 h 930049"/>
                  <a:gd name="connsiteX58" fmla="*/ 681037 w 1174991"/>
                  <a:gd name="connsiteY58" fmla="*/ 412038 h 930049"/>
                  <a:gd name="connsiteX59" fmla="*/ 700087 w 1174991"/>
                  <a:gd name="connsiteY59" fmla="*/ 426325 h 930049"/>
                  <a:gd name="connsiteX60" fmla="*/ 707231 w 1174991"/>
                  <a:gd name="connsiteY60" fmla="*/ 433469 h 930049"/>
                  <a:gd name="connsiteX61" fmla="*/ 714375 w 1174991"/>
                  <a:gd name="connsiteY61" fmla="*/ 438231 h 930049"/>
                  <a:gd name="connsiteX62" fmla="*/ 723900 w 1174991"/>
                  <a:gd name="connsiteY62" fmla="*/ 445375 h 930049"/>
                  <a:gd name="connsiteX63" fmla="*/ 740569 w 1174991"/>
                  <a:gd name="connsiteY63" fmla="*/ 450138 h 930049"/>
                  <a:gd name="connsiteX64" fmla="*/ 747712 w 1174991"/>
                  <a:gd name="connsiteY64" fmla="*/ 442994 h 930049"/>
                  <a:gd name="connsiteX65" fmla="*/ 747712 w 1174991"/>
                  <a:gd name="connsiteY65" fmla="*/ 421563 h 930049"/>
                  <a:gd name="connsiteX66" fmla="*/ 742950 w 1174991"/>
                  <a:gd name="connsiteY66" fmla="*/ 414419 h 930049"/>
                  <a:gd name="connsiteX67" fmla="*/ 745331 w 1174991"/>
                  <a:gd name="connsiteY67" fmla="*/ 388225 h 930049"/>
                  <a:gd name="connsiteX68" fmla="*/ 752475 w 1174991"/>
                  <a:gd name="connsiteY68" fmla="*/ 383463 h 930049"/>
                  <a:gd name="connsiteX69" fmla="*/ 762000 w 1174991"/>
                  <a:gd name="connsiteY69" fmla="*/ 381081 h 930049"/>
                  <a:gd name="connsiteX70" fmla="*/ 792956 w 1174991"/>
                  <a:gd name="connsiteY70" fmla="*/ 376319 h 930049"/>
                  <a:gd name="connsiteX71" fmla="*/ 823912 w 1174991"/>
                  <a:gd name="connsiteY71" fmla="*/ 378700 h 930049"/>
                  <a:gd name="connsiteX72" fmla="*/ 850106 w 1174991"/>
                  <a:gd name="connsiteY72" fmla="*/ 383463 h 930049"/>
                  <a:gd name="connsiteX73" fmla="*/ 866775 w 1174991"/>
                  <a:gd name="connsiteY73" fmla="*/ 385844 h 930049"/>
                  <a:gd name="connsiteX74" fmla="*/ 878681 w 1174991"/>
                  <a:gd name="connsiteY74" fmla="*/ 383463 h 930049"/>
                  <a:gd name="connsiteX75" fmla="*/ 876300 w 1174991"/>
                  <a:gd name="connsiteY75" fmla="*/ 366794 h 930049"/>
                  <a:gd name="connsiteX76" fmla="*/ 871537 w 1174991"/>
                  <a:gd name="connsiteY76" fmla="*/ 354888 h 930049"/>
                  <a:gd name="connsiteX77" fmla="*/ 871537 w 1174991"/>
                  <a:gd name="connsiteY77" fmla="*/ 328694 h 930049"/>
                  <a:gd name="connsiteX78" fmla="*/ 890587 w 1174991"/>
                  <a:gd name="connsiteY78" fmla="*/ 312025 h 930049"/>
                  <a:gd name="connsiteX79" fmla="*/ 914400 w 1174991"/>
                  <a:gd name="connsiteY79" fmla="*/ 300119 h 930049"/>
                  <a:gd name="connsiteX80" fmla="*/ 933450 w 1174991"/>
                  <a:gd name="connsiteY80" fmla="*/ 290594 h 930049"/>
                  <a:gd name="connsiteX81" fmla="*/ 947737 w 1174991"/>
                  <a:gd name="connsiteY81" fmla="*/ 285831 h 930049"/>
                  <a:gd name="connsiteX82" fmla="*/ 971550 w 1174991"/>
                  <a:gd name="connsiteY82" fmla="*/ 273925 h 930049"/>
                  <a:gd name="connsiteX83" fmla="*/ 971550 w 1174991"/>
                  <a:gd name="connsiteY83" fmla="*/ 245350 h 930049"/>
                  <a:gd name="connsiteX84" fmla="*/ 954881 w 1174991"/>
                  <a:gd name="connsiteY84" fmla="*/ 238206 h 930049"/>
                  <a:gd name="connsiteX85" fmla="*/ 926306 w 1174991"/>
                  <a:gd name="connsiteY85" fmla="*/ 233444 h 930049"/>
                  <a:gd name="connsiteX86" fmla="*/ 916781 w 1174991"/>
                  <a:gd name="connsiteY86" fmla="*/ 216775 h 930049"/>
                  <a:gd name="connsiteX87" fmla="*/ 914400 w 1174991"/>
                  <a:gd name="connsiteY87" fmla="*/ 209631 h 930049"/>
                  <a:gd name="connsiteX88" fmla="*/ 919162 w 1174991"/>
                  <a:gd name="connsiteY88" fmla="*/ 192963 h 930049"/>
                  <a:gd name="connsiteX89" fmla="*/ 921544 w 1174991"/>
                  <a:gd name="connsiteY89" fmla="*/ 183438 h 930049"/>
                  <a:gd name="connsiteX90" fmla="*/ 928687 w 1174991"/>
                  <a:gd name="connsiteY90" fmla="*/ 173913 h 930049"/>
                  <a:gd name="connsiteX91" fmla="*/ 933450 w 1174991"/>
                  <a:gd name="connsiteY91" fmla="*/ 157244 h 930049"/>
                  <a:gd name="connsiteX92" fmla="*/ 940594 w 1174991"/>
                  <a:gd name="connsiteY92" fmla="*/ 140575 h 930049"/>
                  <a:gd name="connsiteX93" fmla="*/ 945356 w 1174991"/>
                  <a:gd name="connsiteY93" fmla="*/ 121525 h 930049"/>
                  <a:gd name="connsiteX94" fmla="*/ 942975 w 1174991"/>
                  <a:gd name="connsiteY94" fmla="*/ 102475 h 930049"/>
                  <a:gd name="connsiteX95" fmla="*/ 938212 w 1174991"/>
                  <a:gd name="connsiteY95" fmla="*/ 95331 h 930049"/>
                  <a:gd name="connsiteX96" fmla="*/ 921544 w 1174991"/>
                  <a:gd name="connsiteY96" fmla="*/ 97713 h 930049"/>
                  <a:gd name="connsiteX97" fmla="*/ 897731 w 1174991"/>
                  <a:gd name="connsiteY97" fmla="*/ 107238 h 930049"/>
                  <a:gd name="connsiteX98" fmla="*/ 890587 w 1174991"/>
                  <a:gd name="connsiteY98" fmla="*/ 109619 h 930049"/>
                  <a:gd name="connsiteX99" fmla="*/ 883444 w 1174991"/>
                  <a:gd name="connsiteY99" fmla="*/ 107238 h 930049"/>
                  <a:gd name="connsiteX100" fmla="*/ 859631 w 1174991"/>
                  <a:gd name="connsiteY100" fmla="*/ 95331 h 930049"/>
                  <a:gd name="connsiteX101" fmla="*/ 857250 w 1174991"/>
                  <a:gd name="connsiteY101" fmla="*/ 88188 h 930049"/>
                  <a:gd name="connsiteX102" fmla="*/ 835819 w 1174991"/>
                  <a:gd name="connsiteY102" fmla="*/ 71519 h 930049"/>
                  <a:gd name="connsiteX103" fmla="*/ 812006 w 1174991"/>
                  <a:gd name="connsiteY103" fmla="*/ 52469 h 930049"/>
                  <a:gd name="connsiteX104" fmla="*/ 795337 w 1174991"/>
                  <a:gd name="connsiteY104" fmla="*/ 38181 h 930049"/>
                  <a:gd name="connsiteX105" fmla="*/ 785812 w 1174991"/>
                  <a:gd name="connsiteY105" fmla="*/ 31038 h 930049"/>
                  <a:gd name="connsiteX106" fmla="*/ 776287 w 1174991"/>
                  <a:gd name="connsiteY106" fmla="*/ 28656 h 930049"/>
                  <a:gd name="connsiteX107" fmla="*/ 769144 w 1174991"/>
                  <a:gd name="connsiteY107" fmla="*/ 33419 h 930049"/>
                  <a:gd name="connsiteX108" fmla="*/ 764381 w 1174991"/>
                  <a:gd name="connsiteY108" fmla="*/ 52469 h 930049"/>
                  <a:gd name="connsiteX109" fmla="*/ 747712 w 1174991"/>
                  <a:gd name="connsiteY109" fmla="*/ 61994 h 930049"/>
                  <a:gd name="connsiteX110" fmla="*/ 733425 w 1174991"/>
                  <a:gd name="connsiteY110" fmla="*/ 57231 h 930049"/>
                  <a:gd name="connsiteX111" fmla="*/ 723900 w 1174991"/>
                  <a:gd name="connsiteY111" fmla="*/ 54850 h 930049"/>
                  <a:gd name="connsiteX112" fmla="*/ 719137 w 1174991"/>
                  <a:gd name="connsiteY112" fmla="*/ 45325 h 930049"/>
                  <a:gd name="connsiteX113" fmla="*/ 711994 w 1174991"/>
                  <a:gd name="connsiteY113" fmla="*/ 40563 h 930049"/>
                  <a:gd name="connsiteX114" fmla="*/ 700087 w 1174991"/>
                  <a:gd name="connsiteY114" fmla="*/ 26275 h 930049"/>
                  <a:gd name="connsiteX115" fmla="*/ 678656 w 1174991"/>
                  <a:gd name="connsiteY115" fmla="*/ 14369 h 930049"/>
                  <a:gd name="connsiteX116" fmla="*/ 650081 w 1174991"/>
                  <a:gd name="connsiteY116" fmla="*/ 4844 h 930049"/>
                  <a:gd name="connsiteX117" fmla="*/ 640556 w 1174991"/>
                  <a:gd name="connsiteY117" fmla="*/ 81 h 930049"/>
                  <a:gd name="connsiteX118" fmla="*/ 611981 w 1174991"/>
                  <a:gd name="connsiteY118" fmla="*/ 2463 h 930049"/>
                  <a:gd name="connsiteX119" fmla="*/ 604837 w 1174991"/>
                  <a:gd name="connsiteY119" fmla="*/ 9606 h 930049"/>
                  <a:gd name="connsiteX120" fmla="*/ 597694 w 1174991"/>
                  <a:gd name="connsiteY120" fmla="*/ 23894 h 930049"/>
                  <a:gd name="connsiteX121" fmla="*/ 600075 w 1174991"/>
                  <a:gd name="connsiteY121" fmla="*/ 33419 h 930049"/>
                  <a:gd name="connsiteX122" fmla="*/ 619125 w 1174991"/>
                  <a:gd name="connsiteY122" fmla="*/ 54850 h 930049"/>
                  <a:gd name="connsiteX123" fmla="*/ 623887 w 1174991"/>
                  <a:gd name="connsiteY123" fmla="*/ 76281 h 930049"/>
                  <a:gd name="connsiteX124" fmla="*/ 595312 w 1174991"/>
                  <a:gd name="connsiteY124" fmla="*/ 73900 h 930049"/>
                  <a:gd name="connsiteX125" fmla="*/ 581025 w 1174991"/>
                  <a:gd name="connsiteY125" fmla="*/ 69138 h 930049"/>
                  <a:gd name="connsiteX126" fmla="*/ 559594 w 1174991"/>
                  <a:gd name="connsiteY126" fmla="*/ 66756 h 930049"/>
                  <a:gd name="connsiteX127" fmla="*/ 545306 w 1174991"/>
                  <a:gd name="connsiteY127" fmla="*/ 69138 h 930049"/>
                  <a:gd name="connsiteX128" fmla="*/ 538162 w 1174991"/>
                  <a:gd name="connsiteY128" fmla="*/ 76281 h 930049"/>
                  <a:gd name="connsiteX129" fmla="*/ 526256 w 1174991"/>
                  <a:gd name="connsiteY129" fmla="*/ 97713 h 930049"/>
                  <a:gd name="connsiteX130" fmla="*/ 523875 w 1174991"/>
                  <a:gd name="connsiteY130" fmla="*/ 104856 h 930049"/>
                  <a:gd name="connsiteX131" fmla="*/ 538162 w 1174991"/>
                  <a:gd name="connsiteY131" fmla="*/ 128669 h 930049"/>
                  <a:gd name="connsiteX132" fmla="*/ 545306 w 1174991"/>
                  <a:gd name="connsiteY132" fmla="*/ 131050 h 930049"/>
                  <a:gd name="connsiteX133" fmla="*/ 554831 w 1174991"/>
                  <a:gd name="connsiteY133" fmla="*/ 138194 h 930049"/>
                  <a:gd name="connsiteX134" fmla="*/ 561975 w 1174991"/>
                  <a:gd name="connsiteY134" fmla="*/ 142956 h 930049"/>
                  <a:gd name="connsiteX135" fmla="*/ 557212 w 1174991"/>
                  <a:gd name="connsiteY135" fmla="*/ 159625 h 930049"/>
                  <a:gd name="connsiteX136" fmla="*/ 552450 w 1174991"/>
                  <a:gd name="connsiteY136" fmla="*/ 171531 h 930049"/>
                  <a:gd name="connsiteX137" fmla="*/ 550069 w 1174991"/>
                  <a:gd name="connsiteY137" fmla="*/ 178675 h 930049"/>
                  <a:gd name="connsiteX138" fmla="*/ 545306 w 1174991"/>
                  <a:gd name="connsiteY138" fmla="*/ 185819 h 930049"/>
                  <a:gd name="connsiteX139" fmla="*/ 535781 w 1174991"/>
                  <a:gd name="connsiteY139" fmla="*/ 212013 h 930049"/>
                  <a:gd name="connsiteX140" fmla="*/ 531019 w 1174991"/>
                  <a:gd name="connsiteY140" fmla="*/ 219156 h 930049"/>
                  <a:gd name="connsiteX141" fmla="*/ 528637 w 1174991"/>
                  <a:gd name="connsiteY141" fmla="*/ 226300 h 930049"/>
                  <a:gd name="connsiteX142" fmla="*/ 523875 w 1174991"/>
                  <a:gd name="connsiteY142" fmla="*/ 238206 h 930049"/>
                  <a:gd name="connsiteX143" fmla="*/ 521494 w 1174991"/>
                  <a:gd name="connsiteY143" fmla="*/ 250113 h 930049"/>
                  <a:gd name="connsiteX144" fmla="*/ 519112 w 1174991"/>
                  <a:gd name="connsiteY144" fmla="*/ 259638 h 930049"/>
                  <a:gd name="connsiteX145" fmla="*/ 523875 w 1174991"/>
                  <a:gd name="connsiteY145" fmla="*/ 283450 h 930049"/>
                  <a:gd name="connsiteX146" fmla="*/ 531019 w 1174991"/>
                  <a:gd name="connsiteY146" fmla="*/ 285831 h 930049"/>
                  <a:gd name="connsiteX147" fmla="*/ 550069 w 1174991"/>
                  <a:gd name="connsiteY147" fmla="*/ 288213 h 930049"/>
                  <a:gd name="connsiteX148" fmla="*/ 564356 w 1174991"/>
                  <a:gd name="connsiteY148" fmla="*/ 292975 h 930049"/>
                  <a:gd name="connsiteX149" fmla="*/ 571500 w 1174991"/>
                  <a:gd name="connsiteY149" fmla="*/ 295356 h 930049"/>
                  <a:gd name="connsiteX150" fmla="*/ 581025 w 1174991"/>
                  <a:gd name="connsiteY150" fmla="*/ 300119 h 930049"/>
                  <a:gd name="connsiteX151" fmla="*/ 583406 w 1174991"/>
                  <a:gd name="connsiteY151" fmla="*/ 307263 h 930049"/>
                  <a:gd name="connsiteX152" fmla="*/ 588169 w 1174991"/>
                  <a:gd name="connsiteY152" fmla="*/ 314406 h 930049"/>
                  <a:gd name="connsiteX153" fmla="*/ 590550 w 1174991"/>
                  <a:gd name="connsiteY153" fmla="*/ 328694 h 930049"/>
                  <a:gd name="connsiteX154" fmla="*/ 595312 w 1174991"/>
                  <a:gd name="connsiteY154" fmla="*/ 347744 h 930049"/>
                  <a:gd name="connsiteX155" fmla="*/ 600075 w 1174991"/>
                  <a:gd name="connsiteY155" fmla="*/ 390606 h 930049"/>
                  <a:gd name="connsiteX156" fmla="*/ 602456 w 1174991"/>
                  <a:gd name="connsiteY156" fmla="*/ 397750 h 930049"/>
                  <a:gd name="connsiteX157" fmla="*/ 604837 w 1174991"/>
                  <a:gd name="connsiteY157" fmla="*/ 412038 h 930049"/>
                  <a:gd name="connsiteX158" fmla="*/ 609600 w 1174991"/>
                  <a:gd name="connsiteY158" fmla="*/ 419181 h 930049"/>
                  <a:gd name="connsiteX159" fmla="*/ 621506 w 1174991"/>
                  <a:gd name="connsiteY159" fmla="*/ 435850 h 930049"/>
                  <a:gd name="connsiteX160" fmla="*/ 628650 w 1174991"/>
                  <a:gd name="connsiteY160" fmla="*/ 433469 h 930049"/>
                  <a:gd name="connsiteX161" fmla="*/ 652462 w 1174991"/>
                  <a:gd name="connsiteY161" fmla="*/ 421563 h 930049"/>
                  <a:gd name="connsiteX162" fmla="*/ 661987 w 1174991"/>
                  <a:gd name="connsiteY162" fmla="*/ 414419 h 930049"/>
                  <a:gd name="connsiteX163" fmla="*/ 671512 w 1174991"/>
                  <a:gd name="connsiteY163" fmla="*/ 402513 h 930049"/>
                  <a:gd name="connsiteX164" fmla="*/ 685800 w 1174991"/>
                  <a:gd name="connsiteY164" fmla="*/ 392988 h 930049"/>
                  <a:gd name="connsiteX165" fmla="*/ 692944 w 1174991"/>
                  <a:gd name="connsiteY165" fmla="*/ 385844 h 930049"/>
                  <a:gd name="connsiteX166" fmla="*/ 719137 w 1174991"/>
                  <a:gd name="connsiteY166" fmla="*/ 376319 h 930049"/>
                  <a:gd name="connsiteX167" fmla="*/ 728662 w 1174991"/>
                  <a:gd name="connsiteY167" fmla="*/ 381081 h 930049"/>
                  <a:gd name="connsiteX168" fmla="*/ 740569 w 1174991"/>
                  <a:gd name="connsiteY168" fmla="*/ 395369 h 930049"/>
                  <a:gd name="connsiteX169" fmla="*/ 750094 w 1174991"/>
                  <a:gd name="connsiteY169" fmla="*/ 426325 h 930049"/>
                  <a:gd name="connsiteX170" fmla="*/ 757237 w 1174991"/>
                  <a:gd name="connsiteY170" fmla="*/ 454900 h 930049"/>
                  <a:gd name="connsiteX171" fmla="*/ 764381 w 1174991"/>
                  <a:gd name="connsiteY171" fmla="*/ 469188 h 930049"/>
                  <a:gd name="connsiteX172" fmla="*/ 771525 w 1174991"/>
                  <a:gd name="connsiteY172" fmla="*/ 473950 h 930049"/>
                  <a:gd name="connsiteX173" fmla="*/ 778669 w 1174991"/>
                  <a:gd name="connsiteY173" fmla="*/ 469188 h 930049"/>
                  <a:gd name="connsiteX174" fmla="*/ 797719 w 1174991"/>
                  <a:gd name="connsiteY174" fmla="*/ 464425 h 930049"/>
                  <a:gd name="connsiteX175" fmla="*/ 812006 w 1174991"/>
                  <a:gd name="connsiteY175" fmla="*/ 454900 h 930049"/>
                  <a:gd name="connsiteX176" fmla="*/ 819150 w 1174991"/>
                  <a:gd name="connsiteY176" fmla="*/ 450138 h 930049"/>
                  <a:gd name="connsiteX177" fmla="*/ 831056 w 1174991"/>
                  <a:gd name="connsiteY177" fmla="*/ 445375 h 930049"/>
                  <a:gd name="connsiteX178" fmla="*/ 845344 w 1174991"/>
                  <a:gd name="connsiteY178" fmla="*/ 438231 h 930049"/>
                  <a:gd name="connsiteX179" fmla="*/ 876300 w 1174991"/>
                  <a:gd name="connsiteY179" fmla="*/ 426325 h 930049"/>
                  <a:gd name="connsiteX180" fmla="*/ 907256 w 1174991"/>
                  <a:gd name="connsiteY180" fmla="*/ 412038 h 930049"/>
                  <a:gd name="connsiteX181" fmla="*/ 916781 w 1174991"/>
                  <a:gd name="connsiteY181" fmla="*/ 409656 h 930049"/>
                  <a:gd name="connsiteX182" fmla="*/ 931069 w 1174991"/>
                  <a:gd name="connsiteY182" fmla="*/ 402513 h 930049"/>
                  <a:gd name="connsiteX183" fmla="*/ 940594 w 1174991"/>
                  <a:gd name="connsiteY183" fmla="*/ 414419 h 930049"/>
                  <a:gd name="connsiteX184" fmla="*/ 942975 w 1174991"/>
                  <a:gd name="connsiteY184" fmla="*/ 423944 h 930049"/>
                  <a:gd name="connsiteX185" fmla="*/ 945356 w 1174991"/>
                  <a:gd name="connsiteY185" fmla="*/ 431088 h 930049"/>
                  <a:gd name="connsiteX186" fmla="*/ 940594 w 1174991"/>
                  <a:gd name="connsiteY186" fmla="*/ 464425 h 930049"/>
                  <a:gd name="connsiteX187" fmla="*/ 942975 w 1174991"/>
                  <a:gd name="connsiteY187" fmla="*/ 485856 h 930049"/>
                  <a:gd name="connsiteX188" fmla="*/ 945356 w 1174991"/>
                  <a:gd name="connsiteY188" fmla="*/ 493000 h 930049"/>
                  <a:gd name="connsiteX189" fmla="*/ 954881 w 1174991"/>
                  <a:gd name="connsiteY189" fmla="*/ 497763 h 930049"/>
                  <a:gd name="connsiteX190" fmla="*/ 985837 w 1174991"/>
                  <a:gd name="connsiteY190" fmla="*/ 502525 h 930049"/>
                  <a:gd name="connsiteX191" fmla="*/ 992981 w 1174991"/>
                  <a:gd name="connsiteY191" fmla="*/ 504906 h 930049"/>
                  <a:gd name="connsiteX192" fmla="*/ 1014412 w 1174991"/>
                  <a:gd name="connsiteY192" fmla="*/ 507288 h 930049"/>
                  <a:gd name="connsiteX193" fmla="*/ 1031081 w 1174991"/>
                  <a:gd name="connsiteY193" fmla="*/ 509669 h 930049"/>
                  <a:gd name="connsiteX194" fmla="*/ 1057275 w 1174991"/>
                  <a:gd name="connsiteY194" fmla="*/ 514431 h 930049"/>
                  <a:gd name="connsiteX195" fmla="*/ 1095375 w 1174991"/>
                  <a:gd name="connsiteY195" fmla="*/ 519194 h 930049"/>
                  <a:gd name="connsiteX196" fmla="*/ 1112044 w 1174991"/>
                  <a:gd name="connsiteY196" fmla="*/ 521575 h 930049"/>
                  <a:gd name="connsiteX197" fmla="*/ 1154906 w 1174991"/>
                  <a:gd name="connsiteY197" fmla="*/ 543006 h 930049"/>
                  <a:gd name="connsiteX198" fmla="*/ 1159669 w 1174991"/>
                  <a:gd name="connsiteY198" fmla="*/ 552531 h 930049"/>
                  <a:gd name="connsiteX199" fmla="*/ 1154906 w 1174991"/>
                  <a:gd name="connsiteY199" fmla="*/ 576344 h 930049"/>
                  <a:gd name="connsiteX200" fmla="*/ 1135856 w 1174991"/>
                  <a:gd name="connsiteY200" fmla="*/ 585869 h 930049"/>
                  <a:gd name="connsiteX201" fmla="*/ 1112044 w 1174991"/>
                  <a:gd name="connsiteY201" fmla="*/ 593013 h 930049"/>
                  <a:gd name="connsiteX202" fmla="*/ 1102519 w 1174991"/>
                  <a:gd name="connsiteY202" fmla="*/ 597775 h 930049"/>
                  <a:gd name="connsiteX203" fmla="*/ 1100137 w 1174991"/>
                  <a:gd name="connsiteY203" fmla="*/ 607300 h 930049"/>
                  <a:gd name="connsiteX204" fmla="*/ 1109662 w 1174991"/>
                  <a:gd name="connsiteY204" fmla="*/ 631113 h 930049"/>
                  <a:gd name="connsiteX205" fmla="*/ 1126331 w 1174991"/>
                  <a:gd name="connsiteY205" fmla="*/ 640638 h 930049"/>
                  <a:gd name="connsiteX206" fmla="*/ 1133475 w 1174991"/>
                  <a:gd name="connsiteY206" fmla="*/ 647781 h 930049"/>
                  <a:gd name="connsiteX207" fmla="*/ 1150144 w 1174991"/>
                  <a:gd name="connsiteY207" fmla="*/ 659688 h 930049"/>
                  <a:gd name="connsiteX208" fmla="*/ 1169194 w 1174991"/>
                  <a:gd name="connsiteY208" fmla="*/ 676356 h 930049"/>
                  <a:gd name="connsiteX209" fmla="*/ 1171575 w 1174991"/>
                  <a:gd name="connsiteY209" fmla="*/ 688263 h 930049"/>
                  <a:gd name="connsiteX210" fmla="*/ 1173956 w 1174991"/>
                  <a:gd name="connsiteY210" fmla="*/ 697788 h 930049"/>
                  <a:gd name="connsiteX211" fmla="*/ 1166812 w 1174991"/>
                  <a:gd name="connsiteY211" fmla="*/ 702550 h 930049"/>
                  <a:gd name="connsiteX212" fmla="*/ 1145381 w 1174991"/>
                  <a:gd name="connsiteY212" fmla="*/ 704931 h 930049"/>
                  <a:gd name="connsiteX213" fmla="*/ 1128712 w 1174991"/>
                  <a:gd name="connsiteY213" fmla="*/ 709694 h 930049"/>
                  <a:gd name="connsiteX214" fmla="*/ 1112044 w 1174991"/>
                  <a:gd name="connsiteY214" fmla="*/ 719219 h 930049"/>
                  <a:gd name="connsiteX215" fmla="*/ 1109662 w 1174991"/>
                  <a:gd name="connsiteY215" fmla="*/ 728744 h 930049"/>
                  <a:gd name="connsiteX216" fmla="*/ 1116806 w 1174991"/>
                  <a:gd name="connsiteY216" fmla="*/ 757319 h 930049"/>
                  <a:gd name="connsiteX217" fmla="*/ 1119187 w 1174991"/>
                  <a:gd name="connsiteY217" fmla="*/ 764463 h 930049"/>
                  <a:gd name="connsiteX218" fmla="*/ 1131094 w 1174991"/>
                  <a:gd name="connsiteY218" fmla="*/ 781131 h 930049"/>
                  <a:gd name="connsiteX219" fmla="*/ 1140619 w 1174991"/>
                  <a:gd name="connsiteY219" fmla="*/ 809706 h 930049"/>
                  <a:gd name="connsiteX220" fmla="*/ 1135856 w 1174991"/>
                  <a:gd name="connsiteY220" fmla="*/ 819231 h 930049"/>
                  <a:gd name="connsiteX221" fmla="*/ 1133475 w 1174991"/>
                  <a:gd name="connsiteY221" fmla="*/ 826375 h 930049"/>
                  <a:gd name="connsiteX222" fmla="*/ 1123950 w 1174991"/>
                  <a:gd name="connsiteY222" fmla="*/ 828756 h 930049"/>
                  <a:gd name="connsiteX223" fmla="*/ 1083469 w 1174991"/>
                  <a:gd name="connsiteY223" fmla="*/ 826375 h 930049"/>
                  <a:gd name="connsiteX224" fmla="*/ 1073944 w 1174991"/>
                  <a:gd name="connsiteY224" fmla="*/ 821613 h 930049"/>
                  <a:gd name="connsiteX225" fmla="*/ 1042987 w 1174991"/>
                  <a:gd name="connsiteY225" fmla="*/ 814469 h 930049"/>
                  <a:gd name="connsiteX226" fmla="*/ 1028700 w 1174991"/>
                  <a:gd name="connsiteY226" fmla="*/ 816850 h 930049"/>
                  <a:gd name="connsiteX227" fmla="*/ 1026319 w 1174991"/>
                  <a:gd name="connsiteY227" fmla="*/ 826375 h 930049"/>
                  <a:gd name="connsiteX228" fmla="*/ 1021556 w 1174991"/>
                  <a:gd name="connsiteY228" fmla="*/ 840663 h 930049"/>
                  <a:gd name="connsiteX229" fmla="*/ 1023937 w 1174991"/>
                  <a:gd name="connsiteY229" fmla="*/ 876381 h 930049"/>
                  <a:gd name="connsiteX230" fmla="*/ 1028700 w 1174991"/>
                  <a:gd name="connsiteY230" fmla="*/ 883525 h 930049"/>
                  <a:gd name="connsiteX231" fmla="*/ 1031081 w 1174991"/>
                  <a:gd name="connsiteY231" fmla="*/ 890669 h 930049"/>
                  <a:gd name="connsiteX232" fmla="*/ 990600 w 1174991"/>
                  <a:gd name="connsiteY232" fmla="*/ 893050 h 930049"/>
                  <a:gd name="connsiteX233" fmla="*/ 976312 w 1174991"/>
                  <a:gd name="connsiteY233" fmla="*/ 888288 h 930049"/>
                  <a:gd name="connsiteX234" fmla="*/ 942975 w 1174991"/>
                  <a:gd name="connsiteY234" fmla="*/ 874000 h 930049"/>
                  <a:gd name="connsiteX235" fmla="*/ 933450 w 1174991"/>
                  <a:gd name="connsiteY235" fmla="*/ 869238 h 930049"/>
                  <a:gd name="connsiteX236" fmla="*/ 909637 w 1174991"/>
                  <a:gd name="connsiteY236" fmla="*/ 854950 h 930049"/>
                  <a:gd name="connsiteX237" fmla="*/ 895350 w 1174991"/>
                  <a:gd name="connsiteY237" fmla="*/ 847806 h 930049"/>
                  <a:gd name="connsiteX238" fmla="*/ 866775 w 1174991"/>
                  <a:gd name="connsiteY238" fmla="*/ 864475 h 930049"/>
                  <a:gd name="connsiteX239" fmla="*/ 864394 w 1174991"/>
                  <a:gd name="connsiteY239" fmla="*/ 871619 h 930049"/>
                  <a:gd name="connsiteX240" fmla="*/ 857250 w 1174991"/>
                  <a:gd name="connsiteY240" fmla="*/ 883525 h 930049"/>
                  <a:gd name="connsiteX241" fmla="*/ 854869 w 1174991"/>
                  <a:gd name="connsiteY241" fmla="*/ 890669 h 930049"/>
                  <a:gd name="connsiteX242" fmla="*/ 847725 w 1174991"/>
                  <a:gd name="connsiteY242" fmla="*/ 897813 h 930049"/>
                  <a:gd name="connsiteX243" fmla="*/ 833437 w 1174991"/>
                  <a:gd name="connsiteY243" fmla="*/ 912100 h 930049"/>
                  <a:gd name="connsiteX244" fmla="*/ 826294 w 1174991"/>
                  <a:gd name="connsiteY244" fmla="*/ 921625 h 930049"/>
                  <a:gd name="connsiteX245" fmla="*/ 821531 w 1174991"/>
                  <a:gd name="connsiteY245" fmla="*/ 928769 h 930049"/>
                  <a:gd name="connsiteX246" fmla="*/ 812006 w 1174991"/>
                  <a:gd name="connsiteY246" fmla="*/ 914481 h 930049"/>
                  <a:gd name="connsiteX247" fmla="*/ 790575 w 1174991"/>
                  <a:gd name="connsiteY247" fmla="*/ 895431 h 930049"/>
                  <a:gd name="connsiteX248" fmla="*/ 783431 w 1174991"/>
                  <a:gd name="connsiteY248" fmla="*/ 888288 h 930049"/>
                  <a:gd name="connsiteX249" fmla="*/ 781050 w 1174991"/>
                  <a:gd name="connsiteY249" fmla="*/ 874000 h 930049"/>
                  <a:gd name="connsiteX250" fmla="*/ 778669 w 1174991"/>
                  <a:gd name="connsiteY250" fmla="*/ 864475 h 930049"/>
                  <a:gd name="connsiteX251" fmla="*/ 776287 w 1174991"/>
                  <a:gd name="connsiteY251" fmla="*/ 847806 h 930049"/>
                  <a:gd name="connsiteX252" fmla="*/ 769144 w 1174991"/>
                  <a:gd name="connsiteY252" fmla="*/ 802563 h 930049"/>
                  <a:gd name="connsiteX253" fmla="*/ 754856 w 1174991"/>
                  <a:gd name="connsiteY253" fmla="*/ 795419 h 930049"/>
                  <a:gd name="connsiteX254" fmla="*/ 745331 w 1174991"/>
                  <a:gd name="connsiteY254" fmla="*/ 809706 h 930049"/>
                  <a:gd name="connsiteX255" fmla="*/ 735806 w 1174991"/>
                  <a:gd name="connsiteY255" fmla="*/ 826375 h 930049"/>
                  <a:gd name="connsiteX256" fmla="*/ 728662 w 1174991"/>
                  <a:gd name="connsiteY256" fmla="*/ 840663 h 930049"/>
                  <a:gd name="connsiteX257" fmla="*/ 721519 w 1174991"/>
                  <a:gd name="connsiteY257" fmla="*/ 838281 h 930049"/>
                  <a:gd name="connsiteX258" fmla="*/ 716756 w 1174991"/>
                  <a:gd name="connsiteY258" fmla="*/ 816850 h 930049"/>
                  <a:gd name="connsiteX259" fmla="*/ 719137 w 1174991"/>
                  <a:gd name="connsiteY259" fmla="*/ 778750 h 930049"/>
                  <a:gd name="connsiteX260" fmla="*/ 716756 w 1174991"/>
                  <a:gd name="connsiteY260" fmla="*/ 766844 h 930049"/>
                  <a:gd name="connsiteX261" fmla="*/ 707231 w 1174991"/>
                  <a:gd name="connsiteY261" fmla="*/ 764463 h 930049"/>
                  <a:gd name="connsiteX262" fmla="*/ 688181 w 1174991"/>
                  <a:gd name="connsiteY262" fmla="*/ 797800 h 930049"/>
                  <a:gd name="connsiteX263" fmla="*/ 685800 w 1174991"/>
                  <a:gd name="connsiteY263" fmla="*/ 807325 h 930049"/>
                  <a:gd name="connsiteX264" fmla="*/ 678656 w 1174991"/>
                  <a:gd name="connsiteY264" fmla="*/ 831138 h 930049"/>
                  <a:gd name="connsiteX265" fmla="*/ 671512 w 1174991"/>
                  <a:gd name="connsiteY265" fmla="*/ 862094 h 930049"/>
                  <a:gd name="connsiteX266" fmla="*/ 661987 w 1174991"/>
                  <a:gd name="connsiteY266" fmla="*/ 871619 h 930049"/>
                  <a:gd name="connsiteX267" fmla="*/ 654844 w 1174991"/>
                  <a:gd name="connsiteY267" fmla="*/ 874000 h 930049"/>
                  <a:gd name="connsiteX268" fmla="*/ 638175 w 1174991"/>
                  <a:gd name="connsiteY268" fmla="*/ 869238 h 930049"/>
                  <a:gd name="connsiteX269" fmla="*/ 631031 w 1174991"/>
                  <a:gd name="connsiteY269" fmla="*/ 862094 h 930049"/>
                  <a:gd name="connsiteX270" fmla="*/ 611981 w 1174991"/>
                  <a:gd name="connsiteY270" fmla="*/ 847806 h 930049"/>
                  <a:gd name="connsiteX271" fmla="*/ 602456 w 1174991"/>
                  <a:gd name="connsiteY271" fmla="*/ 845425 h 930049"/>
                  <a:gd name="connsiteX272" fmla="*/ 592931 w 1174991"/>
                  <a:gd name="connsiteY272" fmla="*/ 857331 h 930049"/>
                  <a:gd name="connsiteX273" fmla="*/ 590550 w 1174991"/>
                  <a:gd name="connsiteY273" fmla="*/ 866856 h 930049"/>
                  <a:gd name="connsiteX274" fmla="*/ 585787 w 1174991"/>
                  <a:gd name="connsiteY274" fmla="*/ 874000 h 930049"/>
                  <a:gd name="connsiteX275" fmla="*/ 583406 w 1174991"/>
                  <a:gd name="connsiteY275" fmla="*/ 881144 h 930049"/>
                  <a:gd name="connsiteX276" fmla="*/ 578644 w 1174991"/>
                  <a:gd name="connsiteY276" fmla="*/ 912100 h 930049"/>
                  <a:gd name="connsiteX277" fmla="*/ 559594 w 1174991"/>
                  <a:gd name="connsiteY277" fmla="*/ 893050 h 930049"/>
                  <a:gd name="connsiteX278" fmla="*/ 552450 w 1174991"/>
                  <a:gd name="connsiteY278" fmla="*/ 885906 h 930049"/>
                  <a:gd name="connsiteX279" fmla="*/ 535781 w 1174991"/>
                  <a:gd name="connsiteY279" fmla="*/ 862094 h 930049"/>
                  <a:gd name="connsiteX280" fmla="*/ 528637 w 1174991"/>
                  <a:gd name="connsiteY280" fmla="*/ 854950 h 930049"/>
                  <a:gd name="connsiteX281" fmla="*/ 521494 w 1174991"/>
                  <a:gd name="connsiteY281" fmla="*/ 852569 h 930049"/>
                  <a:gd name="connsiteX282" fmla="*/ 500062 w 1174991"/>
                  <a:gd name="connsiteY282" fmla="*/ 854950 h 930049"/>
                  <a:gd name="connsiteX283" fmla="*/ 492919 w 1174991"/>
                  <a:gd name="connsiteY283" fmla="*/ 859713 h 930049"/>
                  <a:gd name="connsiteX284" fmla="*/ 485775 w 1174991"/>
                  <a:gd name="connsiteY284" fmla="*/ 862094 h 930049"/>
                  <a:gd name="connsiteX285" fmla="*/ 459581 w 1174991"/>
                  <a:gd name="connsiteY285" fmla="*/ 869238 h 930049"/>
                  <a:gd name="connsiteX286" fmla="*/ 423862 w 1174991"/>
                  <a:gd name="connsiteY286" fmla="*/ 866856 h 930049"/>
                  <a:gd name="connsiteX287" fmla="*/ 414337 w 1174991"/>
                  <a:gd name="connsiteY287" fmla="*/ 864475 h 930049"/>
                  <a:gd name="connsiteX288" fmla="*/ 402431 w 1174991"/>
                  <a:gd name="connsiteY288" fmla="*/ 862094 h 930049"/>
                  <a:gd name="connsiteX289" fmla="*/ 388144 w 1174991"/>
                  <a:gd name="connsiteY289" fmla="*/ 857331 h 930049"/>
                  <a:gd name="connsiteX290" fmla="*/ 373856 w 1174991"/>
                  <a:gd name="connsiteY290" fmla="*/ 854950 h 930049"/>
                  <a:gd name="connsiteX291" fmla="*/ 383381 w 1174991"/>
                  <a:gd name="connsiteY291" fmla="*/ 804944 h 930049"/>
                  <a:gd name="connsiteX292" fmla="*/ 385762 w 1174991"/>
                  <a:gd name="connsiteY292" fmla="*/ 797800 h 930049"/>
                  <a:gd name="connsiteX293" fmla="*/ 397669 w 1174991"/>
                  <a:gd name="connsiteY293" fmla="*/ 778750 h 930049"/>
                  <a:gd name="connsiteX294" fmla="*/ 388144 w 1174991"/>
                  <a:gd name="connsiteY294" fmla="*/ 750175 h 930049"/>
                  <a:gd name="connsiteX295" fmla="*/ 376237 w 1174991"/>
                  <a:gd name="connsiteY295" fmla="*/ 745413 h 930049"/>
                  <a:gd name="connsiteX296" fmla="*/ 347662 w 1174991"/>
                  <a:gd name="connsiteY296" fmla="*/ 733506 h 930049"/>
                  <a:gd name="connsiteX297" fmla="*/ 323850 w 1174991"/>
                  <a:gd name="connsiteY297" fmla="*/ 726363 h 930049"/>
                  <a:gd name="connsiteX298" fmla="*/ 297656 w 1174991"/>
                  <a:gd name="connsiteY298" fmla="*/ 714456 h 930049"/>
                  <a:gd name="connsiteX299" fmla="*/ 285750 w 1174991"/>
                  <a:gd name="connsiteY299" fmla="*/ 709694 h 930049"/>
                  <a:gd name="connsiteX300" fmla="*/ 257175 w 1174991"/>
                  <a:gd name="connsiteY300" fmla="*/ 695406 h 930049"/>
                  <a:gd name="connsiteX301" fmla="*/ 240506 w 1174991"/>
                  <a:gd name="connsiteY301" fmla="*/ 678738 h 930049"/>
                  <a:gd name="connsiteX302" fmla="*/ 235744 w 1174991"/>
                  <a:gd name="connsiteY302" fmla="*/ 669213 h 930049"/>
                  <a:gd name="connsiteX303" fmla="*/ 226219 w 1174991"/>
                  <a:gd name="connsiteY303" fmla="*/ 657306 h 930049"/>
                  <a:gd name="connsiteX304" fmla="*/ 221456 w 1174991"/>
                  <a:gd name="connsiteY304" fmla="*/ 650163 h 930049"/>
                  <a:gd name="connsiteX305" fmla="*/ 223837 w 1174991"/>
                  <a:gd name="connsiteY305" fmla="*/ 635875 h 930049"/>
                  <a:gd name="connsiteX306" fmla="*/ 238125 w 1174991"/>
                  <a:gd name="connsiteY306" fmla="*/ 621588 h 930049"/>
                  <a:gd name="connsiteX307" fmla="*/ 264319 w 1174991"/>
                  <a:gd name="connsiteY307" fmla="*/ 600156 h 930049"/>
                  <a:gd name="connsiteX308" fmla="*/ 288131 w 1174991"/>
                  <a:gd name="connsiteY308" fmla="*/ 588250 h 930049"/>
                  <a:gd name="connsiteX309" fmla="*/ 292894 w 1174991"/>
                  <a:gd name="connsiteY309" fmla="*/ 581106 h 930049"/>
                  <a:gd name="connsiteX310" fmla="*/ 285750 w 1174991"/>
                  <a:gd name="connsiteY310" fmla="*/ 573963 h 930049"/>
                  <a:gd name="connsiteX311" fmla="*/ 259556 w 1174991"/>
                  <a:gd name="connsiteY311" fmla="*/ 562056 h 930049"/>
                  <a:gd name="connsiteX312" fmla="*/ 230981 w 1174991"/>
                  <a:gd name="connsiteY312" fmla="*/ 557294 h 930049"/>
                  <a:gd name="connsiteX313" fmla="*/ 209550 w 1174991"/>
                  <a:gd name="connsiteY313" fmla="*/ 554913 h 930049"/>
                  <a:gd name="connsiteX314" fmla="*/ 190500 w 1174991"/>
                  <a:gd name="connsiteY314" fmla="*/ 552531 h 930049"/>
                  <a:gd name="connsiteX315" fmla="*/ 140494 w 1174991"/>
                  <a:gd name="connsiteY315" fmla="*/ 550150 h 930049"/>
                  <a:gd name="connsiteX316" fmla="*/ 119062 w 1174991"/>
                  <a:gd name="connsiteY316" fmla="*/ 545388 h 930049"/>
                  <a:gd name="connsiteX317" fmla="*/ 102394 w 1174991"/>
                  <a:gd name="connsiteY317" fmla="*/ 535863 h 930049"/>
                  <a:gd name="connsiteX318" fmla="*/ 107156 w 1174991"/>
                  <a:gd name="connsiteY318" fmla="*/ 516813 h 930049"/>
                  <a:gd name="connsiteX319" fmla="*/ 128587 w 1174991"/>
                  <a:gd name="connsiteY319" fmla="*/ 495381 h 930049"/>
                  <a:gd name="connsiteX320" fmla="*/ 133350 w 1174991"/>
                  <a:gd name="connsiteY320" fmla="*/ 488238 h 930049"/>
                  <a:gd name="connsiteX321" fmla="*/ 123825 w 1174991"/>
                  <a:gd name="connsiteY321" fmla="*/ 481094 h 930049"/>
                  <a:gd name="connsiteX322" fmla="*/ 78581 w 1174991"/>
                  <a:gd name="connsiteY322" fmla="*/ 478713 h 930049"/>
                  <a:gd name="connsiteX323" fmla="*/ 61912 w 1174991"/>
                  <a:gd name="connsiteY323" fmla="*/ 476331 h 930049"/>
                  <a:gd name="connsiteX324" fmla="*/ 57150 w 1174991"/>
                  <a:gd name="connsiteY324" fmla="*/ 462044 h 930049"/>
                  <a:gd name="connsiteX325" fmla="*/ 61912 w 1174991"/>
                  <a:gd name="connsiteY325" fmla="*/ 450138 h 930049"/>
                  <a:gd name="connsiteX326" fmla="*/ 66675 w 1174991"/>
                  <a:gd name="connsiteY326" fmla="*/ 435850 h 930049"/>
                  <a:gd name="connsiteX327" fmla="*/ 61912 w 1174991"/>
                  <a:gd name="connsiteY327" fmla="*/ 423944 h 930049"/>
                  <a:gd name="connsiteX328" fmla="*/ 59531 w 1174991"/>
                  <a:gd name="connsiteY328" fmla="*/ 416800 h 930049"/>
                  <a:gd name="connsiteX329" fmla="*/ 52387 w 1174991"/>
                  <a:gd name="connsiteY329" fmla="*/ 407275 h 930049"/>
                  <a:gd name="connsiteX330" fmla="*/ 47625 w 1174991"/>
                  <a:gd name="connsiteY330" fmla="*/ 400131 h 930049"/>
                  <a:gd name="connsiteX331" fmla="*/ 35719 w 1174991"/>
                  <a:gd name="connsiteY331" fmla="*/ 395369 h 930049"/>
                  <a:gd name="connsiteX332" fmla="*/ 16669 w 1174991"/>
                  <a:gd name="connsiteY332" fmla="*/ 388225 h 930049"/>
                  <a:gd name="connsiteX333" fmla="*/ 4762 w 1174991"/>
                  <a:gd name="connsiteY333" fmla="*/ 400131 h 930049"/>
                  <a:gd name="connsiteX334" fmla="*/ 2381 w 1174991"/>
                  <a:gd name="connsiteY334" fmla="*/ 388225 h 93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</a:cxnLst>
                <a:rect l="l" t="t" r="r" b="b"/>
                <a:pathLst>
                  <a:path w="1174991" h="930049">
                    <a:moveTo>
                      <a:pt x="2381" y="388225"/>
                    </a:moveTo>
                    <a:cubicBezTo>
                      <a:pt x="4762" y="387035"/>
                      <a:pt x="13852" y="379126"/>
                      <a:pt x="19050" y="392988"/>
                    </a:cubicBezTo>
                    <a:cubicBezTo>
                      <a:pt x="20296" y="396312"/>
                      <a:pt x="21117" y="400203"/>
                      <a:pt x="23812" y="402513"/>
                    </a:cubicBezTo>
                    <a:cubicBezTo>
                      <a:pt x="27504" y="405677"/>
                      <a:pt x="40188" y="408392"/>
                      <a:pt x="45244" y="409656"/>
                    </a:cubicBezTo>
                    <a:cubicBezTo>
                      <a:pt x="48419" y="408069"/>
                      <a:pt x="51687" y="406655"/>
                      <a:pt x="54769" y="404894"/>
                    </a:cubicBezTo>
                    <a:cubicBezTo>
                      <a:pt x="59633" y="402114"/>
                      <a:pt x="67361" y="396044"/>
                      <a:pt x="71437" y="392988"/>
                    </a:cubicBezTo>
                    <a:cubicBezTo>
                      <a:pt x="82354" y="376611"/>
                      <a:pt x="75532" y="380510"/>
                      <a:pt x="88106" y="376319"/>
                    </a:cubicBezTo>
                    <a:cubicBezTo>
                      <a:pt x="90487" y="377113"/>
                      <a:pt x="93791" y="376657"/>
                      <a:pt x="95250" y="378700"/>
                    </a:cubicBezTo>
                    <a:cubicBezTo>
                      <a:pt x="102822" y="389301"/>
                      <a:pt x="96087" y="399205"/>
                      <a:pt x="109537" y="407275"/>
                    </a:cubicBezTo>
                    <a:cubicBezTo>
                      <a:pt x="123596" y="415710"/>
                      <a:pt x="117053" y="412955"/>
                      <a:pt x="128587" y="416800"/>
                    </a:cubicBezTo>
                    <a:cubicBezTo>
                      <a:pt x="131762" y="415213"/>
                      <a:pt x="135385" y="414310"/>
                      <a:pt x="138112" y="412038"/>
                    </a:cubicBezTo>
                    <a:cubicBezTo>
                      <a:pt x="143963" y="407162"/>
                      <a:pt x="142237" y="403788"/>
                      <a:pt x="145256" y="397750"/>
                    </a:cubicBezTo>
                    <a:cubicBezTo>
                      <a:pt x="146536" y="395190"/>
                      <a:pt x="148599" y="393091"/>
                      <a:pt x="150019" y="390606"/>
                    </a:cubicBezTo>
                    <a:cubicBezTo>
                      <a:pt x="151780" y="387524"/>
                      <a:pt x="152271" y="383591"/>
                      <a:pt x="154781" y="381081"/>
                    </a:cubicBezTo>
                    <a:cubicBezTo>
                      <a:pt x="157291" y="378571"/>
                      <a:pt x="161224" y="378080"/>
                      <a:pt x="164306" y="376319"/>
                    </a:cubicBezTo>
                    <a:cubicBezTo>
                      <a:pt x="166791" y="374899"/>
                      <a:pt x="169069" y="373144"/>
                      <a:pt x="171450" y="371556"/>
                    </a:cubicBezTo>
                    <a:cubicBezTo>
                      <a:pt x="177800" y="372350"/>
                      <a:pt x="184558" y="371561"/>
                      <a:pt x="190500" y="373938"/>
                    </a:cubicBezTo>
                    <a:cubicBezTo>
                      <a:pt x="193157" y="375001"/>
                      <a:pt x="193545" y="378792"/>
                      <a:pt x="195262" y="381081"/>
                    </a:cubicBezTo>
                    <a:cubicBezTo>
                      <a:pt x="200747" y="388394"/>
                      <a:pt x="205249" y="392604"/>
                      <a:pt x="209550" y="400131"/>
                    </a:cubicBezTo>
                    <a:cubicBezTo>
                      <a:pt x="213348" y="406777"/>
                      <a:pt x="215245" y="414005"/>
                      <a:pt x="221456" y="419181"/>
                    </a:cubicBezTo>
                    <a:cubicBezTo>
                      <a:pt x="223384" y="420788"/>
                      <a:pt x="226355" y="420440"/>
                      <a:pt x="228600" y="421563"/>
                    </a:cubicBezTo>
                    <a:cubicBezTo>
                      <a:pt x="249101" y="431813"/>
                      <a:pt x="231487" y="426902"/>
                      <a:pt x="252412" y="431088"/>
                    </a:cubicBezTo>
                    <a:cubicBezTo>
                      <a:pt x="268042" y="427614"/>
                      <a:pt x="272852" y="430571"/>
                      <a:pt x="280987" y="419181"/>
                    </a:cubicBezTo>
                    <a:cubicBezTo>
                      <a:pt x="283050" y="416292"/>
                      <a:pt x="284162" y="412831"/>
                      <a:pt x="285750" y="409656"/>
                    </a:cubicBezTo>
                    <a:cubicBezTo>
                      <a:pt x="286544" y="404894"/>
                      <a:pt x="287084" y="400082"/>
                      <a:pt x="288131" y="395369"/>
                    </a:cubicBezTo>
                    <a:cubicBezTo>
                      <a:pt x="288675" y="392919"/>
                      <a:pt x="288737" y="390000"/>
                      <a:pt x="290512" y="388225"/>
                    </a:cubicBezTo>
                    <a:cubicBezTo>
                      <a:pt x="292287" y="386450"/>
                      <a:pt x="295221" y="386453"/>
                      <a:pt x="297656" y="385844"/>
                    </a:cubicBezTo>
                    <a:cubicBezTo>
                      <a:pt x="301582" y="384862"/>
                      <a:pt x="305593" y="384257"/>
                      <a:pt x="309562" y="383463"/>
                    </a:cubicBezTo>
                    <a:cubicBezTo>
                      <a:pt x="315118" y="384257"/>
                      <a:pt x="321020" y="383760"/>
                      <a:pt x="326231" y="385844"/>
                    </a:cubicBezTo>
                    <a:cubicBezTo>
                      <a:pt x="329358" y="387095"/>
                      <a:pt x="330818" y="390796"/>
                      <a:pt x="333375" y="392988"/>
                    </a:cubicBezTo>
                    <a:cubicBezTo>
                      <a:pt x="336153" y="395369"/>
                      <a:pt x="346115" y="402602"/>
                      <a:pt x="350044" y="404894"/>
                    </a:cubicBezTo>
                    <a:cubicBezTo>
                      <a:pt x="357103" y="409012"/>
                      <a:pt x="364416" y="412682"/>
                      <a:pt x="371475" y="416800"/>
                    </a:cubicBezTo>
                    <a:cubicBezTo>
                      <a:pt x="373947" y="418242"/>
                      <a:pt x="375977" y="420462"/>
                      <a:pt x="378619" y="421563"/>
                    </a:cubicBezTo>
                    <a:cubicBezTo>
                      <a:pt x="394164" y="428040"/>
                      <a:pt x="397894" y="428275"/>
                      <a:pt x="411956" y="431088"/>
                    </a:cubicBezTo>
                    <a:cubicBezTo>
                      <a:pt x="434450" y="425464"/>
                      <a:pt x="425151" y="429252"/>
                      <a:pt x="440531" y="421563"/>
                    </a:cubicBezTo>
                    <a:cubicBezTo>
                      <a:pt x="441325" y="419182"/>
                      <a:pt x="441789" y="416664"/>
                      <a:pt x="442912" y="414419"/>
                    </a:cubicBezTo>
                    <a:cubicBezTo>
                      <a:pt x="444192" y="411859"/>
                      <a:pt x="446548" y="409906"/>
                      <a:pt x="447675" y="407275"/>
                    </a:cubicBezTo>
                    <a:cubicBezTo>
                      <a:pt x="448964" y="404267"/>
                      <a:pt x="448432" y="400592"/>
                      <a:pt x="450056" y="397750"/>
                    </a:cubicBezTo>
                    <a:cubicBezTo>
                      <a:pt x="451727" y="394826"/>
                      <a:pt x="454613" y="392762"/>
                      <a:pt x="457200" y="390606"/>
                    </a:cubicBezTo>
                    <a:cubicBezTo>
                      <a:pt x="463354" y="385478"/>
                      <a:pt x="464329" y="385849"/>
                      <a:pt x="471487" y="383463"/>
                    </a:cubicBezTo>
                    <a:cubicBezTo>
                      <a:pt x="474662" y="384257"/>
                      <a:pt x="478004" y="384555"/>
                      <a:pt x="481012" y="385844"/>
                    </a:cubicBezTo>
                    <a:cubicBezTo>
                      <a:pt x="488316" y="388974"/>
                      <a:pt x="489241" y="392701"/>
                      <a:pt x="495300" y="397750"/>
                    </a:cubicBezTo>
                    <a:cubicBezTo>
                      <a:pt x="497499" y="399582"/>
                      <a:pt x="500317" y="400598"/>
                      <a:pt x="502444" y="402513"/>
                    </a:cubicBezTo>
                    <a:cubicBezTo>
                      <a:pt x="508284" y="407769"/>
                      <a:pt x="512574" y="414822"/>
                      <a:pt x="519112" y="419181"/>
                    </a:cubicBezTo>
                    <a:cubicBezTo>
                      <a:pt x="526289" y="423966"/>
                      <a:pt x="527318" y="425079"/>
                      <a:pt x="535781" y="428706"/>
                    </a:cubicBezTo>
                    <a:cubicBezTo>
                      <a:pt x="538088" y="429695"/>
                      <a:pt x="540680" y="429965"/>
                      <a:pt x="542925" y="431088"/>
                    </a:cubicBezTo>
                    <a:cubicBezTo>
                      <a:pt x="545485" y="432368"/>
                      <a:pt x="547354" y="434945"/>
                      <a:pt x="550069" y="435850"/>
                    </a:cubicBezTo>
                    <a:cubicBezTo>
                      <a:pt x="557011" y="438164"/>
                      <a:pt x="564369" y="438967"/>
                      <a:pt x="571500" y="440613"/>
                    </a:cubicBezTo>
                    <a:cubicBezTo>
                      <a:pt x="574689" y="441349"/>
                      <a:pt x="577850" y="442200"/>
                      <a:pt x="581025" y="442994"/>
                    </a:cubicBezTo>
                    <a:cubicBezTo>
                      <a:pt x="584407" y="441867"/>
                      <a:pt x="593465" y="439545"/>
                      <a:pt x="595312" y="435850"/>
                    </a:cubicBezTo>
                    <a:cubicBezTo>
                      <a:pt x="597471" y="431532"/>
                      <a:pt x="596960" y="426335"/>
                      <a:pt x="597694" y="421563"/>
                    </a:cubicBezTo>
                    <a:cubicBezTo>
                      <a:pt x="598548" y="416016"/>
                      <a:pt x="599222" y="410441"/>
                      <a:pt x="600075" y="404894"/>
                    </a:cubicBezTo>
                    <a:cubicBezTo>
                      <a:pt x="601668" y="394537"/>
                      <a:pt x="599977" y="388962"/>
                      <a:pt x="609600" y="383463"/>
                    </a:cubicBezTo>
                    <a:cubicBezTo>
                      <a:pt x="612442" y="381839"/>
                      <a:pt x="615950" y="381875"/>
                      <a:pt x="619125" y="381081"/>
                    </a:cubicBezTo>
                    <a:cubicBezTo>
                      <a:pt x="629444" y="382669"/>
                      <a:pt x="639953" y="383312"/>
                      <a:pt x="650081" y="385844"/>
                    </a:cubicBezTo>
                    <a:cubicBezTo>
                      <a:pt x="652857" y="386538"/>
                      <a:pt x="654665" y="389326"/>
                      <a:pt x="657225" y="390606"/>
                    </a:cubicBezTo>
                    <a:cubicBezTo>
                      <a:pt x="659470" y="391729"/>
                      <a:pt x="661988" y="392194"/>
                      <a:pt x="664369" y="392988"/>
                    </a:cubicBezTo>
                    <a:cubicBezTo>
                      <a:pt x="667544" y="396163"/>
                      <a:pt x="670937" y="399134"/>
                      <a:pt x="673894" y="402513"/>
                    </a:cubicBezTo>
                    <a:cubicBezTo>
                      <a:pt x="676507" y="405500"/>
                      <a:pt x="678231" y="409232"/>
                      <a:pt x="681037" y="412038"/>
                    </a:cubicBezTo>
                    <a:cubicBezTo>
                      <a:pt x="698405" y="429406"/>
                      <a:pt x="686899" y="415335"/>
                      <a:pt x="700087" y="426325"/>
                    </a:cubicBezTo>
                    <a:cubicBezTo>
                      <a:pt x="702674" y="428481"/>
                      <a:pt x="704644" y="431313"/>
                      <a:pt x="707231" y="433469"/>
                    </a:cubicBezTo>
                    <a:cubicBezTo>
                      <a:pt x="709430" y="435301"/>
                      <a:pt x="712046" y="436568"/>
                      <a:pt x="714375" y="438231"/>
                    </a:cubicBezTo>
                    <a:cubicBezTo>
                      <a:pt x="717605" y="440538"/>
                      <a:pt x="720454" y="443406"/>
                      <a:pt x="723900" y="445375"/>
                    </a:cubicBezTo>
                    <a:cubicBezTo>
                      <a:pt x="726554" y="446891"/>
                      <a:pt x="738512" y="449623"/>
                      <a:pt x="740569" y="450138"/>
                    </a:cubicBezTo>
                    <a:cubicBezTo>
                      <a:pt x="742950" y="447757"/>
                      <a:pt x="745844" y="445796"/>
                      <a:pt x="747712" y="442994"/>
                    </a:cubicBezTo>
                    <a:cubicBezTo>
                      <a:pt x="751955" y="436629"/>
                      <a:pt x="749864" y="428019"/>
                      <a:pt x="747712" y="421563"/>
                    </a:cubicBezTo>
                    <a:cubicBezTo>
                      <a:pt x="746807" y="418848"/>
                      <a:pt x="744537" y="416800"/>
                      <a:pt x="742950" y="414419"/>
                    </a:cubicBezTo>
                    <a:cubicBezTo>
                      <a:pt x="743744" y="405688"/>
                      <a:pt x="742753" y="396605"/>
                      <a:pt x="745331" y="388225"/>
                    </a:cubicBezTo>
                    <a:cubicBezTo>
                      <a:pt x="746173" y="385490"/>
                      <a:pt x="749845" y="384590"/>
                      <a:pt x="752475" y="383463"/>
                    </a:cubicBezTo>
                    <a:cubicBezTo>
                      <a:pt x="755483" y="382174"/>
                      <a:pt x="758853" y="381980"/>
                      <a:pt x="762000" y="381081"/>
                    </a:cubicBezTo>
                    <a:cubicBezTo>
                      <a:pt x="780477" y="375801"/>
                      <a:pt x="754679" y="380146"/>
                      <a:pt x="792956" y="376319"/>
                    </a:cubicBezTo>
                    <a:cubicBezTo>
                      <a:pt x="803275" y="377113"/>
                      <a:pt x="813620" y="377617"/>
                      <a:pt x="823912" y="378700"/>
                    </a:cubicBezTo>
                    <a:cubicBezTo>
                      <a:pt x="834712" y="379837"/>
                      <a:pt x="839736" y="381734"/>
                      <a:pt x="850106" y="383463"/>
                    </a:cubicBezTo>
                    <a:cubicBezTo>
                      <a:pt x="855642" y="384386"/>
                      <a:pt x="861219" y="385050"/>
                      <a:pt x="866775" y="385844"/>
                    </a:cubicBezTo>
                    <a:cubicBezTo>
                      <a:pt x="870744" y="385050"/>
                      <a:pt x="875572" y="386054"/>
                      <a:pt x="878681" y="383463"/>
                    </a:cubicBezTo>
                    <a:cubicBezTo>
                      <a:pt x="886520" y="376930"/>
                      <a:pt x="878711" y="371616"/>
                      <a:pt x="876300" y="366794"/>
                    </a:cubicBezTo>
                    <a:cubicBezTo>
                      <a:pt x="874388" y="362971"/>
                      <a:pt x="873125" y="358857"/>
                      <a:pt x="871537" y="354888"/>
                    </a:cubicBezTo>
                    <a:cubicBezTo>
                      <a:pt x="869167" y="343037"/>
                      <a:pt x="867348" y="341260"/>
                      <a:pt x="871537" y="328694"/>
                    </a:cubicBezTo>
                    <a:cubicBezTo>
                      <a:pt x="874419" y="320050"/>
                      <a:pt x="884031" y="316615"/>
                      <a:pt x="890587" y="312025"/>
                    </a:cubicBezTo>
                    <a:cubicBezTo>
                      <a:pt x="919408" y="291849"/>
                      <a:pt x="877019" y="318810"/>
                      <a:pt x="914400" y="300119"/>
                    </a:cubicBezTo>
                    <a:cubicBezTo>
                      <a:pt x="920750" y="296944"/>
                      <a:pt x="926715" y="292839"/>
                      <a:pt x="933450" y="290594"/>
                    </a:cubicBezTo>
                    <a:cubicBezTo>
                      <a:pt x="938212" y="289006"/>
                      <a:pt x="943138" y="287843"/>
                      <a:pt x="947737" y="285831"/>
                    </a:cubicBezTo>
                    <a:cubicBezTo>
                      <a:pt x="955867" y="282274"/>
                      <a:pt x="971550" y="273925"/>
                      <a:pt x="971550" y="273925"/>
                    </a:cubicBezTo>
                    <a:cubicBezTo>
                      <a:pt x="973726" y="265219"/>
                      <a:pt x="977772" y="253905"/>
                      <a:pt x="971550" y="245350"/>
                    </a:cubicBezTo>
                    <a:cubicBezTo>
                      <a:pt x="967994" y="240461"/>
                      <a:pt x="960494" y="240451"/>
                      <a:pt x="954881" y="238206"/>
                    </a:cubicBezTo>
                    <a:cubicBezTo>
                      <a:pt x="944142" y="233911"/>
                      <a:pt x="941000" y="235076"/>
                      <a:pt x="926306" y="233444"/>
                    </a:cubicBezTo>
                    <a:cubicBezTo>
                      <a:pt x="921525" y="226272"/>
                      <a:pt x="920405" y="225231"/>
                      <a:pt x="916781" y="216775"/>
                    </a:cubicBezTo>
                    <a:cubicBezTo>
                      <a:pt x="915792" y="214468"/>
                      <a:pt x="915194" y="212012"/>
                      <a:pt x="914400" y="209631"/>
                    </a:cubicBezTo>
                    <a:cubicBezTo>
                      <a:pt x="915987" y="204075"/>
                      <a:pt x="917642" y="198538"/>
                      <a:pt x="919162" y="192963"/>
                    </a:cubicBezTo>
                    <a:cubicBezTo>
                      <a:pt x="920023" y="189806"/>
                      <a:pt x="920080" y="186365"/>
                      <a:pt x="921544" y="183438"/>
                    </a:cubicBezTo>
                    <a:cubicBezTo>
                      <a:pt x="923319" y="179888"/>
                      <a:pt x="926306" y="177088"/>
                      <a:pt x="928687" y="173913"/>
                    </a:cubicBezTo>
                    <a:cubicBezTo>
                      <a:pt x="929894" y="169085"/>
                      <a:pt x="931402" y="162023"/>
                      <a:pt x="933450" y="157244"/>
                    </a:cubicBezTo>
                    <a:cubicBezTo>
                      <a:pt x="938325" y="145868"/>
                      <a:pt x="937803" y="150808"/>
                      <a:pt x="940594" y="140575"/>
                    </a:cubicBezTo>
                    <a:cubicBezTo>
                      <a:pt x="942316" y="134260"/>
                      <a:pt x="945356" y="121525"/>
                      <a:pt x="945356" y="121525"/>
                    </a:cubicBezTo>
                    <a:cubicBezTo>
                      <a:pt x="944562" y="115175"/>
                      <a:pt x="944659" y="108649"/>
                      <a:pt x="942975" y="102475"/>
                    </a:cubicBezTo>
                    <a:cubicBezTo>
                      <a:pt x="942222" y="99714"/>
                      <a:pt x="941006" y="95952"/>
                      <a:pt x="938212" y="95331"/>
                    </a:cubicBezTo>
                    <a:cubicBezTo>
                      <a:pt x="932733" y="94114"/>
                      <a:pt x="927100" y="96919"/>
                      <a:pt x="921544" y="97713"/>
                    </a:cubicBezTo>
                    <a:cubicBezTo>
                      <a:pt x="907530" y="104719"/>
                      <a:pt x="915384" y="101354"/>
                      <a:pt x="897731" y="107238"/>
                    </a:cubicBezTo>
                    <a:lnTo>
                      <a:pt x="890587" y="109619"/>
                    </a:lnTo>
                    <a:cubicBezTo>
                      <a:pt x="888206" y="108825"/>
                      <a:pt x="885723" y="108290"/>
                      <a:pt x="883444" y="107238"/>
                    </a:cubicBezTo>
                    <a:cubicBezTo>
                      <a:pt x="875386" y="103519"/>
                      <a:pt x="859631" y="95331"/>
                      <a:pt x="859631" y="95331"/>
                    </a:cubicBezTo>
                    <a:cubicBezTo>
                      <a:pt x="858837" y="92950"/>
                      <a:pt x="859025" y="89963"/>
                      <a:pt x="857250" y="88188"/>
                    </a:cubicBezTo>
                    <a:cubicBezTo>
                      <a:pt x="850851" y="81789"/>
                      <a:pt x="842218" y="77918"/>
                      <a:pt x="835819" y="71519"/>
                    </a:cubicBezTo>
                    <a:cubicBezTo>
                      <a:pt x="817375" y="53075"/>
                      <a:pt x="826605" y="57335"/>
                      <a:pt x="812006" y="52469"/>
                    </a:cubicBezTo>
                    <a:cubicBezTo>
                      <a:pt x="797617" y="38080"/>
                      <a:pt x="808027" y="47245"/>
                      <a:pt x="795337" y="38181"/>
                    </a:cubicBezTo>
                    <a:cubicBezTo>
                      <a:pt x="792108" y="35874"/>
                      <a:pt x="789362" y="32813"/>
                      <a:pt x="785812" y="31038"/>
                    </a:cubicBezTo>
                    <a:cubicBezTo>
                      <a:pt x="782885" y="29574"/>
                      <a:pt x="779462" y="29450"/>
                      <a:pt x="776287" y="28656"/>
                    </a:cubicBezTo>
                    <a:cubicBezTo>
                      <a:pt x="773906" y="30244"/>
                      <a:pt x="770932" y="31184"/>
                      <a:pt x="769144" y="33419"/>
                    </a:cubicBezTo>
                    <a:cubicBezTo>
                      <a:pt x="766470" y="36762"/>
                      <a:pt x="765662" y="50420"/>
                      <a:pt x="764381" y="52469"/>
                    </a:cubicBezTo>
                    <a:cubicBezTo>
                      <a:pt x="760587" y="58540"/>
                      <a:pt x="753727" y="59989"/>
                      <a:pt x="747712" y="61994"/>
                    </a:cubicBezTo>
                    <a:cubicBezTo>
                      <a:pt x="742950" y="60406"/>
                      <a:pt x="738233" y="58674"/>
                      <a:pt x="733425" y="57231"/>
                    </a:cubicBezTo>
                    <a:cubicBezTo>
                      <a:pt x="730290" y="56291"/>
                      <a:pt x="726414" y="56945"/>
                      <a:pt x="723900" y="54850"/>
                    </a:cubicBezTo>
                    <a:cubicBezTo>
                      <a:pt x="721173" y="52578"/>
                      <a:pt x="721410" y="48052"/>
                      <a:pt x="719137" y="45325"/>
                    </a:cubicBezTo>
                    <a:cubicBezTo>
                      <a:pt x="717305" y="43127"/>
                      <a:pt x="714375" y="42150"/>
                      <a:pt x="711994" y="40563"/>
                    </a:cubicBezTo>
                    <a:cubicBezTo>
                      <a:pt x="707311" y="33539"/>
                      <a:pt x="706963" y="32005"/>
                      <a:pt x="700087" y="26275"/>
                    </a:cubicBezTo>
                    <a:cubicBezTo>
                      <a:pt x="695117" y="22133"/>
                      <a:pt x="683215" y="16142"/>
                      <a:pt x="678656" y="14369"/>
                    </a:cubicBezTo>
                    <a:cubicBezTo>
                      <a:pt x="669298" y="10730"/>
                      <a:pt x="659061" y="9335"/>
                      <a:pt x="650081" y="4844"/>
                    </a:cubicBezTo>
                    <a:lnTo>
                      <a:pt x="640556" y="81"/>
                    </a:lnTo>
                    <a:cubicBezTo>
                      <a:pt x="631031" y="875"/>
                      <a:pt x="621216" y="0"/>
                      <a:pt x="611981" y="2463"/>
                    </a:cubicBezTo>
                    <a:cubicBezTo>
                      <a:pt x="608727" y="3331"/>
                      <a:pt x="606993" y="7019"/>
                      <a:pt x="604837" y="9606"/>
                    </a:cubicBezTo>
                    <a:cubicBezTo>
                      <a:pt x="599709" y="15760"/>
                      <a:pt x="600080" y="16736"/>
                      <a:pt x="597694" y="23894"/>
                    </a:cubicBezTo>
                    <a:cubicBezTo>
                      <a:pt x="598488" y="27069"/>
                      <a:pt x="598611" y="30492"/>
                      <a:pt x="600075" y="33419"/>
                    </a:cubicBezTo>
                    <a:cubicBezTo>
                      <a:pt x="607110" y="47490"/>
                      <a:pt x="608274" y="46711"/>
                      <a:pt x="619125" y="54850"/>
                    </a:cubicBezTo>
                    <a:cubicBezTo>
                      <a:pt x="630237" y="71519"/>
                      <a:pt x="631826" y="64376"/>
                      <a:pt x="623887" y="76281"/>
                    </a:cubicBezTo>
                    <a:cubicBezTo>
                      <a:pt x="614362" y="75487"/>
                      <a:pt x="604740" y="75471"/>
                      <a:pt x="595312" y="73900"/>
                    </a:cubicBezTo>
                    <a:cubicBezTo>
                      <a:pt x="590360" y="73075"/>
                      <a:pt x="585947" y="70123"/>
                      <a:pt x="581025" y="69138"/>
                    </a:cubicBezTo>
                    <a:cubicBezTo>
                      <a:pt x="573977" y="67728"/>
                      <a:pt x="566738" y="67550"/>
                      <a:pt x="559594" y="66756"/>
                    </a:cubicBezTo>
                    <a:cubicBezTo>
                      <a:pt x="554831" y="67550"/>
                      <a:pt x="549718" y="67177"/>
                      <a:pt x="545306" y="69138"/>
                    </a:cubicBezTo>
                    <a:cubicBezTo>
                      <a:pt x="542229" y="70506"/>
                      <a:pt x="540182" y="73587"/>
                      <a:pt x="538162" y="76281"/>
                    </a:cubicBezTo>
                    <a:cubicBezTo>
                      <a:pt x="535156" y="80289"/>
                      <a:pt x="528516" y="92441"/>
                      <a:pt x="526256" y="97713"/>
                    </a:cubicBezTo>
                    <a:cubicBezTo>
                      <a:pt x="525267" y="100020"/>
                      <a:pt x="524669" y="102475"/>
                      <a:pt x="523875" y="104856"/>
                    </a:cubicBezTo>
                    <a:cubicBezTo>
                      <a:pt x="526888" y="113897"/>
                      <a:pt x="529695" y="123024"/>
                      <a:pt x="538162" y="128669"/>
                    </a:cubicBezTo>
                    <a:cubicBezTo>
                      <a:pt x="540251" y="130061"/>
                      <a:pt x="542925" y="130256"/>
                      <a:pt x="545306" y="131050"/>
                    </a:cubicBezTo>
                    <a:cubicBezTo>
                      <a:pt x="548481" y="133431"/>
                      <a:pt x="551601" y="135887"/>
                      <a:pt x="554831" y="138194"/>
                    </a:cubicBezTo>
                    <a:cubicBezTo>
                      <a:pt x="557160" y="139857"/>
                      <a:pt x="561659" y="140112"/>
                      <a:pt x="561975" y="142956"/>
                    </a:cubicBezTo>
                    <a:cubicBezTo>
                      <a:pt x="562613" y="148699"/>
                      <a:pt x="559039" y="154143"/>
                      <a:pt x="557212" y="159625"/>
                    </a:cubicBezTo>
                    <a:cubicBezTo>
                      <a:pt x="555860" y="163680"/>
                      <a:pt x="553951" y="167529"/>
                      <a:pt x="552450" y="171531"/>
                    </a:cubicBezTo>
                    <a:cubicBezTo>
                      <a:pt x="551569" y="173881"/>
                      <a:pt x="551192" y="176430"/>
                      <a:pt x="550069" y="178675"/>
                    </a:cubicBezTo>
                    <a:cubicBezTo>
                      <a:pt x="548789" y="181235"/>
                      <a:pt x="546894" y="183438"/>
                      <a:pt x="545306" y="185819"/>
                    </a:cubicBezTo>
                    <a:cubicBezTo>
                      <a:pt x="543082" y="192492"/>
                      <a:pt x="539096" y="205383"/>
                      <a:pt x="535781" y="212013"/>
                    </a:cubicBezTo>
                    <a:cubicBezTo>
                      <a:pt x="534501" y="214572"/>
                      <a:pt x="532299" y="216597"/>
                      <a:pt x="531019" y="219156"/>
                    </a:cubicBezTo>
                    <a:cubicBezTo>
                      <a:pt x="529896" y="221401"/>
                      <a:pt x="529518" y="223950"/>
                      <a:pt x="528637" y="226300"/>
                    </a:cubicBezTo>
                    <a:cubicBezTo>
                      <a:pt x="527136" y="230302"/>
                      <a:pt x="525462" y="234237"/>
                      <a:pt x="523875" y="238206"/>
                    </a:cubicBezTo>
                    <a:cubicBezTo>
                      <a:pt x="523081" y="242175"/>
                      <a:pt x="522372" y="246162"/>
                      <a:pt x="521494" y="250113"/>
                    </a:cubicBezTo>
                    <a:cubicBezTo>
                      <a:pt x="520784" y="253308"/>
                      <a:pt x="518879" y="256374"/>
                      <a:pt x="519112" y="259638"/>
                    </a:cubicBezTo>
                    <a:cubicBezTo>
                      <a:pt x="519689" y="267712"/>
                      <a:pt x="520525" y="276081"/>
                      <a:pt x="523875" y="283450"/>
                    </a:cubicBezTo>
                    <a:cubicBezTo>
                      <a:pt x="524914" y="285735"/>
                      <a:pt x="528549" y="285382"/>
                      <a:pt x="531019" y="285831"/>
                    </a:cubicBezTo>
                    <a:cubicBezTo>
                      <a:pt x="537315" y="286976"/>
                      <a:pt x="543719" y="287419"/>
                      <a:pt x="550069" y="288213"/>
                    </a:cubicBezTo>
                    <a:lnTo>
                      <a:pt x="564356" y="292975"/>
                    </a:lnTo>
                    <a:cubicBezTo>
                      <a:pt x="566737" y="293769"/>
                      <a:pt x="569255" y="294233"/>
                      <a:pt x="571500" y="295356"/>
                    </a:cubicBezTo>
                    <a:lnTo>
                      <a:pt x="581025" y="300119"/>
                    </a:lnTo>
                    <a:cubicBezTo>
                      <a:pt x="581819" y="302500"/>
                      <a:pt x="582283" y="305018"/>
                      <a:pt x="583406" y="307263"/>
                    </a:cubicBezTo>
                    <a:cubicBezTo>
                      <a:pt x="584686" y="309823"/>
                      <a:pt x="587264" y="311691"/>
                      <a:pt x="588169" y="314406"/>
                    </a:cubicBezTo>
                    <a:cubicBezTo>
                      <a:pt x="589696" y="318987"/>
                      <a:pt x="589538" y="323973"/>
                      <a:pt x="590550" y="328694"/>
                    </a:cubicBezTo>
                    <a:cubicBezTo>
                      <a:pt x="591921" y="335094"/>
                      <a:pt x="595312" y="347744"/>
                      <a:pt x="595312" y="347744"/>
                    </a:cubicBezTo>
                    <a:cubicBezTo>
                      <a:pt x="595995" y="354569"/>
                      <a:pt x="598579" y="382377"/>
                      <a:pt x="600075" y="390606"/>
                    </a:cubicBezTo>
                    <a:cubicBezTo>
                      <a:pt x="600524" y="393076"/>
                      <a:pt x="601912" y="395300"/>
                      <a:pt x="602456" y="397750"/>
                    </a:cubicBezTo>
                    <a:cubicBezTo>
                      <a:pt x="603503" y="402463"/>
                      <a:pt x="603310" y="407457"/>
                      <a:pt x="604837" y="412038"/>
                    </a:cubicBezTo>
                    <a:cubicBezTo>
                      <a:pt x="605742" y="414753"/>
                      <a:pt x="608180" y="416696"/>
                      <a:pt x="609600" y="419181"/>
                    </a:cubicBezTo>
                    <a:cubicBezTo>
                      <a:pt x="617960" y="433810"/>
                      <a:pt x="609867" y="424211"/>
                      <a:pt x="621506" y="435850"/>
                    </a:cubicBezTo>
                    <a:cubicBezTo>
                      <a:pt x="623887" y="435056"/>
                      <a:pt x="626405" y="434592"/>
                      <a:pt x="628650" y="433469"/>
                    </a:cubicBezTo>
                    <a:cubicBezTo>
                      <a:pt x="655578" y="420005"/>
                      <a:pt x="636079" y="427024"/>
                      <a:pt x="652462" y="421563"/>
                    </a:cubicBezTo>
                    <a:cubicBezTo>
                      <a:pt x="655637" y="419182"/>
                      <a:pt x="659181" y="417225"/>
                      <a:pt x="661987" y="414419"/>
                    </a:cubicBezTo>
                    <a:cubicBezTo>
                      <a:pt x="665581" y="410825"/>
                      <a:pt x="667734" y="405913"/>
                      <a:pt x="671512" y="402513"/>
                    </a:cubicBezTo>
                    <a:cubicBezTo>
                      <a:pt x="675767" y="398684"/>
                      <a:pt x="681753" y="397035"/>
                      <a:pt x="685800" y="392988"/>
                    </a:cubicBezTo>
                    <a:cubicBezTo>
                      <a:pt x="688181" y="390607"/>
                      <a:pt x="690204" y="387802"/>
                      <a:pt x="692944" y="385844"/>
                    </a:cubicBezTo>
                    <a:cubicBezTo>
                      <a:pt x="700229" y="380640"/>
                      <a:pt x="710632" y="378445"/>
                      <a:pt x="719137" y="376319"/>
                    </a:cubicBezTo>
                    <a:cubicBezTo>
                      <a:pt x="722312" y="377906"/>
                      <a:pt x="726009" y="378723"/>
                      <a:pt x="728662" y="381081"/>
                    </a:cubicBezTo>
                    <a:cubicBezTo>
                      <a:pt x="733296" y="385200"/>
                      <a:pt x="737241" y="390139"/>
                      <a:pt x="740569" y="395369"/>
                    </a:cubicBezTo>
                    <a:cubicBezTo>
                      <a:pt x="744542" y="401613"/>
                      <a:pt x="749224" y="421106"/>
                      <a:pt x="750094" y="426325"/>
                    </a:cubicBezTo>
                    <a:cubicBezTo>
                      <a:pt x="753299" y="445560"/>
                      <a:pt x="750949" y="436037"/>
                      <a:pt x="757237" y="454900"/>
                    </a:cubicBezTo>
                    <a:cubicBezTo>
                      <a:pt x="759173" y="460707"/>
                      <a:pt x="759767" y="464574"/>
                      <a:pt x="764381" y="469188"/>
                    </a:cubicBezTo>
                    <a:cubicBezTo>
                      <a:pt x="766405" y="471212"/>
                      <a:pt x="769144" y="472363"/>
                      <a:pt x="771525" y="473950"/>
                    </a:cubicBezTo>
                    <a:cubicBezTo>
                      <a:pt x="773906" y="472363"/>
                      <a:pt x="775979" y="470166"/>
                      <a:pt x="778669" y="469188"/>
                    </a:cubicBezTo>
                    <a:cubicBezTo>
                      <a:pt x="784820" y="466951"/>
                      <a:pt x="797719" y="464425"/>
                      <a:pt x="797719" y="464425"/>
                    </a:cubicBezTo>
                    <a:lnTo>
                      <a:pt x="812006" y="454900"/>
                    </a:lnTo>
                    <a:cubicBezTo>
                      <a:pt x="814387" y="453313"/>
                      <a:pt x="816493" y="451201"/>
                      <a:pt x="819150" y="450138"/>
                    </a:cubicBezTo>
                    <a:cubicBezTo>
                      <a:pt x="823119" y="448550"/>
                      <a:pt x="827165" y="447144"/>
                      <a:pt x="831056" y="445375"/>
                    </a:cubicBezTo>
                    <a:cubicBezTo>
                      <a:pt x="835903" y="443171"/>
                      <a:pt x="840436" y="440297"/>
                      <a:pt x="845344" y="438231"/>
                    </a:cubicBezTo>
                    <a:cubicBezTo>
                      <a:pt x="855533" y="433941"/>
                      <a:pt x="866412" y="431269"/>
                      <a:pt x="876300" y="426325"/>
                    </a:cubicBezTo>
                    <a:cubicBezTo>
                      <a:pt x="886891" y="421029"/>
                      <a:pt x="896153" y="415739"/>
                      <a:pt x="907256" y="412038"/>
                    </a:cubicBezTo>
                    <a:cubicBezTo>
                      <a:pt x="910361" y="411003"/>
                      <a:pt x="913606" y="410450"/>
                      <a:pt x="916781" y="409656"/>
                    </a:cubicBezTo>
                    <a:cubicBezTo>
                      <a:pt x="917799" y="408977"/>
                      <a:pt x="928415" y="400996"/>
                      <a:pt x="931069" y="402513"/>
                    </a:cubicBezTo>
                    <a:cubicBezTo>
                      <a:pt x="935482" y="405035"/>
                      <a:pt x="937419" y="410450"/>
                      <a:pt x="940594" y="414419"/>
                    </a:cubicBezTo>
                    <a:cubicBezTo>
                      <a:pt x="941388" y="417594"/>
                      <a:pt x="942076" y="420797"/>
                      <a:pt x="942975" y="423944"/>
                    </a:cubicBezTo>
                    <a:cubicBezTo>
                      <a:pt x="943665" y="426358"/>
                      <a:pt x="945356" y="428578"/>
                      <a:pt x="945356" y="431088"/>
                    </a:cubicBezTo>
                    <a:cubicBezTo>
                      <a:pt x="945356" y="442401"/>
                      <a:pt x="942792" y="453433"/>
                      <a:pt x="940594" y="464425"/>
                    </a:cubicBezTo>
                    <a:cubicBezTo>
                      <a:pt x="941388" y="471569"/>
                      <a:pt x="941793" y="478766"/>
                      <a:pt x="942975" y="485856"/>
                    </a:cubicBezTo>
                    <a:cubicBezTo>
                      <a:pt x="943388" y="488332"/>
                      <a:pt x="943581" y="491225"/>
                      <a:pt x="945356" y="493000"/>
                    </a:cubicBezTo>
                    <a:cubicBezTo>
                      <a:pt x="947866" y="495510"/>
                      <a:pt x="951513" y="496640"/>
                      <a:pt x="954881" y="497763"/>
                    </a:cubicBezTo>
                    <a:cubicBezTo>
                      <a:pt x="961425" y="499944"/>
                      <a:pt x="981171" y="501942"/>
                      <a:pt x="985837" y="502525"/>
                    </a:cubicBezTo>
                    <a:cubicBezTo>
                      <a:pt x="988218" y="503319"/>
                      <a:pt x="990505" y="504493"/>
                      <a:pt x="992981" y="504906"/>
                    </a:cubicBezTo>
                    <a:cubicBezTo>
                      <a:pt x="1000071" y="506088"/>
                      <a:pt x="1007280" y="506396"/>
                      <a:pt x="1014412" y="507288"/>
                    </a:cubicBezTo>
                    <a:cubicBezTo>
                      <a:pt x="1019981" y="507984"/>
                      <a:pt x="1025545" y="508746"/>
                      <a:pt x="1031081" y="509669"/>
                    </a:cubicBezTo>
                    <a:cubicBezTo>
                      <a:pt x="1039835" y="511128"/>
                      <a:pt x="1048496" y="513130"/>
                      <a:pt x="1057275" y="514431"/>
                    </a:cubicBezTo>
                    <a:cubicBezTo>
                      <a:pt x="1069936" y="516307"/>
                      <a:pt x="1082684" y="517539"/>
                      <a:pt x="1095375" y="519194"/>
                    </a:cubicBezTo>
                    <a:cubicBezTo>
                      <a:pt x="1100941" y="519920"/>
                      <a:pt x="1106488" y="520781"/>
                      <a:pt x="1112044" y="521575"/>
                    </a:cubicBezTo>
                    <a:cubicBezTo>
                      <a:pt x="1133374" y="528685"/>
                      <a:pt x="1141011" y="527374"/>
                      <a:pt x="1154906" y="543006"/>
                    </a:cubicBezTo>
                    <a:cubicBezTo>
                      <a:pt x="1157264" y="545659"/>
                      <a:pt x="1158081" y="549356"/>
                      <a:pt x="1159669" y="552531"/>
                    </a:cubicBezTo>
                    <a:cubicBezTo>
                      <a:pt x="1158081" y="560469"/>
                      <a:pt x="1159611" y="569757"/>
                      <a:pt x="1154906" y="576344"/>
                    </a:cubicBezTo>
                    <a:cubicBezTo>
                      <a:pt x="1150779" y="582121"/>
                      <a:pt x="1142744" y="584147"/>
                      <a:pt x="1135856" y="585869"/>
                    </a:cubicBezTo>
                    <a:cubicBezTo>
                      <a:pt x="1129016" y="587579"/>
                      <a:pt x="1117847" y="590112"/>
                      <a:pt x="1112044" y="593013"/>
                    </a:cubicBezTo>
                    <a:lnTo>
                      <a:pt x="1102519" y="597775"/>
                    </a:lnTo>
                    <a:cubicBezTo>
                      <a:pt x="1101725" y="600950"/>
                      <a:pt x="1099811" y="604043"/>
                      <a:pt x="1100137" y="607300"/>
                    </a:cubicBezTo>
                    <a:cubicBezTo>
                      <a:pt x="1100440" y="610326"/>
                      <a:pt x="1106603" y="627442"/>
                      <a:pt x="1109662" y="631113"/>
                    </a:cubicBezTo>
                    <a:cubicBezTo>
                      <a:pt x="1112967" y="635079"/>
                      <a:pt x="1122672" y="638024"/>
                      <a:pt x="1126331" y="640638"/>
                    </a:cubicBezTo>
                    <a:cubicBezTo>
                      <a:pt x="1129071" y="642595"/>
                      <a:pt x="1130845" y="645677"/>
                      <a:pt x="1133475" y="647781"/>
                    </a:cubicBezTo>
                    <a:cubicBezTo>
                      <a:pt x="1138807" y="652047"/>
                      <a:pt x="1144681" y="655591"/>
                      <a:pt x="1150144" y="659688"/>
                    </a:cubicBezTo>
                    <a:cubicBezTo>
                      <a:pt x="1161771" y="668409"/>
                      <a:pt x="1160383" y="667546"/>
                      <a:pt x="1169194" y="676356"/>
                    </a:cubicBezTo>
                    <a:cubicBezTo>
                      <a:pt x="1169988" y="680325"/>
                      <a:pt x="1170697" y="684312"/>
                      <a:pt x="1171575" y="688263"/>
                    </a:cubicBezTo>
                    <a:cubicBezTo>
                      <a:pt x="1172285" y="691458"/>
                      <a:pt x="1174991" y="694683"/>
                      <a:pt x="1173956" y="697788"/>
                    </a:cubicBezTo>
                    <a:cubicBezTo>
                      <a:pt x="1173051" y="700503"/>
                      <a:pt x="1169588" y="701856"/>
                      <a:pt x="1166812" y="702550"/>
                    </a:cubicBezTo>
                    <a:cubicBezTo>
                      <a:pt x="1159839" y="704293"/>
                      <a:pt x="1152525" y="704137"/>
                      <a:pt x="1145381" y="704931"/>
                    </a:cubicBezTo>
                    <a:cubicBezTo>
                      <a:pt x="1142335" y="705693"/>
                      <a:pt x="1132124" y="707988"/>
                      <a:pt x="1128712" y="709694"/>
                    </a:cubicBezTo>
                    <a:cubicBezTo>
                      <a:pt x="1122988" y="712556"/>
                      <a:pt x="1117600" y="716044"/>
                      <a:pt x="1112044" y="719219"/>
                    </a:cubicBezTo>
                    <a:cubicBezTo>
                      <a:pt x="1111250" y="722394"/>
                      <a:pt x="1109662" y="725471"/>
                      <a:pt x="1109662" y="728744"/>
                    </a:cubicBezTo>
                    <a:cubicBezTo>
                      <a:pt x="1109662" y="749312"/>
                      <a:pt x="1110748" y="743182"/>
                      <a:pt x="1116806" y="757319"/>
                    </a:cubicBezTo>
                    <a:cubicBezTo>
                      <a:pt x="1117795" y="759626"/>
                      <a:pt x="1118064" y="762218"/>
                      <a:pt x="1119187" y="764463"/>
                    </a:cubicBezTo>
                    <a:cubicBezTo>
                      <a:pt x="1123644" y="773377"/>
                      <a:pt x="1125710" y="771440"/>
                      <a:pt x="1131094" y="781131"/>
                    </a:cubicBezTo>
                    <a:cubicBezTo>
                      <a:pt x="1135155" y="788441"/>
                      <a:pt x="1138530" y="802394"/>
                      <a:pt x="1140619" y="809706"/>
                    </a:cubicBezTo>
                    <a:cubicBezTo>
                      <a:pt x="1139031" y="812881"/>
                      <a:pt x="1137254" y="815968"/>
                      <a:pt x="1135856" y="819231"/>
                    </a:cubicBezTo>
                    <a:cubicBezTo>
                      <a:pt x="1134867" y="821538"/>
                      <a:pt x="1135435" y="824807"/>
                      <a:pt x="1133475" y="826375"/>
                    </a:cubicBezTo>
                    <a:cubicBezTo>
                      <a:pt x="1130919" y="828419"/>
                      <a:pt x="1127125" y="827962"/>
                      <a:pt x="1123950" y="828756"/>
                    </a:cubicBezTo>
                    <a:cubicBezTo>
                      <a:pt x="1110456" y="827962"/>
                      <a:pt x="1096850" y="828286"/>
                      <a:pt x="1083469" y="826375"/>
                    </a:cubicBezTo>
                    <a:cubicBezTo>
                      <a:pt x="1079955" y="825873"/>
                      <a:pt x="1077312" y="822736"/>
                      <a:pt x="1073944" y="821613"/>
                    </a:cubicBezTo>
                    <a:cubicBezTo>
                      <a:pt x="1065320" y="818738"/>
                      <a:pt x="1052437" y="816359"/>
                      <a:pt x="1042987" y="814469"/>
                    </a:cubicBezTo>
                    <a:cubicBezTo>
                      <a:pt x="1038225" y="815263"/>
                      <a:pt x="1032629" y="814044"/>
                      <a:pt x="1028700" y="816850"/>
                    </a:cubicBezTo>
                    <a:cubicBezTo>
                      <a:pt x="1026037" y="818752"/>
                      <a:pt x="1027259" y="823240"/>
                      <a:pt x="1026319" y="826375"/>
                    </a:cubicBezTo>
                    <a:cubicBezTo>
                      <a:pt x="1024876" y="831184"/>
                      <a:pt x="1021556" y="840663"/>
                      <a:pt x="1021556" y="840663"/>
                    </a:cubicBezTo>
                    <a:cubicBezTo>
                      <a:pt x="1022350" y="852569"/>
                      <a:pt x="1021975" y="864611"/>
                      <a:pt x="1023937" y="876381"/>
                    </a:cubicBezTo>
                    <a:cubicBezTo>
                      <a:pt x="1024408" y="879204"/>
                      <a:pt x="1027420" y="880965"/>
                      <a:pt x="1028700" y="883525"/>
                    </a:cubicBezTo>
                    <a:cubicBezTo>
                      <a:pt x="1029823" y="885770"/>
                      <a:pt x="1030287" y="888288"/>
                      <a:pt x="1031081" y="890669"/>
                    </a:cubicBezTo>
                    <a:cubicBezTo>
                      <a:pt x="1016523" y="905227"/>
                      <a:pt x="1025525" y="900035"/>
                      <a:pt x="990600" y="893050"/>
                    </a:cubicBezTo>
                    <a:cubicBezTo>
                      <a:pt x="985677" y="892065"/>
                      <a:pt x="981120" y="889731"/>
                      <a:pt x="976312" y="888288"/>
                    </a:cubicBezTo>
                    <a:cubicBezTo>
                      <a:pt x="953650" y="881489"/>
                      <a:pt x="981992" y="893508"/>
                      <a:pt x="942975" y="874000"/>
                    </a:cubicBezTo>
                    <a:cubicBezTo>
                      <a:pt x="939800" y="872413"/>
                      <a:pt x="936404" y="871207"/>
                      <a:pt x="933450" y="869238"/>
                    </a:cubicBezTo>
                    <a:cubicBezTo>
                      <a:pt x="898496" y="845936"/>
                      <a:pt x="935267" y="869596"/>
                      <a:pt x="909637" y="854950"/>
                    </a:cubicBezTo>
                    <a:cubicBezTo>
                      <a:pt x="896713" y="847564"/>
                      <a:pt x="908448" y="852173"/>
                      <a:pt x="895350" y="847806"/>
                    </a:cubicBezTo>
                    <a:cubicBezTo>
                      <a:pt x="885825" y="853362"/>
                      <a:pt x="875515" y="857751"/>
                      <a:pt x="866775" y="864475"/>
                    </a:cubicBezTo>
                    <a:cubicBezTo>
                      <a:pt x="864785" y="866005"/>
                      <a:pt x="865517" y="869374"/>
                      <a:pt x="864394" y="871619"/>
                    </a:cubicBezTo>
                    <a:cubicBezTo>
                      <a:pt x="862324" y="875759"/>
                      <a:pt x="859320" y="879385"/>
                      <a:pt x="857250" y="883525"/>
                    </a:cubicBezTo>
                    <a:cubicBezTo>
                      <a:pt x="856127" y="885770"/>
                      <a:pt x="856261" y="888580"/>
                      <a:pt x="854869" y="890669"/>
                    </a:cubicBezTo>
                    <a:cubicBezTo>
                      <a:pt x="853001" y="893471"/>
                      <a:pt x="849917" y="895256"/>
                      <a:pt x="847725" y="897813"/>
                    </a:cubicBezTo>
                    <a:cubicBezTo>
                      <a:pt x="835911" y="911596"/>
                      <a:pt x="846013" y="903717"/>
                      <a:pt x="833437" y="912100"/>
                    </a:cubicBezTo>
                    <a:cubicBezTo>
                      <a:pt x="831056" y="915275"/>
                      <a:pt x="828601" y="918396"/>
                      <a:pt x="826294" y="921625"/>
                    </a:cubicBezTo>
                    <a:cubicBezTo>
                      <a:pt x="824630" y="923954"/>
                      <a:pt x="824091" y="930049"/>
                      <a:pt x="821531" y="928769"/>
                    </a:cubicBezTo>
                    <a:cubicBezTo>
                      <a:pt x="816411" y="926209"/>
                      <a:pt x="815901" y="918676"/>
                      <a:pt x="812006" y="914481"/>
                    </a:cubicBezTo>
                    <a:cubicBezTo>
                      <a:pt x="805502" y="907477"/>
                      <a:pt x="797621" y="901889"/>
                      <a:pt x="790575" y="895431"/>
                    </a:cubicBezTo>
                    <a:cubicBezTo>
                      <a:pt x="788093" y="893156"/>
                      <a:pt x="785812" y="890669"/>
                      <a:pt x="783431" y="888288"/>
                    </a:cubicBezTo>
                    <a:cubicBezTo>
                      <a:pt x="782637" y="883525"/>
                      <a:pt x="781997" y="878735"/>
                      <a:pt x="781050" y="874000"/>
                    </a:cubicBezTo>
                    <a:cubicBezTo>
                      <a:pt x="780408" y="870791"/>
                      <a:pt x="779254" y="867695"/>
                      <a:pt x="778669" y="864475"/>
                    </a:cubicBezTo>
                    <a:cubicBezTo>
                      <a:pt x="777665" y="858953"/>
                      <a:pt x="777081" y="853362"/>
                      <a:pt x="776287" y="847806"/>
                    </a:cubicBezTo>
                    <a:cubicBezTo>
                      <a:pt x="775627" y="838559"/>
                      <a:pt x="777266" y="813935"/>
                      <a:pt x="769144" y="802563"/>
                    </a:cubicBezTo>
                    <a:cubicBezTo>
                      <a:pt x="766258" y="798523"/>
                      <a:pt x="759149" y="796850"/>
                      <a:pt x="754856" y="795419"/>
                    </a:cubicBezTo>
                    <a:cubicBezTo>
                      <a:pt x="751681" y="800181"/>
                      <a:pt x="747141" y="804276"/>
                      <a:pt x="745331" y="809706"/>
                    </a:cubicBezTo>
                    <a:cubicBezTo>
                      <a:pt x="741695" y="820615"/>
                      <a:pt x="744456" y="814842"/>
                      <a:pt x="735806" y="826375"/>
                    </a:cubicBezTo>
                    <a:cubicBezTo>
                      <a:pt x="734803" y="829383"/>
                      <a:pt x="732214" y="839242"/>
                      <a:pt x="728662" y="840663"/>
                    </a:cubicBezTo>
                    <a:cubicBezTo>
                      <a:pt x="726332" y="841595"/>
                      <a:pt x="723900" y="839075"/>
                      <a:pt x="721519" y="838281"/>
                    </a:cubicBezTo>
                    <a:cubicBezTo>
                      <a:pt x="720599" y="834604"/>
                      <a:pt x="716756" y="819878"/>
                      <a:pt x="716756" y="816850"/>
                    </a:cubicBezTo>
                    <a:cubicBezTo>
                      <a:pt x="716756" y="804125"/>
                      <a:pt x="718343" y="791450"/>
                      <a:pt x="719137" y="778750"/>
                    </a:cubicBezTo>
                    <a:cubicBezTo>
                      <a:pt x="718343" y="774781"/>
                      <a:pt x="719347" y="769953"/>
                      <a:pt x="716756" y="766844"/>
                    </a:cubicBezTo>
                    <a:cubicBezTo>
                      <a:pt x="714661" y="764330"/>
                      <a:pt x="709814" y="762454"/>
                      <a:pt x="707231" y="764463"/>
                    </a:cubicBezTo>
                    <a:cubicBezTo>
                      <a:pt x="702412" y="768211"/>
                      <a:pt x="691628" y="790907"/>
                      <a:pt x="688181" y="797800"/>
                    </a:cubicBezTo>
                    <a:cubicBezTo>
                      <a:pt x="687387" y="800975"/>
                      <a:pt x="686699" y="804178"/>
                      <a:pt x="685800" y="807325"/>
                    </a:cubicBezTo>
                    <a:cubicBezTo>
                      <a:pt x="683523" y="815293"/>
                      <a:pt x="680791" y="823131"/>
                      <a:pt x="678656" y="831138"/>
                    </a:cubicBezTo>
                    <a:cubicBezTo>
                      <a:pt x="677200" y="836599"/>
                      <a:pt x="673685" y="859921"/>
                      <a:pt x="671512" y="862094"/>
                    </a:cubicBezTo>
                    <a:cubicBezTo>
                      <a:pt x="668337" y="865269"/>
                      <a:pt x="665641" y="869009"/>
                      <a:pt x="661987" y="871619"/>
                    </a:cubicBezTo>
                    <a:cubicBezTo>
                      <a:pt x="659945" y="873078"/>
                      <a:pt x="657225" y="873206"/>
                      <a:pt x="654844" y="874000"/>
                    </a:cubicBezTo>
                    <a:cubicBezTo>
                      <a:pt x="649288" y="872413"/>
                      <a:pt x="643344" y="871822"/>
                      <a:pt x="638175" y="869238"/>
                    </a:cubicBezTo>
                    <a:cubicBezTo>
                      <a:pt x="635163" y="867732"/>
                      <a:pt x="633565" y="864312"/>
                      <a:pt x="631031" y="862094"/>
                    </a:cubicBezTo>
                    <a:cubicBezTo>
                      <a:pt x="630038" y="861225"/>
                      <a:pt x="615950" y="849507"/>
                      <a:pt x="611981" y="847806"/>
                    </a:cubicBezTo>
                    <a:cubicBezTo>
                      <a:pt x="608973" y="846517"/>
                      <a:pt x="605631" y="846219"/>
                      <a:pt x="602456" y="845425"/>
                    </a:cubicBezTo>
                    <a:cubicBezTo>
                      <a:pt x="599281" y="849394"/>
                      <a:pt x="595399" y="852888"/>
                      <a:pt x="592931" y="857331"/>
                    </a:cubicBezTo>
                    <a:cubicBezTo>
                      <a:pt x="591342" y="860192"/>
                      <a:pt x="591839" y="863848"/>
                      <a:pt x="590550" y="866856"/>
                    </a:cubicBezTo>
                    <a:cubicBezTo>
                      <a:pt x="589423" y="869487"/>
                      <a:pt x="587375" y="871619"/>
                      <a:pt x="585787" y="874000"/>
                    </a:cubicBezTo>
                    <a:cubicBezTo>
                      <a:pt x="584993" y="876381"/>
                      <a:pt x="584015" y="878709"/>
                      <a:pt x="583406" y="881144"/>
                    </a:cubicBezTo>
                    <a:cubicBezTo>
                      <a:pt x="580679" y="892053"/>
                      <a:pt x="580090" y="900532"/>
                      <a:pt x="578644" y="912100"/>
                    </a:cubicBezTo>
                    <a:lnTo>
                      <a:pt x="559594" y="893050"/>
                    </a:lnTo>
                    <a:cubicBezTo>
                      <a:pt x="557213" y="890669"/>
                      <a:pt x="554183" y="888794"/>
                      <a:pt x="552450" y="885906"/>
                    </a:cubicBezTo>
                    <a:cubicBezTo>
                      <a:pt x="545004" y="873497"/>
                      <a:pt x="545657" y="873381"/>
                      <a:pt x="535781" y="862094"/>
                    </a:cubicBezTo>
                    <a:cubicBezTo>
                      <a:pt x="533563" y="859560"/>
                      <a:pt x="531439" y="856818"/>
                      <a:pt x="528637" y="854950"/>
                    </a:cubicBezTo>
                    <a:cubicBezTo>
                      <a:pt x="526549" y="853558"/>
                      <a:pt x="523875" y="853363"/>
                      <a:pt x="521494" y="852569"/>
                    </a:cubicBezTo>
                    <a:cubicBezTo>
                      <a:pt x="514350" y="853363"/>
                      <a:pt x="507035" y="853207"/>
                      <a:pt x="500062" y="854950"/>
                    </a:cubicBezTo>
                    <a:cubicBezTo>
                      <a:pt x="497286" y="855644"/>
                      <a:pt x="495479" y="858433"/>
                      <a:pt x="492919" y="859713"/>
                    </a:cubicBezTo>
                    <a:cubicBezTo>
                      <a:pt x="490674" y="860836"/>
                      <a:pt x="488125" y="861213"/>
                      <a:pt x="485775" y="862094"/>
                    </a:cubicBezTo>
                    <a:cubicBezTo>
                      <a:pt x="467418" y="868977"/>
                      <a:pt x="480308" y="865782"/>
                      <a:pt x="459581" y="869238"/>
                    </a:cubicBezTo>
                    <a:cubicBezTo>
                      <a:pt x="447675" y="868444"/>
                      <a:pt x="435729" y="868105"/>
                      <a:pt x="423862" y="866856"/>
                    </a:cubicBezTo>
                    <a:cubicBezTo>
                      <a:pt x="420607" y="866513"/>
                      <a:pt x="417532" y="865185"/>
                      <a:pt x="414337" y="864475"/>
                    </a:cubicBezTo>
                    <a:cubicBezTo>
                      <a:pt x="410386" y="863597"/>
                      <a:pt x="406336" y="863159"/>
                      <a:pt x="402431" y="862094"/>
                    </a:cubicBezTo>
                    <a:cubicBezTo>
                      <a:pt x="397588" y="860773"/>
                      <a:pt x="393014" y="858549"/>
                      <a:pt x="388144" y="857331"/>
                    </a:cubicBezTo>
                    <a:cubicBezTo>
                      <a:pt x="383460" y="856160"/>
                      <a:pt x="378619" y="855744"/>
                      <a:pt x="373856" y="854950"/>
                    </a:cubicBezTo>
                    <a:cubicBezTo>
                      <a:pt x="376929" y="824220"/>
                      <a:pt x="374375" y="836466"/>
                      <a:pt x="383381" y="804944"/>
                    </a:cubicBezTo>
                    <a:cubicBezTo>
                      <a:pt x="384071" y="802530"/>
                      <a:pt x="384639" y="800045"/>
                      <a:pt x="385762" y="797800"/>
                    </a:cubicBezTo>
                    <a:cubicBezTo>
                      <a:pt x="388634" y="792056"/>
                      <a:pt x="393891" y="784417"/>
                      <a:pt x="397669" y="778750"/>
                    </a:cubicBezTo>
                    <a:cubicBezTo>
                      <a:pt x="396968" y="775598"/>
                      <a:pt x="395133" y="755167"/>
                      <a:pt x="388144" y="750175"/>
                    </a:cubicBezTo>
                    <a:cubicBezTo>
                      <a:pt x="384666" y="747690"/>
                      <a:pt x="380143" y="747149"/>
                      <a:pt x="376237" y="745413"/>
                    </a:cubicBezTo>
                    <a:cubicBezTo>
                      <a:pt x="357235" y="736968"/>
                      <a:pt x="376553" y="743136"/>
                      <a:pt x="347662" y="733506"/>
                    </a:cubicBezTo>
                    <a:cubicBezTo>
                      <a:pt x="339800" y="730886"/>
                      <a:pt x="331594" y="729313"/>
                      <a:pt x="323850" y="726363"/>
                    </a:cubicBezTo>
                    <a:cubicBezTo>
                      <a:pt x="314887" y="722949"/>
                      <a:pt x="306443" y="718300"/>
                      <a:pt x="297656" y="714456"/>
                    </a:cubicBezTo>
                    <a:cubicBezTo>
                      <a:pt x="293740" y="712743"/>
                      <a:pt x="289573" y="711606"/>
                      <a:pt x="285750" y="709694"/>
                    </a:cubicBezTo>
                    <a:cubicBezTo>
                      <a:pt x="244724" y="689181"/>
                      <a:pt x="309362" y="717772"/>
                      <a:pt x="257175" y="695406"/>
                    </a:cubicBezTo>
                    <a:cubicBezTo>
                      <a:pt x="251619" y="689850"/>
                      <a:pt x="244020" y="685766"/>
                      <a:pt x="240506" y="678738"/>
                    </a:cubicBezTo>
                    <a:cubicBezTo>
                      <a:pt x="238919" y="675563"/>
                      <a:pt x="237713" y="672167"/>
                      <a:pt x="235744" y="669213"/>
                    </a:cubicBezTo>
                    <a:cubicBezTo>
                      <a:pt x="232925" y="664984"/>
                      <a:pt x="229269" y="661372"/>
                      <a:pt x="226219" y="657306"/>
                    </a:cubicBezTo>
                    <a:cubicBezTo>
                      <a:pt x="224502" y="655017"/>
                      <a:pt x="223044" y="652544"/>
                      <a:pt x="221456" y="650163"/>
                    </a:cubicBezTo>
                    <a:cubicBezTo>
                      <a:pt x="222250" y="645400"/>
                      <a:pt x="222310" y="640456"/>
                      <a:pt x="223837" y="635875"/>
                    </a:cubicBezTo>
                    <a:cubicBezTo>
                      <a:pt x="226352" y="628329"/>
                      <a:pt x="232480" y="626427"/>
                      <a:pt x="238125" y="621588"/>
                    </a:cubicBezTo>
                    <a:cubicBezTo>
                      <a:pt x="249527" y="611815"/>
                      <a:pt x="245767" y="609432"/>
                      <a:pt x="264319" y="600156"/>
                    </a:cubicBezTo>
                    <a:lnTo>
                      <a:pt x="288131" y="588250"/>
                    </a:lnTo>
                    <a:cubicBezTo>
                      <a:pt x="289719" y="585869"/>
                      <a:pt x="293364" y="583929"/>
                      <a:pt x="292894" y="581106"/>
                    </a:cubicBezTo>
                    <a:cubicBezTo>
                      <a:pt x="292340" y="577784"/>
                      <a:pt x="288490" y="575920"/>
                      <a:pt x="285750" y="573963"/>
                    </a:cubicBezTo>
                    <a:cubicBezTo>
                      <a:pt x="282141" y="571386"/>
                      <a:pt x="260205" y="562272"/>
                      <a:pt x="259556" y="562056"/>
                    </a:cubicBezTo>
                    <a:cubicBezTo>
                      <a:pt x="254567" y="560393"/>
                      <a:pt x="234432" y="557725"/>
                      <a:pt x="230981" y="557294"/>
                    </a:cubicBezTo>
                    <a:cubicBezTo>
                      <a:pt x="223849" y="556403"/>
                      <a:pt x="216688" y="555753"/>
                      <a:pt x="209550" y="554913"/>
                    </a:cubicBezTo>
                    <a:cubicBezTo>
                      <a:pt x="203194" y="554165"/>
                      <a:pt x="196884" y="552971"/>
                      <a:pt x="190500" y="552531"/>
                    </a:cubicBezTo>
                    <a:cubicBezTo>
                      <a:pt x="173852" y="551383"/>
                      <a:pt x="157163" y="550944"/>
                      <a:pt x="140494" y="550150"/>
                    </a:cubicBezTo>
                    <a:cubicBezTo>
                      <a:pt x="137262" y="549504"/>
                      <a:pt x="122905" y="546829"/>
                      <a:pt x="119062" y="545388"/>
                    </a:cubicBezTo>
                    <a:cubicBezTo>
                      <a:pt x="112158" y="542799"/>
                      <a:pt x="108314" y="539810"/>
                      <a:pt x="102394" y="535863"/>
                    </a:cubicBezTo>
                    <a:cubicBezTo>
                      <a:pt x="103981" y="529513"/>
                      <a:pt x="103600" y="522308"/>
                      <a:pt x="107156" y="516813"/>
                    </a:cubicBezTo>
                    <a:cubicBezTo>
                      <a:pt x="112644" y="508331"/>
                      <a:pt x="122982" y="503787"/>
                      <a:pt x="128587" y="495381"/>
                    </a:cubicBezTo>
                    <a:lnTo>
                      <a:pt x="133350" y="488238"/>
                    </a:lnTo>
                    <a:cubicBezTo>
                      <a:pt x="130175" y="485857"/>
                      <a:pt x="127190" y="483198"/>
                      <a:pt x="123825" y="481094"/>
                    </a:cubicBezTo>
                    <a:cubicBezTo>
                      <a:pt x="107277" y="470751"/>
                      <a:pt x="105574" y="476913"/>
                      <a:pt x="78581" y="478713"/>
                    </a:cubicBezTo>
                    <a:cubicBezTo>
                      <a:pt x="73025" y="477919"/>
                      <a:pt x="66342" y="479777"/>
                      <a:pt x="61912" y="476331"/>
                    </a:cubicBezTo>
                    <a:cubicBezTo>
                      <a:pt x="57950" y="473249"/>
                      <a:pt x="57150" y="462044"/>
                      <a:pt x="57150" y="462044"/>
                    </a:cubicBezTo>
                    <a:cubicBezTo>
                      <a:pt x="58737" y="458075"/>
                      <a:pt x="60451" y="454155"/>
                      <a:pt x="61912" y="450138"/>
                    </a:cubicBezTo>
                    <a:cubicBezTo>
                      <a:pt x="63628" y="445420"/>
                      <a:pt x="66675" y="435850"/>
                      <a:pt x="66675" y="435850"/>
                    </a:cubicBezTo>
                    <a:cubicBezTo>
                      <a:pt x="65087" y="431881"/>
                      <a:pt x="63413" y="427946"/>
                      <a:pt x="61912" y="423944"/>
                    </a:cubicBezTo>
                    <a:cubicBezTo>
                      <a:pt x="61031" y="421594"/>
                      <a:pt x="60776" y="418979"/>
                      <a:pt x="59531" y="416800"/>
                    </a:cubicBezTo>
                    <a:cubicBezTo>
                      <a:pt x="57562" y="413354"/>
                      <a:pt x="54694" y="410505"/>
                      <a:pt x="52387" y="407275"/>
                    </a:cubicBezTo>
                    <a:cubicBezTo>
                      <a:pt x="50724" y="404946"/>
                      <a:pt x="49954" y="401794"/>
                      <a:pt x="47625" y="400131"/>
                    </a:cubicBezTo>
                    <a:cubicBezTo>
                      <a:pt x="44147" y="397647"/>
                      <a:pt x="39542" y="397281"/>
                      <a:pt x="35719" y="395369"/>
                    </a:cubicBezTo>
                    <a:cubicBezTo>
                      <a:pt x="19367" y="387193"/>
                      <a:pt x="39641" y="392819"/>
                      <a:pt x="16669" y="388225"/>
                    </a:cubicBezTo>
                    <a:cubicBezTo>
                      <a:pt x="6316" y="393402"/>
                      <a:pt x="7265" y="390121"/>
                      <a:pt x="4762" y="400131"/>
                    </a:cubicBezTo>
                    <a:cubicBezTo>
                      <a:pt x="4569" y="400901"/>
                      <a:pt x="0" y="389415"/>
                      <a:pt x="2381" y="388225"/>
                    </a:cubicBezTo>
                    <a:close/>
                  </a:path>
                </a:pathLst>
              </a:custGeom>
              <a:noFill/>
              <a:ln w="63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he-IL" sz="2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0" name="Rectangle 2"/>
          <p:cNvSpPr txBox="1">
            <a:spLocks noChangeArrowheads="1"/>
          </p:cNvSpPr>
          <p:nvPr/>
        </p:nvSpPr>
        <p:spPr bwMode="auto">
          <a:xfrm>
            <a:off x="829875" y="5143576"/>
            <a:ext cx="7582605" cy="61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l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  <a:sym typeface="Symbol"/>
              </a:rPr>
              <a:t>robust </a:t>
            </a: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</a:rPr>
              <a:t>states </a:t>
            </a: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  <a:sym typeface="Symbol"/>
              </a:rPr>
              <a:t>against decoherence…..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  <a:sym typeface="Symbol"/>
              </a:rPr>
              <a:t>delocalized fermion 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57200" indent="-457200" algn="l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4"/>
              <a:defRPr/>
            </a:pPr>
            <a:endParaRPr lang="en-US" sz="2000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844766" y="2065860"/>
            <a:ext cx="7482557" cy="820498"/>
            <a:chOff x="844766" y="2222204"/>
            <a:chExt cx="7482557" cy="820498"/>
          </a:xfrm>
        </p:grpSpPr>
        <p:grpSp>
          <p:nvGrpSpPr>
            <p:cNvPr id="69" name="Group 68"/>
            <p:cNvGrpSpPr/>
            <p:nvPr/>
          </p:nvGrpSpPr>
          <p:grpSpPr>
            <a:xfrm>
              <a:off x="5659805" y="2243124"/>
              <a:ext cx="2667518" cy="799578"/>
              <a:chOff x="5457782" y="5193074"/>
              <a:chExt cx="2667518" cy="799578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6006068" y="5798016"/>
                <a:ext cx="172819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6006068" y="5293960"/>
                <a:ext cx="172819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6006068" y="5247830"/>
                <a:ext cx="172819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6009068" y="5193074"/>
                <a:ext cx="172819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7806268" y="5293960"/>
                <a:ext cx="0" cy="5040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8" name="Object 18"/>
              <p:cNvGraphicFramePr>
                <a:graphicFrameLocks noChangeAspect="1"/>
              </p:cNvGraphicFramePr>
              <p:nvPr/>
            </p:nvGraphicFramePr>
            <p:xfrm>
              <a:off x="7852250" y="5429568"/>
              <a:ext cx="273050" cy="3381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203040" imgH="241200" progId="Equation.DSMT4">
                      <p:embed/>
                    </p:oleObj>
                  </mc:Choice>
                  <mc:Fallback>
                    <p:oleObj name="Equation" r:id="rId11" imgW="203040" imgH="241200" progId="Equation.DSMT4">
                      <p:embed/>
                      <p:pic>
                        <p:nvPicPr>
                          <p:cNvPr id="58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52250" y="5429568"/>
                            <a:ext cx="273050" cy="33813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9" name="Object 19"/>
              <p:cNvGraphicFramePr>
                <a:graphicFrameLocks noChangeAspect="1"/>
              </p:cNvGraphicFramePr>
              <p:nvPr/>
            </p:nvGraphicFramePr>
            <p:xfrm>
              <a:off x="5457782" y="5600540"/>
              <a:ext cx="511175" cy="3921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380880" imgH="279360" progId="Equation.DSMT4">
                      <p:embed/>
                    </p:oleObj>
                  </mc:Choice>
                  <mc:Fallback>
                    <p:oleObj name="Equation" r:id="rId13" imgW="380880" imgH="279360" progId="Equation.DSMT4">
                      <p:embed/>
                      <p:pic>
                        <p:nvPicPr>
                          <p:cNvPr id="59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57782" y="5600540"/>
                            <a:ext cx="511175" cy="3921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8" name="Rectangle 2"/>
            <p:cNvSpPr txBox="1">
              <a:spLocks noChangeArrowheads="1"/>
            </p:cNvSpPr>
            <p:nvPr/>
          </p:nvSpPr>
          <p:spPr bwMode="auto">
            <a:xfrm>
              <a:off x="844766" y="2222204"/>
              <a:ext cx="5152174" cy="61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degenerate </a:t>
              </a: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  <a:sym typeface="Symbol"/>
                </a:rPr>
                <a:t></a:t>
              </a:r>
              <a:r>
                <a:rPr lang="en-US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g.s</a:t>
              </a: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.</a:t>
              </a: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  <a:sym typeface="Symbol"/>
                </a:rPr>
                <a:t></a:t>
              </a: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  </a:t>
              </a:r>
              <a:r>
                <a:rPr lang="en-US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&amp;</a:t>
              </a: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  protective gap</a:t>
              </a:r>
            </a:p>
            <a:p>
              <a:pPr marL="457200" indent="-45720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Font typeface="+mj-lt"/>
                <a:buAutoNum type="arabicPeriod" startAt="2"/>
                <a:defRPr/>
              </a:pPr>
              <a:endPara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7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84309" y="253573"/>
            <a:ext cx="8598433" cy="632396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ash"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24658" y="653573"/>
            <a:ext cx="8169638" cy="558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28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interest in ‘Majorana’ in condensed matter</a:t>
            </a: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results from its expected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non-abelian statistics</a:t>
            </a: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24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Tahoma"/>
              </a:rPr>
              <a:t>and,    ‘decoherence free’ computation</a:t>
            </a:r>
            <a:endParaRPr lang="en-US" sz="28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32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3200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2908" y="838200"/>
            <a:ext cx="8229600" cy="1143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66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Moore - Reed proposed localized </a:t>
            </a:r>
            <a:r>
              <a:rPr lang="en-US" sz="1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Majoranas</a:t>
            </a:r>
            <a:r>
              <a:rPr lang="en-US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bulk vortices and </a:t>
            </a:r>
            <a:r>
              <a:rPr lang="en-US" sz="1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Majorana</a:t>
            </a:r>
            <a:r>
              <a:rPr lang="en-US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edge mode</a:t>
            </a:r>
          </a:p>
          <a:p>
            <a:pPr marL="0" indent="0" algn="ctr">
              <a:buFontTx/>
              <a:buNone/>
            </a:pPr>
            <a:endParaRPr lang="en-US" sz="16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</a:pPr>
            <a:r>
              <a:rPr lang="en-US" sz="1600" kern="0" dirty="0">
                <a:solidFill>
                  <a:srgbClr val="FFFFFF">
                    <a:lumMod val="50000"/>
                  </a:srgbClr>
                </a:solidFill>
              </a:rPr>
              <a:t>( Kitaev proposed Majorana states at edges of 1d p-wave SC )</a:t>
            </a:r>
          </a:p>
        </p:txBody>
      </p:sp>
    </p:spTree>
    <p:extLst>
      <p:ext uri="{BB962C8B-B14F-4D97-AF65-F5344CB8AC3E}">
        <p14:creationId xmlns:p14="http://schemas.microsoft.com/office/powerpoint/2010/main" val="18936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haronov-Bohm Effect">
            <a:extLst>
              <a:ext uri="{FF2B5EF4-FFF2-40B4-BE49-F238E27FC236}">
                <a16:creationId xmlns:a16="http://schemas.microsoft.com/office/drawing/2014/main" id="{A23C3692-BF5A-1714-39E1-96E3784D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7112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84309" y="253573"/>
            <a:ext cx="8598433" cy="632396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ash"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24658" y="381000"/>
            <a:ext cx="8169638" cy="5860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l" rtl="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99"/>
                </a:solidFill>
                <a:latin typeface="Tahoma"/>
                <a:cs typeface="Tahoma"/>
              </a:rPr>
              <a:t>exchange statistics can be verified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000099"/>
                </a:solidFill>
                <a:latin typeface="Tahoma"/>
                <a:cs typeface="Tahoma"/>
              </a:rPr>
              <a:t>via</a:t>
            </a:r>
            <a:r>
              <a:rPr lang="en-US" sz="2400" dirty="0">
                <a:solidFill>
                  <a:srgbClr val="000099"/>
                </a:solidFill>
                <a:latin typeface="Tahoma"/>
                <a:cs typeface="Tahoma"/>
              </a:rPr>
              <a:t>   braiding </a:t>
            </a:r>
            <a:r>
              <a:rPr lang="en-US" sz="1600" dirty="0">
                <a:solidFill>
                  <a:srgbClr val="000099"/>
                </a:solidFill>
                <a:latin typeface="Tahoma"/>
                <a:cs typeface="Tahoma"/>
              </a:rPr>
              <a:t>interference </a:t>
            </a:r>
            <a:r>
              <a:rPr lang="en-US" sz="2400" dirty="0">
                <a:solidFill>
                  <a:srgbClr val="000099"/>
                </a:solidFill>
                <a:latin typeface="Tahoma"/>
                <a:cs typeface="Tahoma"/>
              </a:rPr>
              <a:t>of quasiparticles</a:t>
            </a:r>
          </a:p>
          <a:p>
            <a:pPr marL="342900" indent="-342900" algn="l" rtl="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indent="-342900" algn="l" rtl="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571500" algn="l" rtl="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100" dirty="0">
                <a:solidFill>
                  <a:srgbClr val="000000"/>
                </a:solidFill>
                <a:latin typeface="Tahoma"/>
                <a:cs typeface="Tahoma"/>
              </a:rPr>
              <a:t>Proposed Experiments to Probe the Non-Abelian ν=5/2 Quantum Hall State</a:t>
            </a:r>
          </a:p>
          <a:p>
            <a:pPr marL="571500" algn="l" rtl="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100" dirty="0">
                <a:solidFill>
                  <a:srgbClr val="000000"/>
                </a:solidFill>
                <a:latin typeface="Tahoma"/>
                <a:cs typeface="Tahoma"/>
              </a:rPr>
              <a:t>A. Stern and B. I. Halperin</a:t>
            </a:r>
          </a:p>
          <a:p>
            <a:pPr marL="571500" algn="l" rtl="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571500" algn="l"/>
            <a:r>
              <a:rPr lang="en-US" sz="1100" dirty="0"/>
              <a:t>Detecting Non-Abelian Statistics in the ν=5/2 Fractional Quantum Hall State	        </a:t>
            </a:r>
            <a:endParaRPr lang="en-US" sz="1100" b="1" dirty="0"/>
          </a:p>
          <a:p>
            <a:pPr marL="571500" algn="l" rtl="0"/>
            <a:r>
              <a:rPr lang="en-US" sz="1100" dirty="0"/>
              <a:t>P. </a:t>
            </a:r>
            <a:r>
              <a:rPr lang="en-US" sz="1100" dirty="0" err="1"/>
              <a:t>Bonderson</a:t>
            </a:r>
            <a:r>
              <a:rPr lang="en-US" sz="1100" dirty="0"/>
              <a:t>, A. Kitaev, and K. </a:t>
            </a:r>
            <a:r>
              <a:rPr lang="en-US" sz="1100" dirty="0" err="1"/>
              <a:t>Shtengel</a:t>
            </a:r>
            <a:endParaRPr lang="en-US" sz="1100" dirty="0"/>
          </a:p>
          <a:p>
            <a:pPr marL="571500" algn="l" rtl="0"/>
            <a:endParaRPr lang="en-US" sz="1100" b="1" dirty="0"/>
          </a:p>
          <a:p>
            <a:pPr marL="571500" algn="l"/>
            <a:r>
              <a:rPr lang="en-US" sz="1100" dirty="0"/>
              <a:t>               Electronic Mach-Zehnder interferometer as a tool to probe fractional statistics</a:t>
            </a:r>
            <a:endParaRPr lang="en-US" sz="1100" b="1" dirty="0"/>
          </a:p>
          <a:p>
            <a:pPr marL="571500" algn="l" rtl="0"/>
            <a:r>
              <a:rPr lang="en-US" sz="1100" dirty="0"/>
              <a:t>K. T. Law, D. E. Feldman, and Yuval Gefen</a:t>
            </a:r>
          </a:p>
          <a:p>
            <a:pPr marL="571500" algn="l" rtl="0"/>
            <a:endParaRPr lang="en-US" sz="1100" dirty="0"/>
          </a:p>
          <a:p>
            <a:pPr marL="571500" algn="l" rtl="0"/>
            <a:r>
              <a:rPr lang="en-US" sz="1100" dirty="0"/>
              <a:t>Shot noise in an anyonic Mach-Zehnder interferometer</a:t>
            </a:r>
            <a:endParaRPr lang="en-US" sz="1100" b="1" dirty="0"/>
          </a:p>
          <a:p>
            <a:pPr marL="571500" algn="l" rtl="0"/>
            <a:r>
              <a:rPr lang="en-US" sz="1100" dirty="0"/>
              <a:t>D. E. Feldman, Yuval Gefen, Alexei Kitaev, K. T. Law, and A. Stern</a:t>
            </a:r>
          </a:p>
          <a:p>
            <a:pPr marL="571500" algn="l" rtl="0"/>
            <a:endParaRPr lang="en-US" sz="1100" b="1" dirty="0"/>
          </a:p>
          <a:p>
            <a:pPr marL="571500" algn="l" rtl="0"/>
            <a:r>
              <a:rPr lang="en-US" sz="1100" dirty="0"/>
              <a:t>Fractional Quantum Hall Effect and Multiple Aharonov-Bohm Periods</a:t>
            </a:r>
            <a:endParaRPr lang="en-US" sz="1100" b="1" dirty="0"/>
          </a:p>
          <a:p>
            <a:pPr marL="571500" algn="l" rtl="0"/>
            <a:r>
              <a:rPr lang="en-US" sz="1100" dirty="0"/>
              <a:t>D.J. </a:t>
            </a:r>
            <a:r>
              <a:rPr lang="en-US" sz="1100" dirty="0" err="1"/>
              <a:t>Thouless</a:t>
            </a:r>
            <a:r>
              <a:rPr lang="en-US" sz="1100" dirty="0"/>
              <a:t> and Y. Gefen</a:t>
            </a:r>
          </a:p>
          <a:p>
            <a:pPr marL="571500" algn="l" rtl="0"/>
            <a:endParaRPr lang="en-US" sz="1100" dirty="0"/>
          </a:p>
          <a:p>
            <a:pPr marL="571500" algn="l" rtl="0">
              <a:tabLst>
                <a:tab pos="1314450" algn="l"/>
              </a:tabLst>
            </a:pPr>
            <a:r>
              <a:rPr lang="en-US" sz="1100" dirty="0"/>
              <a:t>Hanbury Brown and Twiss Correlations in Quantum Hall Systems. </a:t>
            </a:r>
          </a:p>
          <a:p>
            <a:pPr marL="571500" algn="l" rtl="0"/>
            <a:r>
              <a:rPr lang="en-US" sz="1100" dirty="0"/>
              <a:t>G. </a:t>
            </a:r>
            <a:r>
              <a:rPr lang="en-US" sz="1100" dirty="0" err="1"/>
              <a:t>Campagnano</a:t>
            </a:r>
            <a:r>
              <a:rPr lang="en-US" sz="1100" dirty="0"/>
              <a:t>, O. </a:t>
            </a:r>
            <a:r>
              <a:rPr lang="en-US" sz="1100" dirty="0" err="1"/>
              <a:t>Zilberberg</a:t>
            </a:r>
            <a:r>
              <a:rPr lang="en-US" sz="1100" dirty="0"/>
              <a:t>, I. V. </a:t>
            </a:r>
            <a:r>
              <a:rPr lang="en-US" sz="1100" dirty="0" err="1"/>
              <a:t>Gornyi</a:t>
            </a:r>
            <a:r>
              <a:rPr lang="en-US" sz="1100" dirty="0"/>
              <a:t>, Y. Gefen</a:t>
            </a:r>
          </a:p>
          <a:p>
            <a:pPr algn="l" rtl="0"/>
            <a:endParaRPr lang="en-US" sz="1100" dirty="0"/>
          </a:p>
          <a:p>
            <a:pPr algn="l" rtl="0"/>
            <a:endParaRPr lang="en-US" sz="1100" dirty="0"/>
          </a:p>
          <a:p>
            <a:pPr algn="l" rtl="0"/>
            <a:endParaRPr lang="en-US" sz="1100" dirty="0"/>
          </a:p>
          <a:p>
            <a:pPr marL="342900" indent="-342900" algn="l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100" dirty="0">
              <a:solidFill>
                <a:srgbClr val="00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19469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84309" y="253573"/>
            <a:ext cx="8598433" cy="632396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ash"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24658" y="381000"/>
            <a:ext cx="8169638" cy="5860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dirty="0">
                <a:latin typeface="Tahoma"/>
                <a:cs typeface="Tahoma"/>
              </a:rPr>
              <a:t>interference was reported by a few groups</a:t>
            </a: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dirty="0">
                <a:latin typeface="Tahoma"/>
                <a:cs typeface="Tahoma"/>
              </a:rPr>
              <a:t>Willet (</a:t>
            </a:r>
            <a:r>
              <a:rPr lang="en-US" i="1" dirty="0">
                <a:latin typeface="Tahoma"/>
                <a:cs typeface="Tahoma"/>
              </a:rPr>
              <a:t>v </a:t>
            </a:r>
            <a:r>
              <a:rPr lang="en-US" dirty="0">
                <a:latin typeface="Tahoma"/>
                <a:cs typeface="Tahoma"/>
              </a:rPr>
              <a:t>=5/2), Goldman (</a:t>
            </a:r>
            <a:r>
              <a:rPr lang="en-US" i="1" dirty="0">
                <a:latin typeface="Tahoma"/>
                <a:cs typeface="Tahoma"/>
              </a:rPr>
              <a:t>v </a:t>
            </a:r>
            <a:r>
              <a:rPr lang="en-US" dirty="0">
                <a:latin typeface="Tahoma"/>
                <a:cs typeface="Tahoma"/>
              </a:rPr>
              <a:t>=1/3),  Kang (</a:t>
            </a:r>
            <a:r>
              <a:rPr lang="en-US" i="1" dirty="0">
                <a:latin typeface="Tahoma"/>
                <a:cs typeface="Tahoma"/>
              </a:rPr>
              <a:t>v </a:t>
            </a:r>
            <a:r>
              <a:rPr lang="en-US" dirty="0">
                <a:latin typeface="Tahoma"/>
                <a:cs typeface="Tahoma"/>
              </a:rPr>
              <a:t>=5/2)</a:t>
            </a: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dirty="0">
              <a:latin typeface="Tahoma"/>
              <a:cs typeface="Tahoma"/>
            </a:endParaRP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not reproduced</a:t>
            </a:r>
            <a:endParaRPr lang="en-US" sz="3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6" name="Picture 16" descr="C:\Users\physicsuser\Documents\MATLAB\3\for paper\vis vs ff - gate defin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9400"/>
            <a:ext cx="705444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600200" y="5410200"/>
            <a:ext cx="1219200" cy="338554"/>
            <a:chOff x="1600200" y="5943600"/>
            <a:chExt cx="1219200" cy="338554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600200" y="5943600"/>
              <a:ext cx="1219200" cy="0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1752600" y="5943600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0" dirty="0">
                  <a:solidFill>
                    <a:srgbClr val="FF0000"/>
                  </a:solidFill>
                </a:rPr>
                <a:t>fractional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81343" y="2667000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our typical results</a:t>
            </a:r>
          </a:p>
        </p:txBody>
      </p:sp>
    </p:spTree>
    <p:extLst>
      <p:ext uri="{BB962C8B-B14F-4D97-AF65-F5344CB8AC3E}">
        <p14:creationId xmlns:p14="http://schemas.microsoft.com/office/powerpoint/2010/main" val="14486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695980"/>
            <a:ext cx="3182243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0099"/>
                </a:solidFill>
              </a:rPr>
              <a:t>thermoelectricity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9372" y="3817203"/>
            <a:ext cx="1531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ysClr val="windowText" lastClr="000000"/>
                </a:solidFill>
              </a:rPr>
              <a:t>electric current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ysClr val="windowText" lastClr="000000"/>
                </a:solidFill>
              </a:rPr>
              <a:t>heat current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6893" y="2563342"/>
            <a:ext cx="4587875" cy="1331060"/>
            <a:chOff x="2253298" y="3352800"/>
            <a:chExt cx="4587875" cy="129073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/>
          </p:nvGraphicFramePr>
          <p:xfrm>
            <a:off x="2253298" y="3352800"/>
            <a:ext cx="4587875" cy="1046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20760" imgH="482400" progId="Equation.DSMT4">
                    <p:embed/>
                  </p:oleObj>
                </mc:Choice>
                <mc:Fallback>
                  <p:oleObj name="Equation" r:id="rId2" imgW="2120760" imgH="482400" progId="Equation.DSMT4">
                    <p:embed/>
                    <p:pic>
                      <p:nvPicPr>
                        <p:cNvPr id="2" name="Object 1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253298" y="3352800"/>
                          <a:ext cx="4587875" cy="1046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3185160" y="4419600"/>
            <a:ext cx="623805" cy="2239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177480" progId="Equation.DSMT4">
                    <p:embed/>
                  </p:oleObj>
                </mc:Choice>
                <mc:Fallback>
                  <p:oleObj name="Equation" r:id="rId4" imgW="495000" imgH="17748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85160" y="4419600"/>
                          <a:ext cx="623805" cy="2239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685800" y="5334000"/>
            <a:ext cx="6781800" cy="990600"/>
            <a:chOff x="685800" y="5334000"/>
            <a:chExt cx="6781800" cy="990600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685800" y="5334000"/>
              <a:ext cx="6781800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stA="45000" endPos="4000" dist="508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295400" y="5665788"/>
              <a:ext cx="6051550" cy="395184"/>
              <a:chOff x="1676400" y="5611162"/>
              <a:chExt cx="6051550" cy="39518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676400" y="5637014"/>
                <a:ext cx="29546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here, we concentrate on… </a:t>
                </a:r>
              </a:p>
            </p:txBody>
          </p:sp>
          <p:graphicFrame>
            <p:nvGraphicFramePr>
              <p:cNvPr id="11" name="Object 10"/>
              <p:cNvGraphicFramePr>
                <a:graphicFrameLocks noChangeAspect="1"/>
              </p:cNvGraphicFramePr>
              <p:nvPr/>
            </p:nvGraphicFramePr>
            <p:xfrm>
              <a:off x="4459288" y="5611162"/>
              <a:ext cx="3268662" cy="3794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968480" imgH="228600" progId="Equation.DSMT4">
                      <p:embed/>
                    </p:oleObj>
                  </mc:Choice>
                  <mc:Fallback>
                    <p:oleObj name="Equation" r:id="rId6" imgW="1968480" imgH="228600" progId="Equation.DSMT4">
                      <p:embed/>
                      <p:pic>
                        <p:nvPicPr>
                          <p:cNvPr id="11" name="Object 10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459288" y="5611162"/>
                            <a:ext cx="3268662" cy="3794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" name="TextBox 12"/>
          <p:cNvSpPr txBox="1"/>
          <p:nvPr/>
        </p:nvSpPr>
        <p:spPr>
          <a:xfrm>
            <a:off x="7104944" y="4309646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600" b="1" kern="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1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dQ</a:t>
            </a:r>
            <a:r>
              <a:rPr lang="en-US" sz="1600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  <a:r>
              <a:rPr lang="en-US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endParaRPr lang="en-US" sz="1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6547" y="3818784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600" b="1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1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dq</a:t>
            </a:r>
            <a:r>
              <a:rPr lang="en-US" sz="1600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en-US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endParaRPr lang="en-US" sz="16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76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62000" y="609600"/>
            <a:ext cx="7358063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5" tIns="35715" rIns="35715" bIns="35715" anchor="ctr">
            <a:normAutofit/>
          </a:bodyPr>
          <a:lstStyle>
            <a:lvl1pPr marL="0" marR="0" indent="0" algn="ctr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1pPr>
            <a:lvl2pPr marL="0" marR="0" indent="160721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2pPr>
            <a:lvl3pPr marL="0" marR="0" indent="321440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3pPr>
            <a:lvl4pPr marL="0" marR="0" indent="482161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4pPr>
            <a:lvl5pPr marL="0" marR="0" indent="642882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5pPr>
            <a:lvl6pPr marL="0" marR="0" indent="803602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6pPr>
            <a:lvl7pPr marL="0" marR="0" indent="964323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7pPr>
            <a:lvl8pPr marL="0" marR="0" indent="1125044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8pPr>
            <a:lvl9pPr marL="0" marR="0" indent="1285763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9pPr>
          </a:lstStyle>
          <a:p>
            <a:pPr marL="0" marR="0" lvl="0" indent="0" algn="l" defTabSz="410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Arial" panose="020B0604020202020204" pitchFamily="34" charset="0"/>
                <a:sym typeface="Papyrus"/>
              </a:rPr>
              <a:t>Pendry’s theory for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  <a:sym typeface="Papyrus"/>
              </a:rPr>
              <a:t>1D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Arial" panose="020B0604020202020204" pitchFamily="34" charset="0"/>
                <a:sym typeface="Papyrus"/>
              </a:rPr>
              <a:t> heat transport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37762" y="1905000"/>
            <a:ext cx="4495800" cy="990600"/>
            <a:chOff x="4114800" y="5334000"/>
            <a:chExt cx="4495800" cy="9906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4114800" y="5334000"/>
              <a:ext cx="4495800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stA="45000" endPos="4000" dist="50800" dir="5400000" sy="-100000" algn="bl" rotWithShape="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267200" y="5486400"/>
              <a:ext cx="4114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1200" dirty="0"/>
                <a:t>J. B. </a:t>
              </a:r>
              <a:r>
                <a:rPr lang="en-US" sz="1200" dirty="0" err="1"/>
                <a:t>Pendry</a:t>
              </a:r>
              <a:endParaRPr lang="en-US" sz="1200" b="1" dirty="0"/>
            </a:p>
            <a:p>
              <a:pPr algn="l" rtl="0"/>
              <a:r>
                <a:rPr lang="en-US" sz="1200" b="1" dirty="0"/>
                <a:t>Quantum limits to the flow of information and entropy</a:t>
              </a:r>
            </a:p>
            <a:p>
              <a:pPr algn="l" rtl="0"/>
              <a:r>
                <a:rPr lang="en-US" sz="1200" dirty="0"/>
                <a:t>J. Phys. </a:t>
              </a:r>
              <a:r>
                <a:rPr lang="en-US" sz="1200" b="1" dirty="0"/>
                <a:t>A: </a:t>
              </a:r>
              <a:r>
                <a:rPr lang="en-US" sz="1200" dirty="0"/>
                <a:t>Math. Gen. </a:t>
              </a:r>
              <a:r>
                <a:rPr lang="en-US" sz="1200" b="1" dirty="0"/>
                <a:t>16, </a:t>
              </a:r>
              <a:r>
                <a:rPr lang="en-US" sz="1200" dirty="0"/>
                <a:t>2161-2171 (1983)</a:t>
              </a:r>
            </a:p>
          </p:txBody>
        </p:sp>
      </p:grpSp>
      <p:sp>
        <p:nvSpPr>
          <p:cNvPr id="7" name="Text Placeholder 5"/>
          <p:cNvSpPr txBox="1">
            <a:spLocks/>
          </p:cNvSpPr>
          <p:nvPr/>
        </p:nvSpPr>
        <p:spPr>
          <a:xfrm>
            <a:off x="1014413" y="4503487"/>
            <a:ext cx="7105650" cy="1211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5" tIns="35715" rIns="35715" bIns="35715" anchor="ctr">
            <a:noAutofit/>
          </a:bodyPr>
          <a:lstStyle>
            <a:lvl1pPr marL="330370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1pPr>
            <a:lvl2pPr marL="660739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2pPr>
            <a:lvl3pPr marL="991109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3pPr>
            <a:lvl4pPr marL="1321479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4pPr>
            <a:lvl5pPr marL="1651848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5pPr>
            <a:lvl6pPr marL="1982219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6pPr>
            <a:lvl7pPr marL="2312589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7pPr>
            <a:lvl8pPr marL="2642959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8pPr>
            <a:lvl9pPr marL="2973328" marR="0" indent="-330370" algn="l" defTabSz="410730" rtl="0" latinLnBrk="0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Pct val="25000"/>
              <a:buFontTx/>
              <a:buBlip>
                <a:blip r:embed="rId3"/>
              </a:buBlip>
              <a:tabLst/>
              <a:defRPr sz="27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9pPr>
          </a:lstStyle>
          <a:p>
            <a:pPr marL="0" indent="0" algn="ctr" fontAlgn="auto">
              <a:buNone/>
            </a:pPr>
            <a:endParaRPr lang="en-US" sz="18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224533" y="5001885"/>
          <a:ext cx="1066800" cy="255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1000" imgH="203040" progId="Equation.DSMT4">
                  <p:embed/>
                </p:oleObj>
              </mc:Choice>
              <mc:Fallback>
                <p:oleObj name="Equation" r:id="rId4" imgW="71100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4533" y="5001885"/>
                        <a:ext cx="1066800" cy="255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351054" y="5511225"/>
            <a:ext cx="6192746" cy="558040"/>
            <a:chOff x="1351054" y="5511225"/>
            <a:chExt cx="6192746" cy="558040"/>
          </a:xfrm>
        </p:grpSpPr>
        <p:sp>
          <p:nvSpPr>
            <p:cNvPr id="6" name="TextBox 5"/>
            <p:cNvSpPr txBox="1"/>
            <p:nvPr/>
          </p:nvSpPr>
          <p:spPr>
            <a:xfrm>
              <a:off x="1351054" y="5511225"/>
              <a:ext cx="5163593" cy="508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1073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None/>
                <a:tabLst/>
                <a:defRPr/>
              </a:pPr>
              <a:r>
                <a:rPr lang="en-US" sz="1600" kern="0" dirty="0">
                  <a:solidFill>
                    <a:schemeClr val="accent2"/>
                  </a:solidFill>
                  <a:cs typeface="Arial" panose="020B0604020202020204" pitchFamily="34" charset="0"/>
                  <a:sym typeface="Papyrus"/>
                </a:rPr>
                <a:t>upper limit of </a:t>
              </a:r>
              <a:r>
                <a:rPr lang="en-US" sz="1600" kern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Papyrus"/>
                </a:rPr>
                <a:t>thermal conductance…….</a:t>
              </a:r>
              <a:r>
                <a:rPr lang="en-US" sz="1400" kern="0" dirty="0">
                  <a:solidFill>
                    <a:srgbClr val="FF0000"/>
                  </a:solidFill>
                  <a:cs typeface="Arial" panose="020B0604020202020204" pitchFamily="34" charset="0"/>
                  <a:sym typeface="Papyrus"/>
                </a:rPr>
                <a:t>in ballistic regime</a:t>
              </a:r>
              <a:endParaRPr lang="en-US" sz="1600" kern="0" dirty="0">
                <a:solidFill>
                  <a:srgbClr val="FF0000"/>
                </a:solidFill>
                <a:cs typeface="Arial" panose="020B0604020202020204" pitchFamily="34" charset="0"/>
                <a:sym typeface="Papyrus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477000" y="5680268"/>
            <a:ext cx="1066800" cy="388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47640" imgH="228600" progId="Equation.DSMT4">
                    <p:embed/>
                  </p:oleObj>
                </mc:Choice>
                <mc:Fallback>
                  <p:oleObj name="Equation" r:id="rId6" imgW="647640" imgH="228600" progId="Equation.DSMT4">
                    <p:embed/>
                    <p:pic>
                      <p:nvPicPr>
                        <p:cNvPr id="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7000" y="5680268"/>
                          <a:ext cx="1066800" cy="3889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1143000" y="2133600"/>
            <a:ext cx="268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kern="0" dirty="0">
                <a:solidFill>
                  <a:srgbClr val="3E231A"/>
                </a:solidFill>
                <a:cs typeface="Arial" panose="020B0604020202020204" pitchFamily="34" charset="0"/>
                <a:sym typeface="Papyrus"/>
              </a:rPr>
              <a:t>1D ballistic channel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u="sng" kern="0" dirty="0">
                <a:solidFill>
                  <a:srgbClr val="3E23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Papyrus"/>
              </a:rPr>
              <a:t>non-interacting</a:t>
            </a:r>
            <a:r>
              <a:rPr lang="en-US" sz="1600" kern="0" dirty="0">
                <a:solidFill>
                  <a:srgbClr val="3E231A"/>
                </a:solidFill>
                <a:cs typeface="Arial" panose="020B0604020202020204" pitchFamily="34" charset="0"/>
                <a:sym typeface="Papyrus"/>
              </a:rPr>
              <a:t> particles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9800" y="3348957"/>
            <a:ext cx="5096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Papyrus"/>
              </a:rPr>
              <a:t>universal upper limit  </a:t>
            </a:r>
            <a:r>
              <a:rPr lang="en-US" sz="2000" kern="0" dirty="0">
                <a:solidFill>
                  <a:srgbClr val="3E231A"/>
                </a:solidFill>
                <a:cs typeface="Arial" panose="020B0604020202020204" pitchFamily="34" charset="0"/>
                <a:sym typeface="Papyrus"/>
              </a:rPr>
              <a:t>of </a:t>
            </a:r>
            <a:r>
              <a:rPr lang="en-US" sz="2000" kern="0" dirty="0">
                <a:solidFill>
                  <a:srgbClr val="3E23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Papyrus"/>
              </a:rPr>
              <a:t>information</a:t>
            </a:r>
            <a:r>
              <a:rPr lang="en-US" sz="2000" kern="0" dirty="0">
                <a:solidFill>
                  <a:srgbClr val="3E231A"/>
                </a:solidFill>
                <a:cs typeface="Arial" panose="020B0604020202020204" pitchFamily="34" charset="0"/>
                <a:sym typeface="Papyrus"/>
              </a:rPr>
              <a:t> transfer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29133" y="3882357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/>
            <a:r>
              <a:rPr lang="en-US" kern="0" dirty="0">
                <a:solidFill>
                  <a:srgbClr val="000099"/>
                </a:solidFill>
                <a:cs typeface="Arial" panose="020B0604020202020204" pitchFamily="34" charset="0"/>
              </a:rPr>
              <a:t>entropy = log 2 </a:t>
            </a:r>
            <a:r>
              <a:rPr lang="en-US" sz="1200" kern="0" dirty="0">
                <a:solidFill>
                  <a:srgbClr val="000099"/>
                </a:solidFill>
                <a:cs typeface="Arial" panose="020B0604020202020204" pitchFamily="34" charset="0"/>
              </a:rPr>
              <a:t>x</a:t>
            </a:r>
            <a:r>
              <a:rPr lang="en-US" kern="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information</a:t>
            </a:r>
            <a:endParaRPr lang="en-US" kern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8609" y="4491957"/>
            <a:ext cx="465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 fontAlgn="auto">
              <a:buNone/>
            </a:pPr>
            <a:r>
              <a:rPr lang="en-US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thermal energy </a:t>
            </a:r>
            <a:r>
              <a:rPr lang="en-US" sz="2000" kern="0" dirty="0">
                <a:solidFill>
                  <a:srgbClr val="FF0000"/>
                </a:solidFill>
                <a:cs typeface="Arial" panose="020B0604020202020204" pitchFamily="34" charset="0"/>
              </a:rPr>
              <a:t>= temperature </a:t>
            </a:r>
            <a:r>
              <a:rPr lang="en-US" sz="1400" b="1" kern="0" dirty="0">
                <a:solidFill>
                  <a:srgbClr val="FF0000"/>
                </a:solidFill>
                <a:cs typeface="Arial" panose="020B0604020202020204" pitchFamily="34" charset="0"/>
              </a:rPr>
              <a:t>x</a:t>
            </a:r>
            <a:r>
              <a:rPr lang="en-US" sz="2000" kern="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entropy</a:t>
            </a:r>
          </a:p>
        </p:txBody>
      </p:sp>
    </p:spTree>
    <p:extLst>
      <p:ext uri="{BB962C8B-B14F-4D97-AF65-F5344CB8AC3E}">
        <p14:creationId xmlns:p14="http://schemas.microsoft.com/office/powerpoint/2010/main" val="42644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669925"/>
            <a:ext cx="3983745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0099"/>
                </a:solidFill>
                <a:latin typeface="Tahoma"/>
              </a:rPr>
              <a:t>1D ballistic transport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1752600"/>
            <a:ext cx="8001000" cy="4524297"/>
          </a:xfrm>
          <a:prstGeom prst="rect">
            <a:avLst/>
          </a:prstGeom>
          <a:noFill/>
        </p:spPr>
        <p:txBody>
          <a:bodyPr wrap="squar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</a:rPr>
              <a:t>     	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</a:t>
            </a:r>
            <a:r>
              <a:rPr lang="en-US" sz="1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</a:t>
            </a:r>
            <a:r>
              <a:rPr lang="en-US" sz="1200" i="1" kern="0" dirty="0">
                <a:solidFill>
                  <a:srgbClr val="FF0000"/>
                </a:solidFill>
              </a:rPr>
              <a:t>of</a:t>
            </a:r>
            <a:r>
              <a:rPr lang="en-US" sz="1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thermal conductance</a:t>
            </a: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</a:rPr>
              <a:t> 				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endParaRPr lang="en-US" sz="2400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0000"/>
                </a:solidFill>
              </a:rPr>
              <a:t>     </a:t>
            </a:r>
            <a:endParaRPr lang="en-US" sz="2400" kern="0" dirty="0">
              <a:solidFill>
                <a:srgbClr val="FF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FF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342830" indent="-342830" algn="l" rtl="0" fontAlgn="auto">
              <a:spcBef>
                <a:spcPts val="0"/>
              </a:spcBef>
              <a:spcAft>
                <a:spcPts val="0"/>
              </a:spcAft>
              <a:buFont typeface="Symbol"/>
              <a:buChar char="k"/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77975" y="2209800"/>
          <a:ext cx="568325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5080" imgH="419040" progId="Equation.DSMT4">
                  <p:embed/>
                </p:oleObj>
              </mc:Choice>
              <mc:Fallback>
                <p:oleObj name="Equation" r:id="rId2" imgW="1765080" imgH="419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7975" y="2209800"/>
                        <a:ext cx="5683250" cy="134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00600" y="3657600"/>
          <a:ext cx="26638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41200" progId="Equation.DSMT4">
                  <p:embed/>
                </p:oleObj>
              </mc:Choice>
              <mc:Fallback>
                <p:oleObj name="Equation" r:id="rId4" imgW="135864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657600"/>
                        <a:ext cx="26638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895600" y="4724400"/>
            <a:ext cx="3276600" cy="1219200"/>
            <a:chOff x="2895600" y="4114800"/>
            <a:chExt cx="3276600" cy="12192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2895600" y="4114800"/>
              <a:ext cx="3276600" cy="12192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blurRad="25400" stA="45000" endPos="32000" dist="1143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2914650" y="4191000"/>
            <a:ext cx="3236913" cy="106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93760" imgH="393480" progId="Equation.DSMT4">
                    <p:embed/>
                  </p:oleObj>
                </mc:Choice>
                <mc:Fallback>
                  <p:oleObj name="Equation" r:id="rId6" imgW="1193760" imgH="393480" progId="Equation.DSMT4">
                    <p:embed/>
                    <p:pic>
                      <p:nvPicPr>
                        <p:cNvPr id="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4650" y="4191000"/>
                          <a:ext cx="3236913" cy="1066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226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69925"/>
            <a:ext cx="5932996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0099"/>
                </a:solidFill>
              </a:rPr>
              <a:t>Weideman – Franz</a:t>
            </a:r>
            <a:r>
              <a:rPr lang="en-US" sz="2000" kern="0" dirty="0">
                <a:solidFill>
                  <a:srgbClr val="000099"/>
                </a:solidFill>
              </a:rPr>
              <a:t>    ballistic 1D channel</a:t>
            </a:r>
            <a:r>
              <a:rPr lang="en-US" sz="2800" b="1" kern="0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118753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 non-interacting electrons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03071" y="2677533"/>
          <a:ext cx="1151509" cy="422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228600" progId="Equation.DSMT4">
                  <p:embed/>
                </p:oleObj>
              </mc:Choice>
              <mc:Fallback>
                <p:oleObj name="Equation" r:id="rId2" imgW="622080" imgH="228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071" y="2677533"/>
                        <a:ext cx="1151509" cy="422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50871" y="2501337"/>
          <a:ext cx="963929" cy="77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560" imgH="419040" progId="Equation.DSMT4">
                  <p:embed/>
                </p:oleObj>
              </mc:Choice>
              <mc:Fallback>
                <p:oleObj name="Equation" r:id="rId4" imgW="520560" imgH="419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871" y="2501337"/>
                        <a:ext cx="963929" cy="77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 bwMode="auto">
          <a:xfrm>
            <a:off x="2438400" y="3943350"/>
            <a:ext cx="4191000" cy="1219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559050" y="3925888"/>
          <a:ext cx="395605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60160" imgH="469800" progId="Equation.DSMT4">
                  <p:embed/>
                </p:oleObj>
              </mc:Choice>
              <mc:Fallback>
                <p:oleObj name="Equation" r:id="rId6" imgW="1460160" imgH="4698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050" y="3925888"/>
                        <a:ext cx="3956050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2758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0062"/>
            <a:ext cx="2833038" cy="465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4" y="1650058"/>
            <a:ext cx="2701905" cy="461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50063"/>
            <a:ext cx="2645100" cy="452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57199" y="1669305"/>
            <a:ext cx="8242299" cy="9540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algn="l" defTabSz="914212" rtl="0"/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            16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Tahoma" pitchFamily="34" charset="0"/>
              </a:rPr>
              <a:t>phonon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 modes	          single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Tahoma" pitchFamily="34" charset="0"/>
              </a:rPr>
              <a:t>photon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 mode	       single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Tahoma" pitchFamily="34" charset="0"/>
              </a:rPr>
              <a:t>electron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 mode </a:t>
            </a:r>
            <a:r>
              <a:rPr kumimoji="0" 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(IQHE)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algn="l" defTabSz="914212" rtl="0"/>
            <a:r>
              <a:rPr lang="en-US" sz="1400" dirty="0">
                <a:latin typeface="Tahoma" pitchFamily="34" charset="0"/>
                <a:cs typeface="Tahoma" pitchFamily="34" charset="0"/>
              </a:rPr>
              <a:t>           Schwab </a:t>
            </a:r>
            <a:r>
              <a:rPr lang="en-US" sz="1400" i="1" dirty="0">
                <a:latin typeface="Tahoma" pitchFamily="34" charset="0"/>
                <a:cs typeface="Tahoma" pitchFamily="34" charset="0"/>
              </a:rPr>
              <a:t>et al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. 2000	          </a:t>
            </a:r>
            <a:r>
              <a:rPr lang="en-US" sz="1400" dirty="0" err="1">
                <a:latin typeface="+mj-lt"/>
              </a:rPr>
              <a:t>Meschke</a:t>
            </a:r>
            <a:r>
              <a:rPr lang="en-US" sz="1400" dirty="0">
                <a:latin typeface="+mj-lt"/>
              </a:rPr>
              <a:t> </a:t>
            </a:r>
            <a:r>
              <a:rPr lang="en-US" sz="1400" i="1" dirty="0">
                <a:latin typeface="+mj-lt"/>
              </a:rPr>
              <a:t>et al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. 2006	        </a:t>
            </a:r>
            <a:r>
              <a:rPr lang="en-US" sz="1400" dirty="0" err="1">
                <a:latin typeface="Tahoma" pitchFamily="34" charset="0"/>
                <a:cs typeface="Tahoma" pitchFamily="34" charset="0"/>
              </a:rPr>
              <a:t>Jezouin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1400" i="1" dirty="0">
                <a:latin typeface="Tahoma" pitchFamily="34" charset="0"/>
                <a:cs typeface="Tahoma" pitchFamily="34" charset="0"/>
              </a:rPr>
              <a:t>et al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. 2013</a:t>
            </a:r>
          </a:p>
          <a:p>
            <a:pPr algn="l" defTabSz="914212" rtl="0"/>
            <a:r>
              <a:rPr lang="en-US" sz="1400" dirty="0">
                <a:latin typeface="Tahoma" pitchFamily="34" charset="0"/>
                <a:cs typeface="Tahoma" pitchFamily="34" charset="0"/>
              </a:rPr>
              <a:t> 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1" y="728991"/>
            <a:ext cx="5291795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</a:rPr>
              <a:t>past experiments</a:t>
            </a:r>
            <a:r>
              <a:rPr lang="en-US" sz="2800" kern="0" dirty="0">
                <a:solidFill>
                  <a:srgbClr val="000099"/>
                </a:solidFill>
              </a:rPr>
              <a:t>….</a:t>
            </a:r>
            <a:r>
              <a:rPr lang="en-US" sz="2800" b="1" kern="0" dirty="0">
                <a:solidFill>
                  <a:srgbClr val="000099"/>
                </a:solidFill>
              </a:rPr>
              <a:t> </a:t>
            </a:r>
            <a:r>
              <a:rPr lang="en-US" kern="0" dirty="0">
                <a:solidFill>
                  <a:srgbClr val="000099"/>
                </a:solidFill>
              </a:rPr>
              <a:t>non-interacting </a:t>
            </a:r>
            <a:endParaRPr lang="en-US" sz="2800" b="1" kern="0" dirty="0">
              <a:solidFill>
                <a:srgbClr val="000099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352804" y="4038600"/>
            <a:ext cx="304800" cy="337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219917" y="3999537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1500" y="6082288"/>
            <a:ext cx="2197999" cy="369314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99"/>
                </a:solidFill>
              </a:rPr>
              <a:t>Weideman – Franz </a:t>
            </a:r>
          </a:p>
        </p:txBody>
      </p:sp>
    </p:spTree>
    <p:extLst>
      <p:ext uri="{BB962C8B-B14F-4D97-AF65-F5344CB8AC3E}">
        <p14:creationId xmlns:p14="http://schemas.microsoft.com/office/powerpoint/2010/main" val="31713608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4" y="665162"/>
            <a:ext cx="7412385" cy="706438"/>
          </a:xfrm>
        </p:spPr>
        <p:txBody>
          <a:bodyPr/>
          <a:lstStyle/>
          <a:p>
            <a:pPr rtl="0" eaLnBrk="1" hangingPunct="1"/>
            <a:r>
              <a:rPr lang="en-US" sz="2800" dirty="0">
                <a:solidFill>
                  <a:srgbClr val="000099"/>
                </a:solidFill>
                <a:latin typeface="Tahoma" pitchFamily="34" charset="0"/>
                <a:ea typeface="ＭＳ Ｐゴシック" pitchFamily="34" charset="-128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1D</a:t>
            </a:r>
            <a:r>
              <a:rPr lang="en-US" sz="2800" dirty="0">
                <a:solidFill>
                  <a:srgbClr val="FC5104"/>
                </a:solidFill>
                <a:latin typeface="Tahoma" pitchFamily="34" charset="0"/>
                <a:ea typeface="ＭＳ Ｐゴシック" pitchFamily="34" charset="-128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ahoma" pitchFamily="34" charset="0"/>
                <a:ea typeface="ＭＳ Ｐゴシック" pitchFamily="34" charset="-128"/>
              </a:rPr>
              <a:t>modes in QHE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4343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1800" dirty="0">
                <a:solidFill>
                  <a:srgbClr val="3333CC"/>
                </a:solidFill>
                <a:ea typeface="ＭＳ Ｐゴシック" pitchFamily="34" charset="-128"/>
              </a:rPr>
              <a:t>   </a:t>
            </a:r>
            <a:r>
              <a:rPr lang="en-US" sz="18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bulk of QHE</a:t>
            </a:r>
            <a:r>
              <a:rPr lang="en-US" sz="1800" dirty="0">
                <a:ea typeface="ＭＳ Ｐゴシック" pitchFamily="34" charset="-128"/>
              </a:rPr>
              <a:t> …………localized quasiparticles </a:t>
            </a:r>
            <a:r>
              <a:rPr lang="en-US" sz="1800" dirty="0">
                <a:ea typeface="ＭＳ Ｐゴシック" pitchFamily="34" charset="-128"/>
                <a:sym typeface="Symbol"/>
              </a:rPr>
              <a:t> </a:t>
            </a:r>
            <a:r>
              <a:rPr lang="en-US" sz="1800" dirty="0">
                <a:ea typeface="ＭＳ Ｐゴシック" pitchFamily="34" charset="-128"/>
              </a:rPr>
              <a:t>incompressible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1800" dirty="0">
                <a:solidFill>
                  <a:srgbClr val="3333CC"/>
                </a:solidFill>
                <a:ea typeface="ＭＳ Ｐゴシック" pitchFamily="34" charset="-128"/>
              </a:rPr>
              <a:t>   </a:t>
            </a:r>
            <a:r>
              <a:rPr lang="en-US" sz="18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edge of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IQHE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sz="1800" dirty="0">
                <a:ea typeface="ＭＳ Ｐゴシック" pitchFamily="34" charset="-128"/>
              </a:rPr>
              <a:t>………’integer’ </a:t>
            </a:r>
            <a:r>
              <a:rPr lang="en-US" sz="1800" dirty="0">
                <a:solidFill>
                  <a:srgbClr val="FF0000"/>
                </a:solidFill>
                <a:ea typeface="ＭＳ Ｐゴシック" pitchFamily="34" charset="-128"/>
              </a:rPr>
              <a:t>1D</a:t>
            </a:r>
            <a:r>
              <a:rPr lang="en-US" sz="1800" dirty="0">
                <a:ea typeface="ＭＳ Ｐゴシック" pitchFamily="34" charset="-128"/>
              </a:rPr>
              <a:t> chiral edge modes      </a:t>
            </a:r>
            <a:r>
              <a:rPr lang="en-US" sz="1400" i="1" dirty="0">
                <a:ea typeface="ＭＳ Ｐゴシック" pitchFamily="34" charset="-128"/>
              </a:rPr>
              <a:t>G</a:t>
            </a:r>
            <a:r>
              <a:rPr lang="en-US" sz="1400" i="1" baseline="-25000" dirty="0">
                <a:ea typeface="ＭＳ Ｐゴシック" pitchFamily="34" charset="-128"/>
              </a:rPr>
              <a:t>H </a:t>
            </a:r>
            <a:r>
              <a:rPr lang="en-US" sz="1400" dirty="0">
                <a:ea typeface="ＭＳ Ｐゴシック" pitchFamily="34" charset="-128"/>
              </a:rPr>
              <a:t>=</a:t>
            </a:r>
            <a:r>
              <a:rPr lang="en-US" sz="1400" i="1" dirty="0">
                <a:solidFill>
                  <a:srgbClr val="FF0000"/>
                </a:solidFill>
                <a:ea typeface="ＭＳ Ｐゴシック" pitchFamily="34" charset="-128"/>
              </a:rPr>
              <a:t>v </a:t>
            </a:r>
            <a:r>
              <a:rPr lang="en-US" sz="1400" i="1" dirty="0">
                <a:ea typeface="ＭＳ Ｐゴシック" pitchFamily="34" charset="-128"/>
              </a:rPr>
              <a:t>e </a:t>
            </a:r>
            <a:r>
              <a:rPr lang="en-US" sz="1400" baseline="30000" dirty="0">
                <a:ea typeface="ＭＳ Ｐゴシック" pitchFamily="34" charset="-128"/>
              </a:rPr>
              <a:t>2</a:t>
            </a:r>
            <a:r>
              <a:rPr lang="en-US" sz="1400" dirty="0">
                <a:ea typeface="ＭＳ Ｐゴシック" pitchFamily="34" charset="-128"/>
              </a:rPr>
              <a:t>/</a:t>
            </a:r>
            <a:r>
              <a:rPr lang="en-US" sz="1400" i="1" dirty="0">
                <a:ea typeface="ＭＳ Ｐゴシック" pitchFamily="34" charset="-128"/>
              </a:rPr>
              <a:t>h ,</a:t>
            </a:r>
            <a:r>
              <a:rPr lang="en-US" sz="1400" dirty="0">
                <a:ea typeface="ＭＳ Ｐゴシック" pitchFamily="34" charset="-128"/>
              </a:rPr>
              <a:t>  </a:t>
            </a:r>
            <a:r>
              <a:rPr lang="en-US" sz="1400" i="1" dirty="0">
                <a:ea typeface="ＭＳ Ｐゴシック" pitchFamily="34" charset="-128"/>
              </a:rPr>
              <a:t>v </a:t>
            </a:r>
            <a:r>
              <a:rPr lang="en-US" sz="1400" dirty="0">
                <a:ea typeface="ＭＳ Ｐゴシック" pitchFamily="34" charset="-128"/>
              </a:rPr>
              <a:t>=</a:t>
            </a:r>
            <a:r>
              <a:rPr lang="en-US" sz="1400" b="1" dirty="0">
                <a:ea typeface="ＭＳ Ｐゴシック" pitchFamily="34" charset="-128"/>
              </a:rPr>
              <a:t>1</a:t>
            </a:r>
            <a:r>
              <a:rPr lang="en-US" sz="1400" dirty="0">
                <a:ea typeface="ＭＳ Ｐゴシック" pitchFamily="34" charset="-128"/>
              </a:rPr>
              <a:t>, </a:t>
            </a:r>
            <a:r>
              <a:rPr lang="en-US" sz="1400" b="1" dirty="0">
                <a:ea typeface="ＭＳ Ｐゴシック" pitchFamily="34" charset="-128"/>
              </a:rPr>
              <a:t>2</a:t>
            </a:r>
            <a:r>
              <a:rPr lang="en-US" sz="1400" dirty="0">
                <a:ea typeface="ＭＳ Ｐゴシック" pitchFamily="34" charset="-128"/>
              </a:rPr>
              <a:t>, </a:t>
            </a:r>
            <a:r>
              <a:rPr lang="en-US" sz="1400" b="1" dirty="0">
                <a:ea typeface="ＭＳ Ｐゴシック" pitchFamily="34" charset="-128"/>
              </a:rPr>
              <a:t>3</a:t>
            </a:r>
            <a:r>
              <a:rPr lang="en-US" sz="1400" dirty="0">
                <a:ea typeface="ＭＳ Ｐゴシック" pitchFamily="34" charset="-128"/>
              </a:rPr>
              <a:t>,…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sz="1800" dirty="0">
                <a:solidFill>
                  <a:srgbClr val="3333CC"/>
                </a:solidFill>
                <a:ea typeface="ＭＳ Ｐゴシック" pitchFamily="34" charset="-128"/>
              </a:rPr>
              <a:t>   </a:t>
            </a:r>
            <a:r>
              <a:rPr lang="en-US" sz="18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edge of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FQHE</a:t>
            </a:r>
            <a:r>
              <a:rPr lang="en-US" sz="18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sz="1800" dirty="0">
                <a:solidFill>
                  <a:srgbClr val="3333CC"/>
                </a:solidFill>
                <a:ea typeface="ＭＳ Ｐゴシック" pitchFamily="34" charset="-128"/>
              </a:rPr>
              <a:t>……..’</a:t>
            </a:r>
            <a:r>
              <a:rPr lang="en-US" sz="1800" dirty="0">
                <a:ea typeface="ＭＳ Ｐゴシック" pitchFamily="34" charset="-128"/>
              </a:rPr>
              <a:t>fractional’ </a:t>
            </a:r>
            <a:r>
              <a:rPr lang="en-US" sz="1800" dirty="0">
                <a:solidFill>
                  <a:srgbClr val="FF0000"/>
                </a:solidFill>
                <a:ea typeface="ＭＳ Ｐゴシック" pitchFamily="34" charset="-128"/>
              </a:rPr>
              <a:t>1D</a:t>
            </a:r>
            <a:r>
              <a:rPr lang="en-US" sz="1800" dirty="0">
                <a:ea typeface="ＭＳ Ｐゴシック" pitchFamily="34" charset="-128"/>
              </a:rPr>
              <a:t> chiral edge modes  		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1800" dirty="0">
                <a:ea typeface="ＭＳ Ｐゴシック" pitchFamily="34" charset="-128"/>
              </a:rPr>
              <a:t>			</a:t>
            </a:r>
            <a:r>
              <a:rPr lang="en-US" sz="1600" dirty="0">
                <a:ea typeface="ＭＳ Ｐゴシック" pitchFamily="34" charset="-128"/>
              </a:rPr>
              <a:t>abelian states ……….. </a:t>
            </a:r>
            <a:r>
              <a:rPr lang="en-US" sz="1400" dirty="0">
                <a:ea typeface="ＭＳ Ｐゴシック" pitchFamily="34" charset="-128"/>
              </a:rPr>
              <a:t>odd denominator </a:t>
            </a:r>
            <a:r>
              <a:rPr lang="en-US" sz="1200" dirty="0">
                <a:ea typeface="ＭＳ Ｐゴシック" pitchFamily="34" charset="-128"/>
              </a:rPr>
              <a:t>  </a:t>
            </a:r>
            <a:r>
              <a:rPr lang="en-US" sz="1200" i="1" dirty="0">
                <a:solidFill>
                  <a:srgbClr val="FF0000"/>
                </a:solidFill>
                <a:ea typeface="ＭＳ Ｐゴシック" pitchFamily="34" charset="-128"/>
              </a:rPr>
              <a:t>v</a:t>
            </a:r>
            <a:r>
              <a:rPr lang="en-US" sz="1200" i="1" dirty="0">
                <a:ea typeface="ＭＳ Ｐゴシック" pitchFamily="34" charset="-128"/>
              </a:rPr>
              <a:t> </a:t>
            </a:r>
            <a:r>
              <a:rPr lang="en-US" sz="1200" dirty="0">
                <a:ea typeface="ＭＳ Ｐゴシック" pitchFamily="34" charset="-128"/>
              </a:rPr>
              <a:t>=</a:t>
            </a:r>
            <a:r>
              <a:rPr lang="en-US" sz="1200" b="1" dirty="0">
                <a:ea typeface="ＭＳ Ｐゴシック" pitchFamily="34" charset="-128"/>
              </a:rPr>
              <a:t>1/3</a:t>
            </a:r>
            <a:r>
              <a:rPr lang="en-US" sz="1200" dirty="0">
                <a:ea typeface="ＭＳ Ｐゴシック" pitchFamily="34" charset="-128"/>
              </a:rPr>
              <a:t>, </a:t>
            </a:r>
            <a:r>
              <a:rPr lang="en-US" sz="1200" b="1" dirty="0">
                <a:ea typeface="ＭＳ Ｐゴシック" pitchFamily="34" charset="-128"/>
              </a:rPr>
              <a:t>2/5</a:t>
            </a:r>
            <a:r>
              <a:rPr lang="en-US" sz="1200" dirty="0">
                <a:ea typeface="ＭＳ Ｐゴシック" pitchFamily="34" charset="-128"/>
              </a:rPr>
              <a:t>,.., </a:t>
            </a:r>
            <a:r>
              <a:rPr lang="en-US" sz="1200" b="1" dirty="0">
                <a:ea typeface="ＭＳ Ｐゴシック" pitchFamily="34" charset="-128"/>
              </a:rPr>
              <a:t>2/3</a:t>
            </a:r>
            <a:r>
              <a:rPr lang="en-US" sz="1200" dirty="0">
                <a:ea typeface="ＭＳ Ｐゴシック" pitchFamily="34" charset="-128"/>
              </a:rPr>
              <a:t>,</a:t>
            </a:r>
            <a:r>
              <a:rPr lang="en-US" sz="1200" b="1" dirty="0">
                <a:ea typeface="ＭＳ Ｐゴシック" pitchFamily="34" charset="-128"/>
              </a:rPr>
              <a:t> 3/5</a:t>
            </a:r>
            <a:r>
              <a:rPr lang="en-US" sz="1200" dirty="0">
                <a:ea typeface="ＭＳ Ｐゴシック" pitchFamily="34" charset="-128"/>
              </a:rPr>
              <a:t>,</a:t>
            </a:r>
            <a:r>
              <a:rPr lang="en-US" sz="1200" b="1" dirty="0">
                <a:ea typeface="ＭＳ Ｐゴシック" pitchFamily="34" charset="-128"/>
              </a:rPr>
              <a:t> 4/7</a:t>
            </a:r>
            <a:r>
              <a:rPr lang="en-US" sz="1200" dirty="0">
                <a:ea typeface="ＭＳ Ｐゴシック" pitchFamily="34" charset="-128"/>
              </a:rPr>
              <a:t>,…</a:t>
            </a:r>
            <a:endParaRPr lang="en-US" sz="14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1600" dirty="0">
                <a:ea typeface="ＭＳ Ｐゴシック" pitchFamily="34" charset="-128"/>
              </a:rPr>
              <a:t>		          non-abelian state ..…….. </a:t>
            </a:r>
            <a:r>
              <a:rPr lang="en-US" sz="1400" dirty="0">
                <a:ea typeface="ＭＳ Ｐゴシック" pitchFamily="34" charset="-128"/>
              </a:rPr>
              <a:t>even denominator</a:t>
            </a:r>
            <a:r>
              <a:rPr lang="en-US" sz="1200" dirty="0">
                <a:ea typeface="ＭＳ Ｐゴシック" pitchFamily="34" charset="-128"/>
              </a:rPr>
              <a:t> </a:t>
            </a:r>
            <a:r>
              <a:rPr lang="en-US" sz="1200" i="1" dirty="0">
                <a:solidFill>
                  <a:srgbClr val="FF0000"/>
                </a:solidFill>
                <a:ea typeface="ＭＳ Ｐゴシック" pitchFamily="34" charset="-128"/>
              </a:rPr>
              <a:t>v </a:t>
            </a:r>
            <a:r>
              <a:rPr lang="en-US" sz="1200" dirty="0">
                <a:ea typeface="ＭＳ Ｐゴシック" pitchFamily="34" charset="-128"/>
              </a:rPr>
              <a:t>=</a:t>
            </a:r>
            <a:r>
              <a:rPr lang="en-US" sz="1200" b="1" dirty="0">
                <a:ea typeface="ＭＳ Ｐゴシック" pitchFamily="34" charset="-128"/>
              </a:rPr>
              <a:t>5/2</a:t>
            </a:r>
            <a:r>
              <a:rPr lang="en-US" sz="1200" dirty="0">
                <a:ea typeface="ＭＳ Ｐゴシック" pitchFamily="34" charset="-128"/>
              </a:rPr>
              <a:t>,…  </a:t>
            </a:r>
            <a:r>
              <a:rPr lang="en-US" sz="1800" dirty="0">
                <a:solidFill>
                  <a:srgbClr val="3333CC"/>
                </a:solidFill>
                <a:latin typeface="Tahoma" pitchFamily="34" charset="0"/>
                <a:ea typeface="ＭＳ Ｐゴシック" pitchFamily="34" charset="-128"/>
              </a:rPr>
              <a:t>			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800" dirty="0">
              <a:solidFill>
                <a:srgbClr val="3333CC"/>
              </a:solidFill>
              <a:ea typeface="ＭＳ Ｐゴシック" pitchFamily="34" charset="-128"/>
            </a:endParaRPr>
          </a:p>
        </p:txBody>
      </p:sp>
      <p:pic>
        <p:nvPicPr>
          <p:cNvPr id="5" name="image13.png" descr="LandauLevels1"/>
          <p:cNvPicPr/>
          <p:nvPr/>
        </p:nvPicPr>
        <p:blipFill>
          <a:blip r:embed="rId3"/>
          <a:stretch>
            <a:fillRect/>
          </a:stretch>
        </p:blipFill>
        <p:spPr>
          <a:xfrm>
            <a:off x="6026485" y="685800"/>
            <a:ext cx="1974515" cy="761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50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3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3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3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81000" y="304800"/>
            <a:ext cx="84582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066800" y="1283017"/>
            <a:ext cx="7179631" cy="44319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Pendry’s general theory of 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non-interacting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particles in 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1D</a:t>
            </a: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was extended for 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interacting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particles</a:t>
            </a: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8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8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8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68246" y="2578417"/>
            <a:ext cx="5029200" cy="990600"/>
            <a:chOff x="3581400" y="5029200"/>
            <a:chExt cx="5029200" cy="9906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3581400" y="5029200"/>
              <a:ext cx="5029200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stA="64000" endPos="32000" dist="1143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657600" y="5201334"/>
              <a:ext cx="4953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1200" dirty="0">
                  <a:solidFill>
                    <a:srgbClr val="000000"/>
                  </a:solidFill>
                </a:rPr>
                <a:t>Kane, C. L. &amp; Fisher, M. P. A. </a:t>
              </a:r>
            </a:p>
            <a:p>
              <a:pPr algn="l" rtl="0"/>
              <a:r>
                <a:rPr lang="en-US" sz="1200" b="1" dirty="0">
                  <a:solidFill>
                    <a:srgbClr val="000000"/>
                  </a:solidFill>
                </a:rPr>
                <a:t>Quantized thermal transport in the fractional quantum Hall effect</a:t>
              </a:r>
            </a:p>
            <a:p>
              <a:pPr algn="l" rtl="0"/>
              <a:r>
                <a:rPr lang="en-US" sz="1200" i="1" dirty="0">
                  <a:solidFill>
                    <a:srgbClr val="000000"/>
                  </a:solidFill>
                </a:rPr>
                <a:t>Phys. Rev. B </a:t>
              </a:r>
              <a:r>
                <a:rPr lang="en-US" sz="1200" b="1" dirty="0">
                  <a:solidFill>
                    <a:srgbClr val="000000"/>
                  </a:solidFill>
                </a:rPr>
                <a:t>55, </a:t>
              </a:r>
              <a:r>
                <a:rPr lang="en-US" sz="1200" dirty="0">
                  <a:solidFill>
                    <a:srgbClr val="000000"/>
                  </a:solidFill>
                </a:rPr>
                <a:t>15832–15837 (1997)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04368" y="3813512"/>
            <a:ext cx="309251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ysClr val="windowText" lastClr="000000"/>
                </a:solidFill>
              </a:rPr>
              <a:t>interactions </a:t>
            </a:r>
            <a:r>
              <a:rPr lang="en-US" sz="1600" u="sng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not</a:t>
            </a:r>
            <a:r>
              <a:rPr lang="en-US" sz="1600" kern="0" dirty="0">
                <a:solidFill>
                  <a:sysClr val="windowText" lastClr="000000"/>
                </a:solidFill>
              </a:rPr>
              <a:t> affect 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ysClr val="windowText" lastClr="000000"/>
                </a:solidFill>
              </a:rPr>
              <a:t>the thermal conductance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 kern="0" dirty="0">
                <a:solidFill>
                  <a:srgbClr val="FF0000"/>
                </a:solidFill>
                <a:sym typeface="Symbol"/>
              </a:rPr>
              <a:t> </a:t>
            </a:r>
            <a:r>
              <a:rPr lang="en-US" sz="2000" kern="0" dirty="0">
                <a:solidFill>
                  <a:srgbClr val="FF0000"/>
                </a:solidFill>
              </a:rPr>
              <a:t>= </a:t>
            </a:r>
            <a:r>
              <a:rPr lang="en-US" sz="2000" b="1" i="1" kern="0" dirty="0">
                <a:solidFill>
                  <a:srgbClr val="FF0000"/>
                </a:solidFill>
                <a:sym typeface="Symbol"/>
              </a:rPr>
              <a:t></a:t>
            </a:r>
            <a:r>
              <a:rPr lang="en-US" sz="2000" kern="0" baseline="-25000" dirty="0">
                <a:solidFill>
                  <a:srgbClr val="FF0000"/>
                </a:solidFill>
                <a:sym typeface="Symbol"/>
              </a:rPr>
              <a:t>0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Weideman - Franz breaks down</a:t>
            </a:r>
            <a:endParaRPr lang="en-US" sz="2400" kern="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499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048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33400" y="1371600"/>
          <a:ext cx="3810000" cy="1328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52400" imgH="888840" progId="Equation.DSMT4">
                  <p:embed/>
                </p:oleObj>
              </mc:Choice>
              <mc:Fallback>
                <p:oleObj name="Equation" r:id="rId2" imgW="2552400" imgH="8888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3400" y="1371600"/>
                        <a:ext cx="3810000" cy="1328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990600" y="3124200"/>
            <a:ext cx="5791200" cy="1066800"/>
            <a:chOff x="1752600" y="3124200"/>
            <a:chExt cx="5791200" cy="10668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752600" y="3124200"/>
              <a:ext cx="5791200" cy="10668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08000"/>
              </a:solidFill>
              <a:prstDash val="sysDash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1900778" y="3254410"/>
            <a:ext cx="3172114" cy="733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17360" imgH="444240" progId="Equation.DSMT4">
                    <p:embed/>
                  </p:oleObj>
                </mc:Choice>
                <mc:Fallback>
                  <p:oleObj name="Equation" r:id="rId4" imgW="1917360" imgH="444240" progId="Equation.DSMT4">
                    <p:embed/>
                    <p:pic>
                      <p:nvPicPr>
                        <p:cNvPr id="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0778" y="3254410"/>
                          <a:ext cx="3172114" cy="733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5544420" y="3191470"/>
              <a:ext cx="184698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 = </a:t>
              </a:r>
              <a:r>
                <a:rPr kumimoji="0" lang="en-US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bosonic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i="1" kern="0" baseline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 </a:t>
              </a:r>
              <a:r>
                <a:rPr lang="en-US" kern="0" baseline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1     fermionic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i="1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kumimoji="0" lang="en-US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= 3     </a:t>
              </a:r>
              <a:r>
                <a:rPr kumimoji="0" lang="en-US" i="1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en-US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= 1/3</a:t>
              </a:r>
              <a:endParaRPr kumimoji="0" lang="en-US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6259" y="605135"/>
            <a:ext cx="6891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cs typeface="+mn-cs"/>
              </a:rPr>
              <a:t>generality of 1D thermoelectric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cs typeface="+mn-cs"/>
              </a:rPr>
              <a:t> coefficients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95208" y="4411980"/>
            <a:ext cx="4686592" cy="1828800"/>
            <a:chOff x="2430488" y="4411980"/>
            <a:chExt cx="4686592" cy="1828800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2430488" y="4411980"/>
              <a:ext cx="4686592" cy="182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>
              <a:outerShdw blurRad="508000" algn="ctr" rotWithShape="0">
                <a:srgbClr val="000000">
                  <a:alpha val="43137"/>
                </a:srgbClr>
              </a:outerShdw>
              <a:reflection blurRad="266700" stA="45000" endPos="290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711450" y="4533900"/>
            <a:ext cx="4214813" cy="156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298600" imgH="863280" progId="Equation.DSMT4">
                    <p:embed/>
                  </p:oleObj>
                </mc:Choice>
                <mc:Fallback>
                  <p:oleObj name="Equation" r:id="rId6" imgW="2298600" imgH="863280" progId="Equation.DSMT4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1450" y="4533900"/>
                          <a:ext cx="4214813" cy="1568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4572000" y="1447800"/>
            <a:ext cx="4351754" cy="1003131"/>
            <a:chOff x="3581400" y="5029200"/>
            <a:chExt cx="5029200" cy="1003131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3581400" y="5029200"/>
              <a:ext cx="5029200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stA="64000" endPos="32000" dist="1143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57600" y="5201334"/>
              <a:ext cx="4953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1200" dirty="0" err="1">
                  <a:solidFill>
                    <a:srgbClr val="000000"/>
                  </a:solidFill>
                </a:rPr>
                <a:t>Rego</a:t>
              </a:r>
              <a:r>
                <a:rPr lang="en-US" sz="1200" dirty="0">
                  <a:solidFill>
                    <a:srgbClr val="000000"/>
                  </a:solidFill>
                </a:rPr>
                <a:t>, G.C and </a:t>
              </a:r>
              <a:r>
                <a:rPr lang="en-US" sz="1200" dirty="0" err="1">
                  <a:solidFill>
                    <a:srgbClr val="000000"/>
                  </a:solidFill>
                </a:rPr>
                <a:t>Kirczenow</a:t>
              </a:r>
              <a:r>
                <a:rPr lang="en-US" sz="1200" dirty="0">
                  <a:solidFill>
                    <a:srgbClr val="000000"/>
                  </a:solidFill>
                </a:rPr>
                <a:t>, G</a:t>
              </a:r>
            </a:p>
            <a:p>
              <a:pPr algn="l" rtl="0"/>
              <a:r>
                <a:rPr lang="en-US" sz="1200" b="1" dirty="0">
                  <a:solidFill>
                    <a:srgbClr val="000000"/>
                  </a:solidFill>
                </a:rPr>
                <a:t>Fractional exclusion statistics and the universal thermal conductance: A unifying approach</a:t>
              </a:r>
            </a:p>
            <a:p>
              <a:pPr algn="l" rtl="0"/>
              <a:r>
                <a:rPr lang="en-US" sz="1200" i="1" dirty="0">
                  <a:solidFill>
                    <a:srgbClr val="000000"/>
                  </a:solidFill>
                </a:rPr>
                <a:t>Phys. Rev. B </a:t>
              </a:r>
              <a:r>
                <a:rPr lang="en-US" sz="1200" b="1" dirty="0">
                  <a:solidFill>
                    <a:srgbClr val="000000"/>
                  </a:solidFill>
                </a:rPr>
                <a:t>59, </a:t>
              </a:r>
              <a:r>
                <a:rPr lang="en-US" sz="1200" dirty="0">
                  <a:solidFill>
                    <a:srgbClr val="000000"/>
                  </a:solidFill>
                </a:rPr>
                <a:t>13080-13086 (1999)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919946" y="3471446"/>
            <a:ext cx="102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  <a:cs typeface="+mn-cs"/>
              </a:rPr>
              <a:t>Haldane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0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Idealizations, essential self-adjointness, and minimal model explanation in  the Aharonov–Bohm effect | Synthese">
            <a:extLst>
              <a:ext uri="{FF2B5EF4-FFF2-40B4-BE49-F238E27FC236}">
                <a16:creationId xmlns:a16="http://schemas.microsoft.com/office/drawing/2014/main" id="{29D231B1-13B2-BAD1-CD24-E27E99FD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6" y="248920"/>
            <a:ext cx="7023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A4207-F8A9-88AD-5558-82D4BA6C2C09}"/>
              </a:ext>
            </a:extLst>
          </p:cNvPr>
          <p:cNvSpPr txBox="1"/>
          <p:nvPr/>
        </p:nvSpPr>
        <p:spPr>
          <a:xfrm>
            <a:off x="1005712" y="3429000"/>
            <a:ext cx="7327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QHE – naturally available edge modes</a:t>
            </a:r>
          </a:p>
        </p:txBody>
      </p:sp>
      <p:pic>
        <p:nvPicPr>
          <p:cNvPr id="36870" name="Picture 6" descr="Fabry-P\'erot Interferometry at the Fractional Quantum Hall State | Phys.  Rev. X">
            <a:extLst>
              <a:ext uri="{FF2B5EF4-FFF2-40B4-BE49-F238E27FC236}">
                <a16:creationId xmlns:a16="http://schemas.microsoft.com/office/drawing/2014/main" id="{A48DB145-2BD7-777F-C472-6C387D3ED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8" b="24786"/>
          <a:stretch/>
        </p:blipFill>
        <p:spPr bwMode="auto">
          <a:xfrm>
            <a:off x="2017962" y="4197620"/>
            <a:ext cx="5108076" cy="25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5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0" y="772181"/>
            <a:ext cx="6854723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0099"/>
                </a:solidFill>
                <a:latin typeface="Tahoma"/>
              </a:rPr>
              <a:t>thermal conductance in FQHE…</a:t>
            </a:r>
            <a:r>
              <a:rPr lang="en-US" sz="1600" kern="0" dirty="0">
                <a:solidFill>
                  <a:srgbClr val="000099"/>
                </a:solidFill>
                <a:latin typeface="Tahoma"/>
              </a:rPr>
              <a:t>predictions</a:t>
            </a:r>
            <a:endParaRPr lang="en-US" sz="2800" kern="0" dirty="0">
              <a:solidFill>
                <a:srgbClr val="000099"/>
              </a:solidFill>
              <a:latin typeface="Taho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013556"/>
            <a:ext cx="7772400" cy="804754"/>
          </a:xfrm>
          <a:prstGeom prst="rect">
            <a:avLst/>
          </a:prstGeom>
          <a:noFill/>
        </p:spPr>
        <p:txBody>
          <a:bodyPr lIns="91421" tIns="45711" rIns="91421" bIns="45711">
            <a:spAutoFit/>
          </a:bodyPr>
          <a:lstStyle>
            <a:defPPr>
              <a:defRPr lang="he-IL"/>
            </a:defPPr>
            <a:lvl1pPr marL="342900" indent="-342900" algn="l" rtl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 sz="2000" kern="0">
                <a:solidFill>
                  <a:sysClr val="windowText" lastClr="000000"/>
                </a:solidFill>
              </a:defRPr>
            </a:lvl1pPr>
          </a:lstStyle>
          <a:p>
            <a:pPr marL="0" indent="0" algn="ctr">
              <a:buFont typeface="Wingdings" panose="05000000000000000000" pitchFamily="2" charset="2"/>
              <a:buNone/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66268"/>
            <a:ext cx="7772400" cy="461663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l" rtl="0"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algn="l" rtl="0"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topological constant  -   determined by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bulk wavefunction  </a:t>
            </a:r>
            <a:r>
              <a:rPr lang="en-US" sz="1200" dirty="0">
                <a:solidFill>
                  <a:srgbClr val="000000"/>
                </a:solidFill>
                <a:latin typeface="Tahoma"/>
              </a:rPr>
              <a:t>(</a:t>
            </a:r>
            <a:r>
              <a:rPr lang="en-US" sz="1200" i="1" dirty="0">
                <a:solidFill>
                  <a:srgbClr val="000000"/>
                </a:solidFill>
                <a:latin typeface="Tahoma"/>
              </a:rPr>
              <a:t>CFT , X. G. Wen </a:t>
            </a:r>
            <a:r>
              <a:rPr lang="en-US" sz="1200" dirty="0">
                <a:solidFill>
                  <a:srgbClr val="000000"/>
                </a:solidFill>
                <a:latin typeface="Tahoma"/>
              </a:rPr>
              <a:t>)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Tahoma"/>
              </a:rPr>
              <a:t>				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‘bulk – edge correspondence’</a:t>
            </a: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i="1" dirty="0">
              <a:solidFill>
                <a:srgbClr val="000000"/>
              </a:solidFill>
              <a:latin typeface="Tahoma"/>
            </a:endParaRPr>
          </a:p>
          <a:p>
            <a:pPr marL="342900" lvl="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reveals the </a:t>
            </a:r>
            <a:r>
              <a:rPr lang="en-US" b="1" dirty="0">
                <a:solidFill>
                  <a:srgbClr val="000000"/>
                </a:solidFill>
                <a:latin typeface="Tahoma"/>
              </a:rPr>
              <a:t>NET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chirality of modes  </a:t>
            </a:r>
            <a:r>
              <a:rPr lang="en-US" sz="1200" dirty="0">
                <a:solidFill>
                  <a:srgbClr val="000000"/>
                </a:solidFill>
                <a:latin typeface="Tahoma"/>
              </a:rPr>
              <a:t>(in equilibration </a:t>
            </a:r>
            <a:r>
              <a:rPr lang="en-US" sz="1200" dirty="0">
                <a:solidFill>
                  <a:srgbClr val="000000"/>
                </a:solidFill>
                <a:latin typeface="Tahoma"/>
                <a:sym typeface="Symbol"/>
              </a:rPr>
              <a:t>  </a:t>
            </a:r>
            <a:r>
              <a:rPr lang="en-US" sz="1200" i="1" dirty="0">
                <a:solidFill>
                  <a:srgbClr val="000000"/>
                </a:solidFill>
                <a:latin typeface="Tahoma"/>
              </a:rPr>
              <a:t>downstream  </a:t>
            </a:r>
            <a:r>
              <a:rPr lang="en-US" sz="1000" b="1" i="1" dirty="0">
                <a:solidFill>
                  <a:srgbClr val="000000"/>
                </a:solidFill>
                <a:latin typeface="Tahoma"/>
              </a:rPr>
              <a:t>minus</a:t>
            </a:r>
            <a:r>
              <a:rPr lang="en-US" sz="1200" i="1" dirty="0">
                <a:solidFill>
                  <a:srgbClr val="000000"/>
                </a:solidFill>
                <a:latin typeface="Tahoma"/>
              </a:rPr>
              <a:t>  upstream </a:t>
            </a:r>
            <a:r>
              <a:rPr lang="en-US" sz="1200" dirty="0">
                <a:solidFill>
                  <a:srgbClr val="000000"/>
                </a:solidFill>
                <a:latin typeface="Tahoma"/>
              </a:rPr>
              <a:t>)</a:t>
            </a:r>
          </a:p>
          <a:p>
            <a:pPr lvl="0" algn="l" rtl="0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Tahoma"/>
              </a:rPr>
              <a:t>				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for long propagation length</a:t>
            </a: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insensitive to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edge reconstruction </a:t>
            </a:r>
            <a:r>
              <a:rPr lang="en-US" sz="1200" dirty="0">
                <a:solidFill>
                  <a:srgbClr val="000000"/>
                </a:solidFill>
                <a:latin typeface="Tahoma"/>
              </a:rPr>
              <a:t>(details of edge potential)</a:t>
            </a:r>
          </a:p>
          <a:p>
            <a:pPr algn="l" rtl="0"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Tahoma"/>
            </a:endParaRPr>
          </a:p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Tahoma"/>
              </a:rPr>
              <a:t>				</a:t>
            </a:r>
            <a:r>
              <a:rPr lang="en-US" dirty="0">
                <a:latin typeface="Tahoma"/>
              </a:rPr>
              <a:t>AND….</a:t>
            </a:r>
          </a:p>
        </p:txBody>
      </p:sp>
    </p:spTree>
    <p:extLst>
      <p:ext uri="{BB962C8B-B14F-4D97-AF65-F5344CB8AC3E}">
        <p14:creationId xmlns:p14="http://schemas.microsoft.com/office/powerpoint/2010/main" val="399646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9718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255235"/>
            <a:ext cx="7391400" cy="4339631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ahoma"/>
              </a:rPr>
              <a:t>non-abelian states</a:t>
            </a:r>
          </a:p>
          <a:p>
            <a:pPr algn="ctr" rtl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harboring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Majorana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excitations</a:t>
            </a:r>
          </a:p>
          <a:p>
            <a:pPr algn="ctr" rtl="0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  <a:p>
            <a:pPr algn="ctr" rtl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each Majorana = half  fermion</a:t>
            </a:r>
          </a:p>
          <a:p>
            <a:pPr algn="ctr" rtl="0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  <a:p>
            <a:pPr algn="ctr" rtl="0">
              <a:lnSpc>
                <a:spcPct val="150000"/>
              </a:lnSpc>
            </a:pP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K</a:t>
            </a:r>
            <a:r>
              <a:rPr lang="en-US" sz="3200" i="1" baseline="-25000" dirty="0" err="1">
                <a:solidFill>
                  <a:srgbClr val="FF0000"/>
                </a:solidFill>
                <a:latin typeface="Tahoma"/>
              </a:rPr>
              <a:t>non</a:t>
            </a:r>
            <a:r>
              <a:rPr lang="en-US" sz="3200" i="1" baseline="-25000" dirty="0">
                <a:solidFill>
                  <a:srgbClr val="FF0000"/>
                </a:solidFill>
                <a:latin typeface="Tahoma"/>
              </a:rPr>
              <a:t>-abelian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= 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</a:t>
            </a:r>
            <a:r>
              <a:rPr lang="en-US" sz="4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0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 (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n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+</a:t>
            </a:r>
            <a:r>
              <a:rPr lang="en-US" sz="4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½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sym typeface="Symbol"/>
              </a:rPr>
              <a:t>)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  <a:p>
            <a:pPr algn="ctr" rtl="0">
              <a:lnSpc>
                <a:spcPct val="150000"/>
              </a:lnSpc>
            </a:pPr>
            <a:endParaRPr lang="en-US" sz="2400" i="1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124620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8964" r="1538" b="114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1356" y="5257800"/>
            <a:ext cx="13644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+mn-cs"/>
              </a:rPr>
              <a:t>neutral…….bosonic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100" i="1" kern="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cs typeface="+mn-cs"/>
              </a:rPr>
              <a:t>Majorana….</a:t>
            </a:r>
            <a:r>
              <a:rPr kumimoji="0" lang="en-US" sz="110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cs typeface="+mn-cs"/>
                <a:sym typeface="Symbol"/>
              </a:rPr>
              <a:t></a:t>
            </a:r>
            <a:r>
              <a:rPr kumimoji="0" lang="en-US" sz="110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cs typeface="+mn-cs"/>
                <a:sym typeface="Symbol"/>
              </a:rPr>
              <a:t>0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cs typeface="+mn-cs"/>
                <a:sym typeface="Symbol"/>
              </a:rPr>
              <a:t>/</a:t>
            </a:r>
            <a:r>
              <a:rPr kumimoji="0" lang="en-US" sz="100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cs typeface="+mn-cs"/>
                <a:sym typeface="Symbol"/>
              </a:rPr>
              <a:t>2</a:t>
            </a:r>
            <a:endParaRPr kumimoji="0" lang="en-US" sz="11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6299284"/>
            <a:ext cx="7344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+mn-cs"/>
              </a:rPr>
              <a:t>fractional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3104" y="5029200"/>
            <a:ext cx="7200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+mn-cs"/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5260176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9718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535273"/>
            <a:ext cx="7391400" cy="969927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4400" b="1" dirty="0">
                <a:solidFill>
                  <a:srgbClr val="000099"/>
                </a:solidFill>
                <a:latin typeface="Tahoma"/>
              </a:rPr>
              <a:t>the experiments</a:t>
            </a:r>
            <a:endParaRPr lang="en-US" sz="4400" b="1" i="1" dirty="0">
              <a:solidFill>
                <a:srgbClr val="00009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833730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4" y="695980"/>
            <a:ext cx="3358573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>
                <a:solidFill>
                  <a:srgbClr val="000099"/>
                </a:solidFill>
              </a:rPr>
              <a:t>working principles</a:t>
            </a:r>
            <a:endParaRPr lang="en-US" sz="2800" b="1" kern="0" dirty="0">
              <a:solidFill>
                <a:srgbClr val="000099"/>
              </a:solidFill>
            </a:endParaRPr>
          </a:p>
        </p:txBody>
      </p:sp>
      <p:pic>
        <p:nvPicPr>
          <p:cNvPr id="6" name="candl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27" y="4547958"/>
            <a:ext cx="1110931" cy="13311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Shape 196"/>
          <p:cNvSpPr/>
          <p:nvPr/>
        </p:nvSpPr>
        <p:spPr>
          <a:xfrm>
            <a:off x="273263" y="3392306"/>
            <a:ext cx="3070186" cy="1194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93"/>
                </a:moveTo>
                <a:lnTo>
                  <a:pt x="8199" y="0"/>
                </a:lnTo>
                <a:lnTo>
                  <a:pt x="21600" y="161"/>
                </a:lnTo>
                <a:lnTo>
                  <a:pt x="18333" y="21600"/>
                </a:lnTo>
                <a:lnTo>
                  <a:pt x="0" y="21593"/>
                </a:lnTo>
                <a:close/>
              </a:path>
            </a:pathLst>
          </a:custGeom>
          <a:solidFill>
            <a:srgbClr val="FF7E79"/>
          </a:solidFill>
          <a:ln w="25400" cap="flat">
            <a:solidFill>
              <a:srgbClr val="000000"/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Shape 197"/>
          <p:cNvSpPr/>
          <p:nvPr/>
        </p:nvSpPr>
        <p:spPr>
          <a:xfrm>
            <a:off x="278375" y="4556799"/>
            <a:ext cx="2612289" cy="325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84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784"/>
                </a:lnTo>
                <a:close/>
              </a:path>
            </a:pathLst>
          </a:custGeom>
          <a:solidFill>
            <a:srgbClr val="D26664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hape 198"/>
          <p:cNvSpPr/>
          <p:nvPr/>
        </p:nvSpPr>
        <p:spPr>
          <a:xfrm>
            <a:off x="2889889" y="3423634"/>
            <a:ext cx="450941" cy="1434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64" y="4906"/>
                </a:lnTo>
                <a:lnTo>
                  <a:pt x="0" y="21600"/>
                </a:lnTo>
                <a:lnTo>
                  <a:pt x="96" y="16858"/>
                </a:lnTo>
                <a:lnTo>
                  <a:pt x="21600" y="0"/>
                </a:lnTo>
                <a:close/>
              </a:path>
            </a:pathLst>
          </a:custGeom>
          <a:solidFill>
            <a:srgbClr val="9A4947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hape 207"/>
          <p:cNvSpPr/>
          <p:nvPr/>
        </p:nvSpPr>
        <p:spPr>
          <a:xfrm>
            <a:off x="1597583" y="3686957"/>
            <a:ext cx="736818" cy="570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sz="2800" i="1" dirty="0">
                <a:solidFill>
                  <a:srgbClr val="000000"/>
                </a:solidFill>
              </a:rPr>
              <a:t>T</a:t>
            </a:r>
            <a:r>
              <a:rPr sz="2800" i="1" baseline="-5999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6031469"/>
            <a:ext cx="1377262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i="1" kern="0" dirty="0">
                <a:solidFill>
                  <a:srgbClr val="FF0000"/>
                </a:solidFill>
              </a:rPr>
              <a:t>input power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7132" y="2907268"/>
            <a:ext cx="1467030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i="1" kern="0" dirty="0">
                <a:solidFill>
                  <a:srgbClr val="FF0000"/>
                </a:solidFill>
              </a:rPr>
              <a:t>hot reservoir</a:t>
            </a:r>
          </a:p>
        </p:txBody>
      </p:sp>
      <p:grpSp>
        <p:nvGrpSpPr>
          <p:cNvPr id="11265" name="Group 11264"/>
          <p:cNvGrpSpPr/>
          <p:nvPr/>
        </p:nvGrpSpPr>
        <p:grpSpPr>
          <a:xfrm>
            <a:off x="5839933" y="2907268"/>
            <a:ext cx="3075471" cy="1975409"/>
            <a:chOff x="5839933" y="2907268"/>
            <a:chExt cx="3075471" cy="1975409"/>
          </a:xfrm>
        </p:grpSpPr>
        <p:sp>
          <p:nvSpPr>
            <p:cNvPr id="12" name="Shape 201"/>
            <p:cNvSpPr/>
            <p:nvPr/>
          </p:nvSpPr>
          <p:spPr>
            <a:xfrm flipH="1">
              <a:off x="5839933" y="3454113"/>
              <a:ext cx="450940" cy="139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164" y="4906"/>
                  </a:lnTo>
                  <a:lnTo>
                    <a:pt x="0" y="21600"/>
                  </a:lnTo>
                  <a:lnTo>
                    <a:pt x="96" y="168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889A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" name="Shape 199"/>
            <p:cNvSpPr/>
            <p:nvPr/>
          </p:nvSpPr>
          <p:spPr>
            <a:xfrm flipH="1">
              <a:off x="5839934" y="3416013"/>
              <a:ext cx="3075470" cy="119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lnTo>
                    <a:pt x="8199" y="0"/>
                  </a:lnTo>
                  <a:lnTo>
                    <a:pt x="21600" y="161"/>
                  </a:lnTo>
                  <a:lnTo>
                    <a:pt x="18333" y="21600"/>
                  </a:lnTo>
                  <a:lnTo>
                    <a:pt x="0" y="21593"/>
                  </a:lnTo>
                  <a:close/>
                </a:path>
              </a:pathLst>
            </a:custGeom>
            <a:solidFill>
              <a:srgbClr val="76D6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" name="Shape 200"/>
            <p:cNvSpPr/>
            <p:nvPr/>
          </p:nvSpPr>
          <p:spPr>
            <a:xfrm flipH="1">
              <a:off x="6290097" y="4556798"/>
              <a:ext cx="2612290" cy="325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84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1784"/>
                  </a:lnTo>
                  <a:close/>
                </a:path>
              </a:pathLst>
            </a:custGeom>
            <a:solidFill>
              <a:srgbClr val="69C1E7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" name="Shape 208"/>
            <p:cNvSpPr/>
            <p:nvPr/>
          </p:nvSpPr>
          <p:spPr>
            <a:xfrm>
              <a:off x="6768221" y="3686957"/>
              <a:ext cx="696762" cy="570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000000"/>
                  </a:solidFill>
                </a:defRPr>
              </a:pPr>
              <a:r>
                <a:rPr sz="2800" i="1" dirty="0">
                  <a:solidFill>
                    <a:srgbClr val="000000"/>
                  </a:solidFill>
                </a:rPr>
                <a:t>T</a:t>
              </a:r>
              <a:r>
                <a:rPr sz="2800" baseline="-5999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47719" y="2907268"/>
              <a:ext cx="1569622" cy="369314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i="1" kern="0" dirty="0">
                  <a:solidFill>
                    <a:srgbClr val="0066FF"/>
                  </a:solidFill>
                </a:rPr>
                <a:t>cold reservoir</a:t>
              </a:r>
            </a:p>
          </p:txBody>
        </p:sp>
      </p:grpSp>
      <p:grpSp>
        <p:nvGrpSpPr>
          <p:cNvPr id="11264" name="Group 11263"/>
          <p:cNvGrpSpPr/>
          <p:nvPr/>
        </p:nvGrpSpPr>
        <p:grpSpPr>
          <a:xfrm>
            <a:off x="3092980" y="3392308"/>
            <a:ext cx="2938759" cy="1055264"/>
            <a:chOff x="3092980" y="3392308"/>
            <a:chExt cx="2938759" cy="1055264"/>
          </a:xfrm>
        </p:grpSpPr>
        <p:sp>
          <p:nvSpPr>
            <p:cNvPr id="5" name="Shape 194"/>
            <p:cNvSpPr/>
            <p:nvPr/>
          </p:nvSpPr>
          <p:spPr>
            <a:xfrm>
              <a:off x="5617190" y="3630495"/>
              <a:ext cx="37347" cy="41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92" y="15603"/>
                  </a:lnTo>
                  <a:lnTo>
                    <a:pt x="21505" y="21600"/>
                  </a:lnTo>
                  <a:lnTo>
                    <a:pt x="21600" y="7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9BBA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hape 202"/>
            <p:cNvSpPr/>
            <p:nvPr/>
          </p:nvSpPr>
          <p:spPr>
            <a:xfrm>
              <a:off x="3095514" y="4013497"/>
              <a:ext cx="2636359" cy="3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"/>
                  </a:moveTo>
                  <a:lnTo>
                    <a:pt x="0" y="21423"/>
                  </a:lnTo>
                  <a:lnTo>
                    <a:pt x="21575" y="21600"/>
                  </a:lnTo>
                  <a:lnTo>
                    <a:pt x="21600" y="0"/>
                  </a:lnTo>
                  <a:lnTo>
                    <a:pt x="0" y="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E79"/>
                </a:gs>
                <a:gs pos="100000">
                  <a:srgbClr val="76D6FF"/>
                </a:gs>
              </a:gsLst>
              <a:lin ang="0" scaled="0"/>
            </a:gra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hape 203"/>
            <p:cNvSpPr/>
            <p:nvPr/>
          </p:nvSpPr>
          <p:spPr>
            <a:xfrm>
              <a:off x="5772628" y="3882386"/>
              <a:ext cx="253540" cy="56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3" y="9856"/>
                  </a:moveTo>
                  <a:lnTo>
                    <a:pt x="0" y="21600"/>
                  </a:lnTo>
                  <a:lnTo>
                    <a:pt x="21441" y="11767"/>
                  </a:lnTo>
                  <a:lnTo>
                    <a:pt x="21600" y="0"/>
                  </a:lnTo>
                  <a:lnTo>
                    <a:pt x="233" y="9856"/>
                  </a:lnTo>
                  <a:close/>
                </a:path>
              </a:pathLst>
            </a:custGeom>
            <a:solidFill>
              <a:srgbClr val="63B8DC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" name="Shape 204"/>
            <p:cNvSpPr/>
            <p:nvPr/>
          </p:nvSpPr>
          <p:spPr>
            <a:xfrm rot="10800000" flipH="1">
              <a:off x="3092980" y="3635254"/>
              <a:ext cx="2938759" cy="51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" y="15359"/>
                  </a:moveTo>
                  <a:lnTo>
                    <a:pt x="0" y="5802"/>
                  </a:lnTo>
                  <a:lnTo>
                    <a:pt x="19367" y="5900"/>
                  </a:lnTo>
                  <a:lnTo>
                    <a:pt x="19673" y="0"/>
                  </a:lnTo>
                  <a:lnTo>
                    <a:pt x="21600" y="11592"/>
                  </a:lnTo>
                  <a:lnTo>
                    <a:pt x="18576" y="21600"/>
                  </a:lnTo>
                  <a:lnTo>
                    <a:pt x="18843" y="15613"/>
                  </a:lnTo>
                  <a:lnTo>
                    <a:pt x="687" y="153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E79"/>
                </a:gs>
                <a:gs pos="87044">
                  <a:srgbClr val="76D6FF"/>
                </a:gs>
              </a:gsLst>
              <a:lin ang="0" scaled="0"/>
            </a:gra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Shape 205"/>
            <p:cNvSpPr/>
            <p:nvPr/>
          </p:nvSpPr>
          <p:spPr>
            <a:xfrm>
              <a:off x="5727250" y="4022385"/>
              <a:ext cx="45411" cy="42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1" y="0"/>
                  </a:moveTo>
                  <a:lnTo>
                    <a:pt x="0" y="15317"/>
                  </a:lnTo>
                  <a:lnTo>
                    <a:pt x="20757" y="21600"/>
                  </a:lnTo>
                  <a:lnTo>
                    <a:pt x="21600" y="6017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rgbClr val="5299B7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7313" y="3392308"/>
              <a:ext cx="407445" cy="369314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i="1" kern="0" dirty="0" err="1">
                  <a:solidFill>
                    <a:srgbClr val="7030A0"/>
                  </a:solidFill>
                </a:rPr>
                <a:t>J</a:t>
              </a:r>
              <a:r>
                <a:rPr lang="en-US" b="1" i="1" kern="0" baseline="-25000" dirty="0" err="1">
                  <a:solidFill>
                    <a:srgbClr val="7030A0"/>
                  </a:solidFill>
                </a:rPr>
                <a:t>q</a:t>
              </a:r>
              <a:endParaRPr lang="en-US" b="1" i="1" kern="0" dirty="0">
                <a:solidFill>
                  <a:srgbClr val="7030A0"/>
                </a:solidFill>
              </a:endParaRPr>
            </a:p>
          </p:txBody>
        </p:sp>
        <p:sp>
          <p:nvSpPr>
            <p:cNvPr id="17" name="Shape 206"/>
            <p:cNvSpPr/>
            <p:nvPr/>
          </p:nvSpPr>
          <p:spPr>
            <a:xfrm>
              <a:off x="3252475" y="3981727"/>
              <a:ext cx="2396036" cy="365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>
                  <a:solidFill>
                    <a:srgbClr val="000000"/>
                  </a:solidFill>
                </a:defRPr>
              </a:lvl1pPr>
            </a:lstStyle>
            <a:p>
              <a:pPr algn="l" rtl="0"/>
              <a:r>
                <a:rPr lang="en-US" sz="1400" dirty="0"/>
                <a:t>     1</a:t>
              </a:r>
              <a:r>
                <a:rPr sz="1400" dirty="0"/>
                <a:t>D electronic </a:t>
              </a:r>
              <a:r>
                <a:rPr lang="en-US" sz="1400" dirty="0"/>
                <a:t>modes</a:t>
              </a:r>
              <a:endParaRPr sz="1400" dirty="0"/>
            </a:p>
          </p:txBody>
        </p:sp>
      </p:grp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213">
            <a:off x="2552092" y="4574111"/>
            <a:ext cx="221848" cy="72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83322" y="4136952"/>
            <a:ext cx="2287767" cy="461647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kern="0" dirty="0">
                <a:solidFill>
                  <a:srgbClr val="FFFFFF"/>
                </a:solidFill>
              </a:rPr>
              <a:t> dissipated power, </a:t>
            </a:r>
            <a:r>
              <a:rPr lang="en-US" sz="2400" kern="0" dirty="0">
                <a:solidFill>
                  <a:srgbClr val="FFFFFF"/>
                </a:solidFill>
                <a:sym typeface="Symbol"/>
              </a:rPr>
              <a:t></a:t>
            </a:r>
            <a:r>
              <a:rPr lang="en-US" sz="2400" i="1" kern="0" dirty="0">
                <a:solidFill>
                  <a:srgbClr val="FFFFFF"/>
                </a:solidFill>
                <a:sym typeface="Symbol"/>
              </a:rPr>
              <a:t>P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95400" y="1641009"/>
            <a:ext cx="5715000" cy="756116"/>
            <a:chOff x="1295400" y="1641009"/>
            <a:chExt cx="5715000" cy="756116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3913188" y="1971675"/>
            <a:ext cx="2808287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14320" imgH="253800" progId="Equation.DSMT4">
                    <p:embed/>
                  </p:oleObj>
                </mc:Choice>
                <mc:Fallback>
                  <p:oleObj name="Equation" r:id="rId4" imgW="1714320" imgH="253800" progId="Equation.DSMT4">
                    <p:embed/>
                    <p:pic>
                      <p:nvPicPr>
                        <p:cNvPr id="2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3188" y="1971675"/>
                          <a:ext cx="2808287" cy="425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1295400" y="1985991"/>
              <a:ext cx="2755844" cy="369314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i="1" kern="0" dirty="0">
                  <a:solidFill>
                    <a:srgbClr val="000099"/>
                  </a:solidFill>
                </a:rPr>
                <a:t>in equilibrium </a:t>
              </a:r>
              <a:r>
                <a:rPr lang="en-US" i="1" kern="0" dirty="0">
                  <a:solidFill>
                    <a:srgbClr val="003366"/>
                  </a:solidFill>
                </a:rPr>
                <a:t>…….</a:t>
              </a:r>
              <a:r>
                <a:rPr lang="en-US" kern="0" dirty="0">
                  <a:solidFill>
                    <a:srgbClr val="003366"/>
                  </a:solidFill>
                  <a:sym typeface="Symbol"/>
                </a:rPr>
                <a:t> </a:t>
              </a:r>
              <a:r>
                <a:rPr lang="en-US" kern="0" dirty="0">
                  <a:solidFill>
                    <a:schemeClr val="accent2"/>
                  </a:solidFill>
                  <a:sym typeface="Symbol"/>
                </a:rPr>
                <a:t></a:t>
              </a:r>
              <a:r>
                <a:rPr lang="en-US" i="1" kern="0" dirty="0">
                  <a:solidFill>
                    <a:schemeClr val="accent2"/>
                  </a:solidFill>
                  <a:sym typeface="Symbol"/>
                </a:rPr>
                <a:t>P</a:t>
              </a:r>
              <a:r>
                <a:rPr lang="en-US" i="1" kern="0" dirty="0">
                  <a:solidFill>
                    <a:srgbClr val="003366"/>
                  </a:solidFill>
                  <a:sym typeface="Symbol"/>
                </a:rPr>
                <a:t> =</a:t>
              </a:r>
              <a:r>
                <a:rPr lang="en-US" i="1" kern="0" dirty="0">
                  <a:solidFill>
                    <a:srgbClr val="000099"/>
                  </a:solidFill>
                </a:rPr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24885" y="1641009"/>
              <a:ext cx="1085515" cy="338536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kern="0" dirty="0">
                  <a:solidFill>
                    <a:srgbClr val="FF0000"/>
                  </a:solidFill>
                </a:rPr>
                <a:t> phonons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19497" y="1641009"/>
              <a:ext cx="971703" cy="338536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kern="0" dirty="0">
                  <a:solidFill>
                    <a:srgbClr val="0066FF"/>
                  </a:solidFill>
                </a:rPr>
                <a:t> charges</a:t>
              </a:r>
            </a:p>
          </p:txBody>
        </p:sp>
      </p:grp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859088" y="5057775"/>
          <a:ext cx="18716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0" imgH="253800" progId="Equation.DSMT4">
                  <p:embed/>
                </p:oleObj>
              </mc:Choice>
              <mc:Fallback>
                <p:oleObj name="Equation" r:id="rId6" imgW="1143000" imgH="253800" progId="Equation.DSMT4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5057775"/>
                        <a:ext cx="18716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95600" y="541020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i="1" kern="0" dirty="0">
                <a:solidFill>
                  <a:srgbClr val="FF0000"/>
                </a:solidFill>
                <a:latin typeface="Tahoma"/>
                <a:cs typeface="Tahoma"/>
                <a:sym typeface="Symbol" panose="05050102010706020507" pitchFamily="18" charset="2"/>
              </a:rPr>
              <a:t></a:t>
            </a:r>
            <a:r>
              <a:rPr lang="en-US" sz="1600" i="1" kern="0" dirty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 </a:t>
            </a:r>
            <a:r>
              <a:rPr lang="en-US" sz="1600" kern="0" dirty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= (3-7) </a:t>
            </a:r>
            <a:r>
              <a:rPr lang="en-US" sz="1600" kern="0" dirty="0" err="1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nW</a:t>
            </a:r>
            <a:r>
              <a:rPr lang="en-US" sz="1600" kern="0" dirty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 K</a:t>
            </a:r>
            <a:r>
              <a:rPr lang="en-US" sz="1600" kern="0" baseline="30000" dirty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-5</a:t>
            </a:r>
            <a:endParaRPr lang="en-US" sz="1600" i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767262" y="5359664"/>
            <a:ext cx="3919538" cy="2170364"/>
            <a:chOff x="4767262" y="5359664"/>
            <a:chExt cx="3919538" cy="21703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7262" y="5359664"/>
              <a:ext cx="3584759" cy="217036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05400" y="5596933"/>
              <a:ext cx="35814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 err="1">
                  <a:solidFill>
                    <a:srgbClr val="000000"/>
                  </a:solidFill>
                </a:rPr>
                <a:t>Wellstood</a:t>
              </a:r>
              <a:r>
                <a:rPr lang="en-US" sz="1400" dirty="0">
                  <a:solidFill>
                    <a:srgbClr val="000000"/>
                  </a:solidFill>
                </a:rPr>
                <a:t>, F. C., Urbina, C. &amp; Clarke, J. </a:t>
              </a:r>
            </a:p>
            <a:p>
              <a:pPr algn="l"/>
              <a:r>
                <a:rPr lang="en-US" sz="1400" b="1" dirty="0">
                  <a:solidFill>
                    <a:srgbClr val="000000"/>
                  </a:solidFill>
                </a:rPr>
                <a:t>Hot-electron effects in metals</a:t>
              </a:r>
              <a:r>
                <a:rPr lang="en-US" sz="1400" dirty="0">
                  <a:solidFill>
                    <a:srgbClr val="000000"/>
                  </a:solidFill>
                </a:rPr>
                <a:t>. </a:t>
              </a:r>
            </a:p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Phys. Rev. B </a:t>
              </a:r>
              <a:r>
                <a:rPr lang="en-US" sz="1400" b="1" dirty="0">
                  <a:solidFill>
                    <a:srgbClr val="000000"/>
                  </a:solidFill>
                </a:rPr>
                <a:t>49</a:t>
              </a:r>
              <a:r>
                <a:rPr lang="en-US" sz="1400" dirty="0">
                  <a:solidFill>
                    <a:srgbClr val="000000"/>
                  </a:solidFill>
                </a:rPr>
                <a:t>, 5942–5955 (1994)</a:t>
              </a: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flipH="1" flipV="1">
            <a:off x="4648200" y="5410200"/>
            <a:ext cx="457200" cy="18673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750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411480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kern="0" baseline="-2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kern="0" baseline="-2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</a:t>
            </a:r>
            <a:r>
              <a:rPr lang="en-US" sz="2000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kern="0" baseline="-2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r>
              <a:rPr lang="en-US" sz="2000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kern="0" baseline="-2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en-US" sz="2000" i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kern="0" baseline="-2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=P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P= P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in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-P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out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=P</a:t>
            </a:r>
            <a:r>
              <a:rPr lang="en-US" sz="2000" i="1" kern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in 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endParaRPr lang="en-US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9156" y="5819001"/>
            <a:ext cx="20518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1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Jezouin</a:t>
            </a:r>
            <a:r>
              <a:rPr lang="en-US" sz="11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100" i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et al</a:t>
            </a:r>
            <a:r>
              <a:rPr lang="en-US" sz="11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. Science 2013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1066800" y="1708150"/>
            <a:ext cx="701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1676400"/>
            <a:ext cx="6629400" cy="2438400"/>
            <a:chOff x="1981200" y="2286000"/>
            <a:chExt cx="5334000" cy="1790700"/>
          </a:xfrm>
        </p:grpSpPr>
        <p:sp>
          <p:nvSpPr>
            <p:cNvPr id="6" name="TextBox 5"/>
            <p:cNvSpPr txBox="1"/>
            <p:nvPr/>
          </p:nvSpPr>
          <p:spPr>
            <a:xfrm>
              <a:off x="3804300" y="3276600"/>
              <a:ext cx="1221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  <a:sym typeface="Symbol"/>
                </a:rPr>
                <a:t></a:t>
              </a:r>
              <a:r>
                <a:rPr lang="en-US" sz="1400" i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  <a:sym typeface="Symbol"/>
                </a:rPr>
                <a:t>P =</a:t>
              </a:r>
              <a:r>
                <a:rPr lang="en-US" sz="1400" i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P</a:t>
              </a:r>
              <a:r>
                <a:rPr lang="en-US" sz="1400" i="1" kern="0" baseline="-25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in </a:t>
              </a:r>
              <a:r>
                <a:rPr lang="en-US" sz="14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- </a:t>
              </a:r>
              <a:r>
                <a:rPr lang="en-US" sz="1400" i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1400" i="1" kern="0" baseline="-25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out</a:t>
              </a:r>
              <a:endParaRPr lang="en-US" sz="1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pic>
          <p:nvPicPr>
            <p:cNvPr id="157701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2" t="21362" r="14823" b="28922"/>
            <a:stretch/>
          </p:blipFill>
          <p:spPr bwMode="auto">
            <a:xfrm>
              <a:off x="2927349" y="2393950"/>
              <a:ext cx="4114801" cy="167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876800" y="2286000"/>
              <a:ext cx="1447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705600" y="3619500"/>
              <a:ext cx="6096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038600" y="3886200"/>
              <a:ext cx="516809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743200" y="3286125"/>
              <a:ext cx="381000" cy="342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81200" y="2946400"/>
              <a:ext cx="9364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V</a:t>
              </a:r>
              <a:r>
                <a:rPr kumimoji="0" lang="en-US" sz="2000" i="1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in</a:t>
              </a:r>
              <a:r>
                <a:rPr kumimoji="0" lang="en-US" sz="200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 , </a:t>
              </a:r>
              <a:r>
                <a:rPr kumimoji="0" lang="en-US" sz="200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I</a:t>
              </a:r>
              <a:r>
                <a:rPr kumimoji="0" lang="en-US" sz="2000" i="1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in</a:t>
              </a:r>
              <a:endPara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05200" y="781511"/>
            <a:ext cx="4429379" cy="461647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heating reservoir w/ current …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77465" y="725844"/>
            <a:ext cx="2292241" cy="523220"/>
            <a:chOff x="777465" y="694153"/>
            <a:chExt cx="2292241" cy="523220"/>
          </a:xfrm>
        </p:grpSpPr>
        <p:pic>
          <p:nvPicPr>
            <p:cNvPr id="16" name="candl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4738" y="705967"/>
              <a:ext cx="494968" cy="499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777465" y="694153"/>
              <a:ext cx="1856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kern="0" dirty="0">
                  <a:solidFill>
                    <a:srgbClr val="CC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</a:rPr>
                <a:t>replacing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00800" y="25908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G</a:t>
            </a:r>
            <a:r>
              <a:rPr kumimoji="0" lang="en-US" sz="140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Hall</a:t>
            </a:r>
            <a:endParaRPr kumimoji="0" lang="en-US" sz="140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0539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0"/>
          <p:cNvGrpSpPr/>
          <p:nvPr/>
        </p:nvGrpSpPr>
        <p:grpSpPr>
          <a:xfrm>
            <a:off x="8155321" y="3764600"/>
            <a:ext cx="393415" cy="404362"/>
            <a:chOff x="0" y="0"/>
            <a:chExt cx="559522" cy="575092"/>
          </a:xfrm>
        </p:grpSpPr>
        <p:sp>
          <p:nvSpPr>
            <p:cNvPr id="3" name="Shape 295"/>
            <p:cNvSpPr/>
            <p:nvPr/>
          </p:nvSpPr>
          <p:spPr>
            <a:xfrm>
              <a:off x="0" y="0"/>
              <a:ext cx="559523" cy="36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912" y="0"/>
                  </a:lnTo>
                  <a:lnTo>
                    <a:pt x="13002" y="21600"/>
                  </a:lnTo>
                  <a:lnTo>
                    <a:pt x="4131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" name="Shape 296"/>
            <p:cNvSpPr/>
            <p:nvPr/>
          </p:nvSpPr>
          <p:spPr>
            <a:xfrm flipH="1">
              <a:off x="468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" name="Shape 297"/>
            <p:cNvSpPr/>
            <p:nvPr/>
          </p:nvSpPr>
          <p:spPr>
            <a:xfrm flipH="1">
              <a:off x="341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" name="Shape 298"/>
            <p:cNvSpPr/>
            <p:nvPr/>
          </p:nvSpPr>
          <p:spPr>
            <a:xfrm flipH="1">
              <a:off x="214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" name="Shape 299"/>
            <p:cNvSpPr/>
            <p:nvPr/>
          </p:nvSpPr>
          <p:spPr>
            <a:xfrm flipH="1">
              <a:off x="87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8" name="Group 306"/>
          <p:cNvGrpSpPr/>
          <p:nvPr/>
        </p:nvGrpSpPr>
        <p:grpSpPr>
          <a:xfrm>
            <a:off x="5967547" y="2326922"/>
            <a:ext cx="393415" cy="404362"/>
            <a:chOff x="0" y="0"/>
            <a:chExt cx="559522" cy="575092"/>
          </a:xfrm>
        </p:grpSpPr>
        <p:sp>
          <p:nvSpPr>
            <p:cNvPr id="9" name="Shape 301"/>
            <p:cNvSpPr/>
            <p:nvPr/>
          </p:nvSpPr>
          <p:spPr>
            <a:xfrm>
              <a:off x="0" y="0"/>
              <a:ext cx="559523" cy="36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912" y="0"/>
                  </a:lnTo>
                  <a:lnTo>
                    <a:pt x="13002" y="21600"/>
                  </a:lnTo>
                  <a:lnTo>
                    <a:pt x="4131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" name="Shape 302"/>
            <p:cNvSpPr/>
            <p:nvPr/>
          </p:nvSpPr>
          <p:spPr>
            <a:xfrm flipH="1">
              <a:off x="468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" name="Shape 303"/>
            <p:cNvSpPr/>
            <p:nvPr/>
          </p:nvSpPr>
          <p:spPr>
            <a:xfrm flipH="1">
              <a:off x="341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" name="Shape 304"/>
            <p:cNvSpPr/>
            <p:nvPr/>
          </p:nvSpPr>
          <p:spPr>
            <a:xfrm flipH="1">
              <a:off x="214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" name="Shape 305"/>
            <p:cNvSpPr/>
            <p:nvPr/>
          </p:nvSpPr>
          <p:spPr>
            <a:xfrm flipH="1">
              <a:off x="87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14" name="Shape 307"/>
          <p:cNvSpPr/>
          <p:nvPr/>
        </p:nvSpPr>
        <p:spPr>
          <a:xfrm>
            <a:off x="840162" y="3742286"/>
            <a:ext cx="578516" cy="36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5" name="Shape 308"/>
          <p:cNvSpPr/>
          <p:nvPr/>
        </p:nvSpPr>
        <p:spPr>
          <a:xfrm>
            <a:off x="1244085" y="3696256"/>
            <a:ext cx="1807526" cy="280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574"/>
                </a:lnTo>
                <a:lnTo>
                  <a:pt x="21600" y="129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6" name="Shape 309"/>
          <p:cNvSpPr/>
          <p:nvPr/>
        </p:nvSpPr>
        <p:spPr>
          <a:xfrm>
            <a:off x="2948826" y="3649798"/>
            <a:ext cx="648707" cy="432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67"/>
                </a:moveTo>
                <a:lnTo>
                  <a:pt x="0" y="21600"/>
                </a:lnTo>
                <a:lnTo>
                  <a:pt x="21537" y="14102"/>
                </a:lnTo>
                <a:lnTo>
                  <a:pt x="21600" y="0"/>
                </a:lnTo>
                <a:lnTo>
                  <a:pt x="0" y="7367"/>
                </a:lnTo>
                <a:close/>
              </a:path>
            </a:pathLst>
          </a:custGeom>
          <a:solidFill>
            <a:srgbClr val="EBEBEB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7" name="Shape 310"/>
          <p:cNvSpPr/>
          <p:nvPr/>
        </p:nvSpPr>
        <p:spPr>
          <a:xfrm>
            <a:off x="5487848" y="2284916"/>
            <a:ext cx="133753" cy="210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" y="340"/>
                </a:moveTo>
                <a:lnTo>
                  <a:pt x="0" y="21271"/>
                </a:lnTo>
                <a:lnTo>
                  <a:pt x="21600" y="21600"/>
                </a:lnTo>
                <a:lnTo>
                  <a:pt x="21586" y="0"/>
                </a:lnTo>
                <a:lnTo>
                  <a:pt x="12" y="340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8" name="Shape 311"/>
          <p:cNvSpPr/>
          <p:nvPr/>
        </p:nvSpPr>
        <p:spPr>
          <a:xfrm>
            <a:off x="5457055" y="2287637"/>
            <a:ext cx="492090" cy="1089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4231"/>
                </a:lnTo>
                <a:lnTo>
                  <a:pt x="28" y="21600"/>
                </a:lnTo>
                <a:lnTo>
                  <a:pt x="0" y="15637"/>
                </a:lnTo>
                <a:lnTo>
                  <a:pt x="21600" y="0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9" name="Shape 312"/>
          <p:cNvSpPr/>
          <p:nvPr/>
        </p:nvSpPr>
        <p:spPr>
          <a:xfrm>
            <a:off x="3059006" y="4258026"/>
            <a:ext cx="2644407" cy="326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04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604"/>
                </a:lnTo>
                <a:close/>
              </a:path>
            </a:pathLst>
          </a:custGeom>
          <a:solidFill>
            <a:srgbClr val="FEC3A8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0" name="Shape 313"/>
          <p:cNvSpPr/>
          <p:nvPr/>
        </p:nvSpPr>
        <p:spPr>
          <a:xfrm>
            <a:off x="5702632" y="3077372"/>
            <a:ext cx="454944" cy="1514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64" y="3632"/>
                </a:lnTo>
                <a:lnTo>
                  <a:pt x="0" y="21600"/>
                </a:lnTo>
                <a:lnTo>
                  <a:pt x="96" y="16858"/>
                </a:lnTo>
                <a:lnTo>
                  <a:pt x="21600" y="0"/>
                </a:lnTo>
                <a:close/>
              </a:path>
            </a:pathLst>
          </a:custGeom>
          <a:solidFill>
            <a:srgbClr val="FEC3A8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1" name="Shape 314"/>
          <p:cNvSpPr/>
          <p:nvPr/>
        </p:nvSpPr>
        <p:spPr>
          <a:xfrm>
            <a:off x="5011862" y="2133600"/>
            <a:ext cx="1072377" cy="942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977" y="21600"/>
                </a:lnTo>
                <a:lnTo>
                  <a:pt x="18839" y="3458"/>
                </a:lnTo>
                <a:lnTo>
                  <a:pt x="21600" y="3408"/>
                </a:lnTo>
                <a:lnTo>
                  <a:pt x="17671" y="0"/>
                </a:lnTo>
                <a:lnTo>
                  <a:pt x="9492" y="3458"/>
                </a:lnTo>
                <a:lnTo>
                  <a:pt x="12423" y="3458"/>
                </a:lnTo>
                <a:lnTo>
                  <a:pt x="0" y="21600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2" name="Shape 315"/>
          <p:cNvSpPr/>
          <p:nvPr/>
        </p:nvSpPr>
        <p:spPr>
          <a:xfrm>
            <a:off x="558078" y="4101617"/>
            <a:ext cx="5581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3" name="Shape 316"/>
          <p:cNvSpPr/>
          <p:nvPr/>
        </p:nvSpPr>
        <p:spPr>
          <a:xfrm>
            <a:off x="680325" y="4206807"/>
            <a:ext cx="313654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4" name="Shape 317"/>
          <p:cNvSpPr/>
          <p:nvPr/>
        </p:nvSpPr>
        <p:spPr>
          <a:xfrm>
            <a:off x="1094629" y="3940258"/>
            <a:ext cx="43844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7" tIns="35707" rIns="35707" bIns="35707" anchor="ctr">
            <a:spAutoFit/>
          </a:bodyPr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500" i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sz="2500" kern="0" baseline="-5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</a:p>
        </p:txBody>
      </p:sp>
      <p:sp>
        <p:nvSpPr>
          <p:cNvPr id="25" name="Shape 318"/>
          <p:cNvSpPr/>
          <p:nvPr/>
        </p:nvSpPr>
        <p:spPr>
          <a:xfrm>
            <a:off x="698499" y="4217815"/>
            <a:ext cx="318176" cy="167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8" y="0"/>
                </a:moveTo>
                <a:lnTo>
                  <a:pt x="10968" y="2160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6" name="Shape 319"/>
          <p:cNvSpPr/>
          <p:nvPr/>
        </p:nvSpPr>
        <p:spPr>
          <a:xfrm flipH="1">
            <a:off x="930581" y="4389735"/>
            <a:ext cx="50352" cy="1431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7" name="Shape 320"/>
          <p:cNvSpPr/>
          <p:nvPr/>
        </p:nvSpPr>
        <p:spPr>
          <a:xfrm flipH="1">
            <a:off x="841284" y="4389735"/>
            <a:ext cx="50352" cy="1431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8" name="Shape 321"/>
          <p:cNvSpPr/>
          <p:nvPr/>
        </p:nvSpPr>
        <p:spPr>
          <a:xfrm flipH="1">
            <a:off x="751987" y="4389735"/>
            <a:ext cx="50352" cy="1431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9" name="Shape 322"/>
          <p:cNvSpPr/>
          <p:nvPr/>
        </p:nvSpPr>
        <p:spPr>
          <a:xfrm flipH="1">
            <a:off x="662690" y="4389735"/>
            <a:ext cx="50352" cy="1431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0" name="Shape 323"/>
          <p:cNvSpPr/>
          <p:nvPr/>
        </p:nvSpPr>
        <p:spPr>
          <a:xfrm>
            <a:off x="5906309" y="3385902"/>
            <a:ext cx="2284412" cy="485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07" y="5444"/>
                </a:moveTo>
                <a:lnTo>
                  <a:pt x="18292" y="5442"/>
                </a:lnTo>
                <a:lnTo>
                  <a:pt x="18196" y="0"/>
                </a:lnTo>
                <a:lnTo>
                  <a:pt x="21600" y="10045"/>
                </a:lnTo>
                <a:lnTo>
                  <a:pt x="18692" y="21600"/>
                </a:lnTo>
                <a:lnTo>
                  <a:pt x="18522" y="14656"/>
                </a:lnTo>
                <a:lnTo>
                  <a:pt x="0" y="14656"/>
                </a:lnTo>
                <a:lnTo>
                  <a:pt x="807" y="5444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1" name="Shape 324"/>
          <p:cNvSpPr/>
          <p:nvPr/>
        </p:nvSpPr>
        <p:spPr>
          <a:xfrm>
            <a:off x="5905382" y="3714116"/>
            <a:ext cx="1959331" cy="280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574"/>
                </a:lnTo>
                <a:lnTo>
                  <a:pt x="21600" y="129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2" name="Shape 325"/>
          <p:cNvSpPr/>
          <p:nvPr/>
        </p:nvSpPr>
        <p:spPr>
          <a:xfrm>
            <a:off x="7886943" y="3614080"/>
            <a:ext cx="300450" cy="539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193"/>
                </a:moveTo>
                <a:lnTo>
                  <a:pt x="1" y="21600"/>
                </a:lnTo>
                <a:lnTo>
                  <a:pt x="21464" y="11303"/>
                </a:lnTo>
                <a:lnTo>
                  <a:pt x="21600" y="0"/>
                </a:lnTo>
                <a:lnTo>
                  <a:pt x="0" y="10193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3" name="Shape 326"/>
          <p:cNvSpPr/>
          <p:nvPr/>
        </p:nvSpPr>
        <p:spPr>
          <a:xfrm>
            <a:off x="7862398" y="3717770"/>
            <a:ext cx="23370" cy="437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" y="0"/>
                </a:moveTo>
                <a:lnTo>
                  <a:pt x="0" y="14144"/>
                </a:lnTo>
                <a:lnTo>
                  <a:pt x="21600" y="21600"/>
                </a:lnTo>
                <a:lnTo>
                  <a:pt x="19765" y="7662"/>
                </a:lnTo>
                <a:lnTo>
                  <a:pt x="1416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4" name="Shape 327"/>
          <p:cNvSpPr/>
          <p:nvPr/>
        </p:nvSpPr>
        <p:spPr>
          <a:xfrm>
            <a:off x="5952193" y="2284916"/>
            <a:ext cx="133753" cy="211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" y="339"/>
                </a:moveTo>
                <a:lnTo>
                  <a:pt x="0" y="21600"/>
                </a:lnTo>
                <a:lnTo>
                  <a:pt x="21600" y="21542"/>
                </a:lnTo>
                <a:lnTo>
                  <a:pt x="21586" y="0"/>
                </a:lnTo>
                <a:lnTo>
                  <a:pt x="12" y="339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5" name="Shape 328"/>
          <p:cNvSpPr/>
          <p:nvPr/>
        </p:nvSpPr>
        <p:spPr>
          <a:xfrm>
            <a:off x="4031714" y="4256574"/>
            <a:ext cx="691628" cy="1488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4933"/>
                </a:lnTo>
                <a:lnTo>
                  <a:pt x="0" y="21600"/>
                </a:lnTo>
                <a:lnTo>
                  <a:pt x="0" y="16023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6" name="Shape 329"/>
          <p:cNvSpPr/>
          <p:nvPr/>
        </p:nvSpPr>
        <p:spPr>
          <a:xfrm>
            <a:off x="3058585" y="4268968"/>
            <a:ext cx="1657879" cy="1286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3386" y="16844"/>
                </a:lnTo>
                <a:lnTo>
                  <a:pt x="17720" y="16920"/>
                </a:lnTo>
                <a:lnTo>
                  <a:pt x="5737" y="21600"/>
                </a:lnTo>
                <a:lnTo>
                  <a:pt x="0" y="16939"/>
                </a:lnTo>
                <a:lnTo>
                  <a:pt x="3573" y="16900"/>
                </a:lnTo>
                <a:lnTo>
                  <a:pt x="13500" y="6"/>
                </a:lnTo>
                <a:lnTo>
                  <a:pt x="21600" y="0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7" name="Shape 330"/>
          <p:cNvSpPr/>
          <p:nvPr/>
        </p:nvSpPr>
        <p:spPr>
          <a:xfrm>
            <a:off x="3504861" y="5279340"/>
            <a:ext cx="904766" cy="653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1241"/>
                </a:lnTo>
                <a:lnTo>
                  <a:pt x="0" y="21600"/>
                </a:lnTo>
                <a:lnTo>
                  <a:pt x="0" y="8891"/>
                </a:lnTo>
                <a:lnTo>
                  <a:pt x="21600" y="0"/>
                </a:lnTo>
                <a:close/>
              </a:path>
            </a:pathLst>
          </a:custGeom>
          <a:solidFill>
            <a:srgbClr val="EBEBEB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8" name="Shape 331"/>
          <p:cNvSpPr/>
          <p:nvPr/>
        </p:nvSpPr>
        <p:spPr>
          <a:xfrm flipH="1">
            <a:off x="3063034" y="5276770"/>
            <a:ext cx="441608" cy="655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1197"/>
                </a:lnTo>
                <a:lnTo>
                  <a:pt x="0" y="21600"/>
                </a:lnTo>
                <a:lnTo>
                  <a:pt x="0" y="894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grpSp>
        <p:nvGrpSpPr>
          <p:cNvPr id="39" name="Group 337"/>
          <p:cNvGrpSpPr/>
          <p:nvPr/>
        </p:nvGrpSpPr>
        <p:grpSpPr>
          <a:xfrm>
            <a:off x="3192661" y="5705266"/>
            <a:ext cx="391295" cy="485933"/>
            <a:chOff x="0" y="0"/>
            <a:chExt cx="556507" cy="691104"/>
          </a:xfrm>
        </p:grpSpPr>
        <p:sp>
          <p:nvSpPr>
            <p:cNvPr id="40" name="Shape 332"/>
            <p:cNvSpPr/>
            <p:nvPr/>
          </p:nvSpPr>
          <p:spPr>
            <a:xfrm>
              <a:off x="22699" y="0"/>
              <a:ext cx="533809" cy="443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45" y="0"/>
                  </a:moveTo>
                  <a:lnTo>
                    <a:pt x="10968" y="8710"/>
                  </a:ln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1" name="Shape 333"/>
            <p:cNvSpPr/>
            <p:nvPr/>
          </p:nvSpPr>
          <p:spPr>
            <a:xfrm flipH="1">
              <a:off x="449444" y="450946"/>
              <a:ext cx="84476" cy="2401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2" name="Shape 334"/>
            <p:cNvSpPr/>
            <p:nvPr/>
          </p:nvSpPr>
          <p:spPr>
            <a:xfrm flipH="1">
              <a:off x="299629" y="450946"/>
              <a:ext cx="84477" cy="2401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3" name="Shape 335"/>
            <p:cNvSpPr/>
            <p:nvPr/>
          </p:nvSpPr>
          <p:spPr>
            <a:xfrm flipH="1">
              <a:off x="149814" y="450946"/>
              <a:ext cx="84477" cy="2401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4" name="Shape 336"/>
            <p:cNvSpPr/>
            <p:nvPr/>
          </p:nvSpPr>
          <p:spPr>
            <a:xfrm flipH="1">
              <a:off x="0" y="450946"/>
              <a:ext cx="84476" cy="2401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45" name="Shape 338"/>
          <p:cNvSpPr/>
          <p:nvPr/>
        </p:nvSpPr>
        <p:spPr>
          <a:xfrm>
            <a:off x="1245012" y="3439474"/>
            <a:ext cx="2358152" cy="360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81" y="5191"/>
                </a:moveTo>
                <a:lnTo>
                  <a:pt x="18456" y="5189"/>
                </a:lnTo>
                <a:lnTo>
                  <a:pt x="19345" y="0"/>
                </a:lnTo>
                <a:lnTo>
                  <a:pt x="21600" y="12769"/>
                </a:lnTo>
                <a:lnTo>
                  <a:pt x="15572" y="21600"/>
                </a:lnTo>
                <a:lnTo>
                  <a:pt x="16634" y="15458"/>
                </a:lnTo>
                <a:lnTo>
                  <a:pt x="0" y="15458"/>
                </a:lnTo>
                <a:lnTo>
                  <a:pt x="2581" y="5191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8" name="Shape 341"/>
          <p:cNvSpPr/>
          <p:nvPr/>
        </p:nvSpPr>
        <p:spPr>
          <a:xfrm>
            <a:off x="6940289" y="4025917"/>
            <a:ext cx="23443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7" tIns="35707" rIns="35707" bIns="35707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</a:pPr>
            <a:r>
              <a:rPr sz="2500" b="1" kern="0" dirty="0">
                <a:solidFill>
                  <a:srgbClr val="0066FF"/>
                </a:solidFill>
              </a:rPr>
              <a:t>2</a:t>
            </a:r>
          </a:p>
        </p:txBody>
      </p:sp>
      <p:sp>
        <p:nvSpPr>
          <p:cNvPr id="49" name="Shape 342"/>
          <p:cNvSpPr/>
          <p:nvPr/>
        </p:nvSpPr>
        <p:spPr>
          <a:xfrm>
            <a:off x="4387545" y="5148059"/>
            <a:ext cx="312562" cy="45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7" tIns="35707" rIns="35707" bIns="35707" anchor="ctr">
            <a:spAutoFit/>
          </a:bodyPr>
          <a:lstStyle>
            <a:lvl1pPr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500" b="1" kern="0" dirty="0">
                <a:solidFill>
                  <a:srgbClr val="0066FF"/>
                </a:solidFill>
              </a:rPr>
              <a:t> </a:t>
            </a:r>
            <a:r>
              <a:rPr lang="en-US" sz="2500" b="1" i="0" kern="0" dirty="0">
                <a:solidFill>
                  <a:srgbClr val="0066FF"/>
                </a:solidFill>
              </a:rPr>
              <a:t>4</a:t>
            </a:r>
            <a:endParaRPr sz="2500" b="1" i="0" kern="0" dirty="0">
              <a:solidFill>
                <a:srgbClr val="0066FF"/>
              </a:solidFill>
            </a:endParaRPr>
          </a:p>
        </p:txBody>
      </p:sp>
      <p:sp>
        <p:nvSpPr>
          <p:cNvPr id="57" name="Shape 350"/>
          <p:cNvSpPr/>
          <p:nvPr/>
        </p:nvSpPr>
        <p:spPr>
          <a:xfrm>
            <a:off x="3057446" y="3072659"/>
            <a:ext cx="3102771" cy="119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93"/>
                </a:moveTo>
                <a:lnTo>
                  <a:pt x="8199" y="0"/>
                </a:lnTo>
                <a:lnTo>
                  <a:pt x="21600" y="161"/>
                </a:lnTo>
                <a:lnTo>
                  <a:pt x="18333" y="21600"/>
                </a:lnTo>
                <a:lnTo>
                  <a:pt x="0" y="21593"/>
                </a:lnTo>
                <a:close/>
              </a:path>
            </a:pathLst>
          </a:custGeom>
          <a:solidFill>
            <a:srgbClr val="FEC3A8"/>
          </a:solidFill>
          <a:ln w="635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59" name="Shape 353"/>
          <p:cNvSpPr/>
          <p:nvPr/>
        </p:nvSpPr>
        <p:spPr>
          <a:xfrm>
            <a:off x="942089" y="3221457"/>
            <a:ext cx="34827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7" tIns="35707" rIns="35707" bIns="35707" anchor="ctr">
            <a:spAutoFit/>
          </a:bodyPr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500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sz="2500" i="1" kern="0" baseline="-5999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endParaRPr sz="2500" i="1" kern="0" baseline="-5999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57722" y="695980"/>
            <a:ext cx="2807140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000099"/>
                </a:solidFill>
                <a:latin typeface="Tahoma"/>
              </a:rPr>
              <a:t>N </a:t>
            </a:r>
            <a:r>
              <a:rPr lang="en-US" sz="2800" b="1" kern="0" dirty="0">
                <a:solidFill>
                  <a:srgbClr val="000099"/>
                </a:solidFill>
                <a:latin typeface="Tahoma"/>
              </a:rPr>
              <a:t>- arm device</a:t>
            </a:r>
          </a:p>
        </p:txBody>
      </p:sp>
      <p:sp>
        <p:nvSpPr>
          <p:cNvPr id="64" name="Shape 412"/>
          <p:cNvSpPr/>
          <p:nvPr/>
        </p:nvSpPr>
        <p:spPr>
          <a:xfrm>
            <a:off x="5841938" y="2597167"/>
            <a:ext cx="23443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7" tIns="35707" rIns="35707" bIns="35707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500" b="1" kern="0" dirty="0">
                <a:solidFill>
                  <a:srgbClr val="0066FF"/>
                </a:solidFill>
              </a:rPr>
              <a:t>3</a:t>
            </a:r>
            <a:endParaRPr sz="2500" b="1" kern="0" dirty="0">
              <a:solidFill>
                <a:srgbClr val="0066FF"/>
              </a:solidFill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1965652" y="2807981"/>
          <a:ext cx="1063421" cy="735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240" imgH="457200" progId="Equation.DSMT4">
                  <p:embed/>
                </p:oleObj>
              </mc:Choice>
              <mc:Fallback>
                <p:oleObj name="Equation" r:id="rId2" imgW="660240" imgH="457200" progId="Equation.DSMT4">
                  <p:embed/>
                  <p:pic>
                    <p:nvPicPr>
                      <p:cNvPr id="46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652" y="2807981"/>
                        <a:ext cx="1063421" cy="735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4331574" y="3137018"/>
          <a:ext cx="13747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360" imgH="393480" progId="Equation.DSMT4">
                  <p:embed/>
                </p:oleObj>
              </mc:Choice>
              <mc:Fallback>
                <p:oleObj name="Equation" r:id="rId4" imgW="990360" imgH="393480" progId="Equation.DSMT4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574" y="3137018"/>
                        <a:ext cx="137477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5789148" y="4522234"/>
          <a:ext cx="1016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400" imgH="393480" progId="Equation.DSMT4">
                  <p:embed/>
                </p:oleObj>
              </mc:Choice>
              <mc:Fallback>
                <p:oleObj name="Equation" r:id="rId6" imgW="698400" imgH="393480" progId="Equation.DSMT4">
                  <p:embed/>
                  <p:pic>
                    <p:nvPicPr>
                      <p:cNvPr id="6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148" y="4522234"/>
                        <a:ext cx="1016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Shape 611"/>
          <p:cNvSpPr/>
          <p:nvPr/>
        </p:nvSpPr>
        <p:spPr>
          <a:xfrm>
            <a:off x="3352800" y="3808479"/>
            <a:ext cx="1009312" cy="441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9" tIns="35709" rIns="35709" bIns="35709" anchor="ctr">
            <a:spAutoFit/>
          </a:bodyPr>
          <a:lstStyle/>
          <a:p>
            <a:pPr algn="ctr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sz="2400" b="1" i="1" baseline="-5999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</a:p>
        </p:txBody>
      </p:sp>
      <p:sp>
        <p:nvSpPr>
          <p:cNvPr id="62" name="Shape 412"/>
          <p:cNvSpPr/>
          <p:nvPr/>
        </p:nvSpPr>
        <p:spPr>
          <a:xfrm>
            <a:off x="2205466" y="3904222"/>
            <a:ext cx="23443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7" tIns="35707" rIns="35707" bIns="35707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</a:pPr>
            <a:r>
              <a:rPr sz="2500" b="1" kern="0" dirty="0">
                <a:solidFill>
                  <a:srgbClr val="0066FF"/>
                </a:solidFill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05600" y="5638800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kern="0" dirty="0">
                <a:solidFill>
                  <a:srgbClr val="FF0000"/>
                </a:solidFill>
                <a:latin typeface="Tahoma"/>
                <a:cs typeface="Tahoma"/>
              </a:rPr>
              <a:t>N </a:t>
            </a:r>
            <a:r>
              <a:rPr lang="en-US" sz="1600" b="1" kern="0" dirty="0">
                <a:solidFill>
                  <a:srgbClr val="FF0000"/>
                </a:solidFill>
                <a:latin typeface="Tahoma"/>
                <a:cs typeface="Tahoma"/>
              </a:rPr>
              <a:t>=4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86200" y="3501730"/>
            <a:ext cx="1178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ysClr val="windowText" lastClr="000000"/>
                </a:solidFill>
                <a:latin typeface="Tahoma"/>
                <a:cs typeface="Tahoma"/>
              </a:rPr>
              <a:t>dissipated power</a:t>
            </a:r>
          </a:p>
        </p:txBody>
      </p:sp>
    </p:spTree>
    <p:extLst>
      <p:ext uri="{BB962C8B-B14F-4D97-AF65-F5344CB8AC3E}">
        <p14:creationId xmlns:p14="http://schemas.microsoft.com/office/powerpoint/2010/main" val="26413608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7720" y="693420"/>
            <a:ext cx="5618807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66FF"/>
                </a:solidFill>
              </a:rPr>
              <a:t>we measure </a:t>
            </a:r>
            <a:r>
              <a:rPr lang="en-US" sz="2800" b="1" kern="0" dirty="0"/>
              <a:t>only temperature</a:t>
            </a:r>
            <a:r>
              <a:rPr lang="en-US" sz="2800" b="1" kern="0" dirty="0">
                <a:solidFill>
                  <a:srgbClr val="000099"/>
                </a:solidFill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676400"/>
            <a:ext cx="602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ysClr val="windowText" lastClr="000000"/>
                </a:solidFill>
              </a:rPr>
              <a:t>electron </a:t>
            </a:r>
            <a:r>
              <a:rPr lang="en-US" sz="2000" kern="0" dirty="0">
                <a:solidFill>
                  <a:srgbClr val="000000"/>
                </a:solidFill>
              </a:rPr>
              <a:t>temperature in grounded contacts…..</a:t>
            </a:r>
            <a:r>
              <a:rPr lang="en-US" sz="2800" b="1" i="1" kern="0" dirty="0">
                <a:solidFill>
                  <a:srgbClr val="4274B0"/>
                </a:solidFill>
              </a:rPr>
              <a:t>T</a:t>
            </a:r>
            <a:r>
              <a:rPr lang="en-US" sz="2800" b="1" kern="0" baseline="-25000" dirty="0">
                <a:solidFill>
                  <a:srgbClr val="4274B0"/>
                </a:solidFill>
              </a:rPr>
              <a:t>0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ysClr val="windowText" lastClr="000000"/>
                </a:solidFill>
              </a:rPr>
              <a:t>electron temperature in heated reservoir…….</a:t>
            </a:r>
            <a:r>
              <a:rPr lang="en-US" sz="2800" b="1" i="1" kern="0" dirty="0">
                <a:solidFill>
                  <a:srgbClr val="FF0000"/>
                </a:solidFill>
              </a:rPr>
              <a:t>T</a:t>
            </a:r>
            <a:r>
              <a:rPr lang="en-US" sz="2800" b="1" i="1" kern="0" baseline="-25000" dirty="0">
                <a:solidFill>
                  <a:srgbClr val="FF0000"/>
                </a:solidFill>
              </a:rPr>
              <a:t>m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03363" y="3657600"/>
          <a:ext cx="5562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77960" imgH="241200" progId="Equation.DSMT4">
                  <p:embed/>
                </p:oleObj>
              </mc:Choice>
              <mc:Fallback>
                <p:oleObj name="Equation" r:id="rId2" imgW="2577960" imgH="241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363" y="3657600"/>
                        <a:ext cx="5562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42083" y="4634805"/>
            <a:ext cx="34948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small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T</a:t>
            </a:r>
            <a:r>
              <a:rPr lang="en-US" sz="1400" kern="0" dirty="0">
                <a:solidFill>
                  <a:sysClr val="windowText" lastClr="000000"/>
                </a:solidFill>
                <a:latin typeface="+mn-lt"/>
                <a:cs typeface="+mn-cs"/>
              </a:rPr>
              <a:t>……….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phonon term irrelevant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40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kern="0" dirty="0">
                <a:solidFill>
                  <a:sysClr val="windowText" lastClr="000000"/>
                </a:solidFill>
                <a:latin typeface="+mn-lt"/>
                <a:cs typeface="+mn-cs"/>
              </a:rPr>
              <a:t>high </a:t>
            </a:r>
            <a:r>
              <a:rPr lang="en-US" sz="1400" b="1" i="1" kern="0" dirty="0">
                <a:solidFill>
                  <a:sysClr val="windowText" lastClr="000000"/>
                </a:solidFill>
                <a:latin typeface="+mn-lt"/>
                <a:cs typeface="+mn-cs"/>
              </a:rPr>
              <a:t>T</a:t>
            </a:r>
            <a:r>
              <a:rPr lang="en-US" sz="1400" kern="0" dirty="0">
                <a:solidFill>
                  <a:sysClr val="windowText" lastClr="000000"/>
                </a:solidFill>
                <a:latin typeface="+mn-lt"/>
                <a:cs typeface="+mn-cs"/>
              </a:rPr>
              <a:t>………..phonon term subtracted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kern="0" dirty="0">
              <a:solidFill>
                <a:sysClr val="windowText" lastClr="000000"/>
              </a:solidFill>
              <a:latin typeface="+mn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i="1" kern="0" dirty="0">
                <a:solidFill>
                  <a:srgbClr val="FF0000"/>
                </a:solidFill>
                <a:latin typeface="+mn-lt"/>
                <a:cs typeface="+mn-cs"/>
              </a:rPr>
              <a:t>K</a:t>
            </a:r>
            <a:r>
              <a:rPr lang="en-US" sz="1400" kern="0" dirty="0">
                <a:solidFill>
                  <a:sysClr val="windowText" lastClr="000000"/>
                </a:solidFill>
                <a:latin typeface="+mn-lt"/>
                <a:cs typeface="+mn-cs"/>
              </a:rPr>
              <a:t>  determined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99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7720" y="693420"/>
            <a:ext cx="4180914" cy="523202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66FF"/>
                </a:solidFill>
              </a:rPr>
              <a:t>measuring temperature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2005548"/>
            <a:ext cx="647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</a:rPr>
              <a:t>temperature in grounded contacts…..</a:t>
            </a:r>
            <a:r>
              <a:rPr lang="en-US" sz="2800" b="1" i="1" kern="0" dirty="0">
                <a:solidFill>
                  <a:srgbClr val="4274B0"/>
                </a:solidFill>
              </a:rPr>
              <a:t>T</a:t>
            </a:r>
            <a:r>
              <a:rPr lang="en-US" sz="2800" b="1" kern="0" baseline="-25000" dirty="0">
                <a:solidFill>
                  <a:srgbClr val="4274B0"/>
                </a:solidFill>
              </a:rPr>
              <a:t>0</a:t>
            </a:r>
          </a:p>
          <a:p>
            <a:pPr algn="ctr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66FF"/>
                </a:solidFill>
              </a:rPr>
              <a:t>shot noise</a:t>
            </a:r>
          </a:p>
          <a:p>
            <a:pPr algn="ctr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kern="0" dirty="0">
              <a:solidFill>
                <a:srgbClr val="0066FF"/>
              </a:solidFill>
            </a:endParaRPr>
          </a:p>
          <a:p>
            <a:pPr algn="ctr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0" dirty="0">
              <a:solidFill>
                <a:sysClr val="windowText" lastClr="000000"/>
              </a:solidFill>
            </a:endParaRPr>
          </a:p>
          <a:p>
            <a:pPr algn="ctr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ysClr val="windowText" lastClr="000000"/>
                </a:solidFill>
              </a:rPr>
              <a:t>excess temperature in heated reservoir…….</a:t>
            </a:r>
            <a:r>
              <a:rPr lang="en-US" sz="2800" b="1" i="1" kern="0" dirty="0">
                <a:solidFill>
                  <a:srgbClr val="FF0000"/>
                </a:solidFill>
              </a:rPr>
              <a:t>T</a:t>
            </a:r>
            <a:r>
              <a:rPr lang="en-US" sz="2800" b="1" i="1" kern="0" baseline="-25000" dirty="0">
                <a:solidFill>
                  <a:srgbClr val="FF0000"/>
                </a:solidFill>
              </a:rPr>
              <a:t>m </a:t>
            </a:r>
            <a:r>
              <a:rPr lang="en-US" sz="2800" b="1" i="1" kern="0" dirty="0">
                <a:solidFill>
                  <a:srgbClr val="0066FF"/>
                </a:solidFill>
              </a:rPr>
              <a:t>- T</a:t>
            </a:r>
            <a:r>
              <a:rPr lang="en-US" sz="2800" b="1" kern="0" baseline="-25000" dirty="0">
                <a:solidFill>
                  <a:srgbClr val="0066FF"/>
                </a:solidFill>
              </a:rPr>
              <a:t>0</a:t>
            </a:r>
            <a:endParaRPr lang="en-US" sz="2800" b="1" kern="0" dirty="0">
              <a:solidFill>
                <a:srgbClr val="0066FF"/>
              </a:solidFill>
            </a:endParaRPr>
          </a:p>
          <a:p>
            <a:pPr algn="ctr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FF0000"/>
                </a:solidFill>
              </a:rPr>
              <a:t>thermal noise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53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4" y="695980"/>
            <a:ext cx="4299537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</a:rPr>
              <a:t>measuring </a:t>
            </a:r>
            <a:r>
              <a:rPr lang="en-US" sz="2800" b="1" i="1" kern="0" dirty="0">
                <a:solidFill>
                  <a:srgbClr val="000099"/>
                </a:solidFill>
              </a:rPr>
              <a:t>T</a:t>
            </a:r>
            <a:r>
              <a:rPr lang="en-US" sz="2800" b="1" kern="0" baseline="-25000" dirty="0">
                <a:solidFill>
                  <a:srgbClr val="000099"/>
                </a:solidFill>
              </a:rPr>
              <a:t>0 </a:t>
            </a:r>
            <a:r>
              <a:rPr lang="en-US" sz="2800" b="1" kern="0" dirty="0">
                <a:solidFill>
                  <a:srgbClr val="000099"/>
                </a:solidFill>
              </a:rPr>
              <a:t>…… </a:t>
            </a:r>
            <a:r>
              <a:rPr lang="en-US" sz="1600" i="1" kern="0" dirty="0">
                <a:solidFill>
                  <a:srgbClr val="000099"/>
                </a:solidFill>
              </a:rPr>
              <a:t>shot noise </a:t>
            </a:r>
            <a:endParaRPr lang="en-US" sz="2000" b="1" kern="0" dirty="0">
              <a:solidFill>
                <a:srgbClr val="0066FF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2023"/>
          <a:stretch/>
        </p:blipFill>
        <p:spPr bwMode="auto">
          <a:xfrm>
            <a:off x="2209800" y="2552700"/>
            <a:ext cx="4831164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3197406">
            <a:off x="3488132" y="3447258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i="1" kern="0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sz="1600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/3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24400" y="1981200"/>
          <a:ext cx="3530850" cy="337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90560" imgH="241200" progId="Equation.DSMT4">
                  <p:embed/>
                </p:oleObj>
              </mc:Choice>
              <mc:Fallback>
                <p:oleObj name="Equation" r:id="rId3" imgW="2590560" imgH="241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981200"/>
                        <a:ext cx="3530850" cy="337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938213" y="1546152"/>
            <a:ext cx="3633787" cy="1273248"/>
            <a:chOff x="938213" y="1393752"/>
            <a:chExt cx="3633787" cy="1273248"/>
          </a:xfrm>
        </p:grpSpPr>
        <p:sp>
          <p:nvSpPr>
            <p:cNvPr id="4" name="Rectangle 3"/>
            <p:cNvSpPr/>
            <p:nvPr/>
          </p:nvSpPr>
          <p:spPr bwMode="auto">
            <a:xfrm>
              <a:off x="1981200" y="21336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808162" y="1393752"/>
              <a:ext cx="47783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/>
              <a:r>
                <a:rPr lang="en-US" altLang="en-US" i="1" dirty="0"/>
                <a:t>I</a:t>
              </a:r>
              <a:r>
                <a:rPr lang="en-US" altLang="en-US" i="1" baseline="-25000" dirty="0"/>
                <a:t>S</a:t>
              </a:r>
              <a:endParaRPr lang="en-US" altLang="en-US" i="1" dirty="0"/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>
              <a:off x="938213" y="2279650"/>
              <a:ext cx="1671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2900363" y="2279650"/>
              <a:ext cx="1671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 flipV="1">
              <a:off x="2608263" y="1658938"/>
              <a:ext cx="0" cy="619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V="1">
              <a:off x="2894013" y="1658938"/>
              <a:ext cx="0" cy="619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2608263" y="1658938"/>
              <a:ext cx="285750" cy="47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8150" y="1773238"/>
              <a:ext cx="520700" cy="0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3343275" y="1754188"/>
              <a:ext cx="520700" cy="0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2597150" y="1803400"/>
              <a:ext cx="260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altLang="en-US" i="1"/>
                <a:t>t</a:t>
              </a:r>
            </a:p>
          </p:txBody>
        </p:sp>
        <p:grpSp>
          <p:nvGrpSpPr>
            <p:cNvPr id="19" name="Group 13"/>
            <p:cNvGrpSpPr>
              <a:grpSpLocks/>
            </p:cNvGrpSpPr>
            <p:nvPr/>
          </p:nvGrpSpPr>
          <p:grpSpPr bwMode="auto">
            <a:xfrm>
              <a:off x="987425" y="1952625"/>
              <a:ext cx="1516063" cy="323850"/>
              <a:chOff x="1804" y="2096"/>
              <a:chExt cx="955" cy="204"/>
            </a:xfrm>
          </p:grpSpPr>
          <p:grpSp>
            <p:nvGrpSpPr>
              <p:cNvPr id="20" name="Group 14"/>
              <p:cNvGrpSpPr>
                <a:grpSpLocks/>
              </p:cNvGrpSpPr>
              <p:nvPr/>
            </p:nvGrpSpPr>
            <p:grpSpPr bwMode="auto">
              <a:xfrm>
                <a:off x="2280" y="2096"/>
                <a:ext cx="163" cy="204"/>
                <a:chOff x="718" y="3863"/>
                <a:chExt cx="164" cy="204"/>
              </a:xfrm>
            </p:grpSpPr>
            <p:sp>
              <p:nvSpPr>
                <p:cNvPr id="36" name="Arc 15"/>
                <p:cNvSpPr>
                  <a:spLocks/>
                </p:cNvSpPr>
                <p:nvPr/>
              </p:nvSpPr>
              <p:spPr bwMode="auto">
                <a:xfrm>
                  <a:off x="718" y="3863"/>
                  <a:ext cx="82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37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1"/>
                        <a:pt x="9511" y="143"/>
                        <a:pt x="21336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1"/>
                        <a:pt x="9511" y="143"/>
                        <a:pt x="21336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Arc 16"/>
                <p:cNvSpPr>
                  <a:spLocks/>
                </p:cNvSpPr>
                <p:nvPr/>
              </p:nvSpPr>
              <p:spPr bwMode="auto">
                <a:xfrm>
                  <a:off x="798" y="3863"/>
                  <a:ext cx="84" cy="204"/>
                </a:xfrm>
                <a:custGeom>
                  <a:avLst/>
                  <a:gdLst>
                    <a:gd name="G0" fmla="+- 260 0 0"/>
                    <a:gd name="G1" fmla="+- 21600 0 0"/>
                    <a:gd name="G2" fmla="+- 21600 0 0"/>
                    <a:gd name="T0" fmla="*/ 0 w 21860"/>
                    <a:gd name="T1" fmla="*/ 2 h 21600"/>
                    <a:gd name="T2" fmla="*/ 21860 w 21860"/>
                    <a:gd name="T3" fmla="*/ 21600 h 21600"/>
                    <a:gd name="T4" fmla="*/ 260 w 2186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17"/>
              <p:cNvGrpSpPr>
                <a:grpSpLocks/>
              </p:cNvGrpSpPr>
              <p:nvPr/>
            </p:nvGrpSpPr>
            <p:grpSpPr bwMode="auto">
              <a:xfrm>
                <a:off x="2435" y="2096"/>
                <a:ext cx="166" cy="204"/>
                <a:chOff x="874" y="3863"/>
                <a:chExt cx="166" cy="204"/>
              </a:xfrm>
            </p:grpSpPr>
            <p:sp>
              <p:nvSpPr>
                <p:cNvPr id="34" name="Arc 18"/>
                <p:cNvSpPr>
                  <a:spLocks/>
                </p:cNvSpPr>
                <p:nvPr/>
              </p:nvSpPr>
              <p:spPr bwMode="auto">
                <a:xfrm>
                  <a:off x="874" y="3863"/>
                  <a:ext cx="8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41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69"/>
                        <a:pt x="9513" y="141"/>
                        <a:pt x="21340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69"/>
                        <a:pt x="9513" y="141"/>
                        <a:pt x="21340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33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Arc 19"/>
                <p:cNvSpPr>
                  <a:spLocks/>
                </p:cNvSpPr>
                <p:nvPr/>
              </p:nvSpPr>
              <p:spPr bwMode="auto">
                <a:xfrm>
                  <a:off x="955" y="3863"/>
                  <a:ext cx="85" cy="204"/>
                </a:xfrm>
                <a:custGeom>
                  <a:avLst/>
                  <a:gdLst>
                    <a:gd name="G0" fmla="+- 259 0 0"/>
                    <a:gd name="G1" fmla="+- 21600 0 0"/>
                    <a:gd name="G2" fmla="+- 21600 0 0"/>
                    <a:gd name="T0" fmla="*/ 0 w 21859"/>
                    <a:gd name="T1" fmla="*/ 2 h 21600"/>
                    <a:gd name="T2" fmla="*/ 21859 w 21859"/>
                    <a:gd name="T3" fmla="*/ 21600 h 21600"/>
                    <a:gd name="T4" fmla="*/ 259 w 2185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59" h="21600" fill="none" extrusionOk="0">
                      <a:moveTo>
                        <a:pt x="-1" y="1"/>
                      </a:moveTo>
                      <a:cubicBezTo>
                        <a:pt x="86" y="0"/>
                        <a:pt x="172" y="-1"/>
                        <a:pt x="259" y="0"/>
                      </a:cubicBezTo>
                      <a:cubicBezTo>
                        <a:pt x="12188" y="0"/>
                        <a:pt x="21859" y="9670"/>
                        <a:pt x="21859" y="21600"/>
                      </a:cubicBezTo>
                    </a:path>
                    <a:path w="21859" h="21600" stroke="0" extrusionOk="0">
                      <a:moveTo>
                        <a:pt x="-1" y="1"/>
                      </a:moveTo>
                      <a:cubicBezTo>
                        <a:pt x="86" y="0"/>
                        <a:pt x="172" y="-1"/>
                        <a:pt x="259" y="0"/>
                      </a:cubicBezTo>
                      <a:cubicBezTo>
                        <a:pt x="12188" y="0"/>
                        <a:pt x="21859" y="9670"/>
                        <a:pt x="21859" y="21600"/>
                      </a:cubicBezTo>
                      <a:lnTo>
                        <a:pt x="259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20"/>
              <p:cNvGrpSpPr>
                <a:grpSpLocks/>
              </p:cNvGrpSpPr>
              <p:nvPr/>
            </p:nvGrpSpPr>
            <p:grpSpPr bwMode="auto">
              <a:xfrm>
                <a:off x="2596" y="2096"/>
                <a:ext cx="163" cy="204"/>
                <a:chOff x="1035" y="3863"/>
                <a:chExt cx="163" cy="204"/>
              </a:xfrm>
            </p:grpSpPr>
            <p:sp>
              <p:nvSpPr>
                <p:cNvPr id="32" name="Arc 21"/>
                <p:cNvSpPr>
                  <a:spLocks/>
                </p:cNvSpPr>
                <p:nvPr/>
              </p:nvSpPr>
              <p:spPr bwMode="auto">
                <a:xfrm>
                  <a:off x="1035" y="3863"/>
                  <a:ext cx="83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38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Arc 22"/>
                <p:cNvSpPr>
                  <a:spLocks/>
                </p:cNvSpPr>
                <p:nvPr/>
              </p:nvSpPr>
              <p:spPr bwMode="auto">
                <a:xfrm>
                  <a:off x="1114" y="3863"/>
                  <a:ext cx="84" cy="204"/>
                </a:xfrm>
                <a:custGeom>
                  <a:avLst/>
                  <a:gdLst>
                    <a:gd name="G0" fmla="+- 260 0 0"/>
                    <a:gd name="G1" fmla="+- 21600 0 0"/>
                    <a:gd name="G2" fmla="+- 21600 0 0"/>
                    <a:gd name="T0" fmla="*/ 0 w 21860"/>
                    <a:gd name="T1" fmla="*/ 2 h 21600"/>
                    <a:gd name="T2" fmla="*/ 21860 w 21860"/>
                    <a:gd name="T3" fmla="*/ 21600 h 21600"/>
                    <a:gd name="T4" fmla="*/ 260 w 2186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23"/>
              <p:cNvGrpSpPr>
                <a:grpSpLocks/>
              </p:cNvGrpSpPr>
              <p:nvPr/>
            </p:nvGrpSpPr>
            <p:grpSpPr bwMode="auto">
              <a:xfrm>
                <a:off x="1804" y="2096"/>
                <a:ext cx="163" cy="204"/>
                <a:chOff x="718" y="3863"/>
                <a:chExt cx="164" cy="204"/>
              </a:xfrm>
            </p:grpSpPr>
            <p:sp>
              <p:nvSpPr>
                <p:cNvPr id="30" name="Arc 24"/>
                <p:cNvSpPr>
                  <a:spLocks/>
                </p:cNvSpPr>
                <p:nvPr/>
              </p:nvSpPr>
              <p:spPr bwMode="auto">
                <a:xfrm>
                  <a:off x="718" y="3863"/>
                  <a:ext cx="82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37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1"/>
                        <a:pt x="9511" y="143"/>
                        <a:pt x="21336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1"/>
                        <a:pt x="9511" y="143"/>
                        <a:pt x="21336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Arc 25"/>
                <p:cNvSpPr>
                  <a:spLocks/>
                </p:cNvSpPr>
                <p:nvPr/>
              </p:nvSpPr>
              <p:spPr bwMode="auto">
                <a:xfrm>
                  <a:off x="798" y="3863"/>
                  <a:ext cx="84" cy="204"/>
                </a:xfrm>
                <a:custGeom>
                  <a:avLst/>
                  <a:gdLst>
                    <a:gd name="G0" fmla="+- 260 0 0"/>
                    <a:gd name="G1" fmla="+- 21600 0 0"/>
                    <a:gd name="G2" fmla="+- 21600 0 0"/>
                    <a:gd name="T0" fmla="*/ 0 w 21860"/>
                    <a:gd name="T1" fmla="*/ 2 h 21600"/>
                    <a:gd name="T2" fmla="*/ 21860 w 21860"/>
                    <a:gd name="T3" fmla="*/ 21600 h 21600"/>
                    <a:gd name="T4" fmla="*/ 260 w 2186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26"/>
              <p:cNvGrpSpPr>
                <a:grpSpLocks/>
              </p:cNvGrpSpPr>
              <p:nvPr/>
            </p:nvGrpSpPr>
            <p:grpSpPr bwMode="auto">
              <a:xfrm>
                <a:off x="1959" y="2096"/>
                <a:ext cx="166" cy="204"/>
                <a:chOff x="874" y="3863"/>
                <a:chExt cx="166" cy="204"/>
              </a:xfrm>
            </p:grpSpPr>
            <p:sp>
              <p:nvSpPr>
                <p:cNvPr id="28" name="Arc 27"/>
                <p:cNvSpPr>
                  <a:spLocks/>
                </p:cNvSpPr>
                <p:nvPr/>
              </p:nvSpPr>
              <p:spPr bwMode="auto">
                <a:xfrm>
                  <a:off x="874" y="3863"/>
                  <a:ext cx="8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41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69"/>
                        <a:pt x="9513" y="141"/>
                        <a:pt x="21340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69"/>
                        <a:pt x="9513" y="141"/>
                        <a:pt x="21340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33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Arc 28"/>
                <p:cNvSpPr>
                  <a:spLocks/>
                </p:cNvSpPr>
                <p:nvPr/>
              </p:nvSpPr>
              <p:spPr bwMode="auto">
                <a:xfrm>
                  <a:off x="955" y="3863"/>
                  <a:ext cx="85" cy="204"/>
                </a:xfrm>
                <a:custGeom>
                  <a:avLst/>
                  <a:gdLst>
                    <a:gd name="G0" fmla="+- 259 0 0"/>
                    <a:gd name="G1" fmla="+- 21600 0 0"/>
                    <a:gd name="G2" fmla="+- 21600 0 0"/>
                    <a:gd name="T0" fmla="*/ 0 w 21859"/>
                    <a:gd name="T1" fmla="*/ 2 h 21600"/>
                    <a:gd name="T2" fmla="*/ 21859 w 21859"/>
                    <a:gd name="T3" fmla="*/ 21600 h 21600"/>
                    <a:gd name="T4" fmla="*/ 259 w 2185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59" h="21600" fill="none" extrusionOk="0">
                      <a:moveTo>
                        <a:pt x="-1" y="1"/>
                      </a:moveTo>
                      <a:cubicBezTo>
                        <a:pt x="86" y="0"/>
                        <a:pt x="172" y="-1"/>
                        <a:pt x="259" y="0"/>
                      </a:cubicBezTo>
                      <a:cubicBezTo>
                        <a:pt x="12188" y="0"/>
                        <a:pt x="21859" y="9670"/>
                        <a:pt x="21859" y="21600"/>
                      </a:cubicBezTo>
                    </a:path>
                    <a:path w="21859" h="21600" stroke="0" extrusionOk="0">
                      <a:moveTo>
                        <a:pt x="-1" y="1"/>
                      </a:moveTo>
                      <a:cubicBezTo>
                        <a:pt x="86" y="0"/>
                        <a:pt x="172" y="-1"/>
                        <a:pt x="259" y="0"/>
                      </a:cubicBezTo>
                      <a:cubicBezTo>
                        <a:pt x="12188" y="0"/>
                        <a:pt x="21859" y="9670"/>
                        <a:pt x="21859" y="21600"/>
                      </a:cubicBezTo>
                      <a:lnTo>
                        <a:pt x="259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9"/>
              <p:cNvGrpSpPr>
                <a:grpSpLocks/>
              </p:cNvGrpSpPr>
              <p:nvPr/>
            </p:nvGrpSpPr>
            <p:grpSpPr bwMode="auto">
              <a:xfrm>
                <a:off x="2120" y="2096"/>
                <a:ext cx="163" cy="204"/>
                <a:chOff x="1035" y="3863"/>
                <a:chExt cx="163" cy="204"/>
              </a:xfrm>
            </p:grpSpPr>
            <p:sp>
              <p:nvSpPr>
                <p:cNvPr id="26" name="Arc 30"/>
                <p:cNvSpPr>
                  <a:spLocks/>
                </p:cNvSpPr>
                <p:nvPr/>
              </p:nvSpPr>
              <p:spPr bwMode="auto">
                <a:xfrm>
                  <a:off x="1035" y="3863"/>
                  <a:ext cx="83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38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Arc 31"/>
                <p:cNvSpPr>
                  <a:spLocks/>
                </p:cNvSpPr>
                <p:nvPr/>
              </p:nvSpPr>
              <p:spPr bwMode="auto">
                <a:xfrm>
                  <a:off x="1114" y="3863"/>
                  <a:ext cx="84" cy="204"/>
                </a:xfrm>
                <a:custGeom>
                  <a:avLst/>
                  <a:gdLst>
                    <a:gd name="G0" fmla="+- 260 0 0"/>
                    <a:gd name="G1" fmla="+- 21600 0 0"/>
                    <a:gd name="G2" fmla="+- 21600 0 0"/>
                    <a:gd name="T0" fmla="*/ 0 w 21860"/>
                    <a:gd name="T1" fmla="*/ 2 h 21600"/>
                    <a:gd name="T2" fmla="*/ 21860 w 21860"/>
                    <a:gd name="T3" fmla="*/ 21600 h 21600"/>
                    <a:gd name="T4" fmla="*/ 260 w 2186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8" name="Group 32"/>
            <p:cNvGrpSpPr>
              <a:grpSpLocks/>
            </p:cNvGrpSpPr>
            <p:nvPr/>
          </p:nvGrpSpPr>
          <p:grpSpPr bwMode="auto">
            <a:xfrm>
              <a:off x="3756025" y="1952625"/>
              <a:ext cx="258763" cy="323850"/>
              <a:chOff x="718" y="3863"/>
              <a:chExt cx="164" cy="204"/>
            </a:xfrm>
          </p:grpSpPr>
          <p:sp>
            <p:nvSpPr>
              <p:cNvPr id="39" name="Arc 33"/>
              <p:cNvSpPr>
                <a:spLocks/>
              </p:cNvSpPr>
              <p:nvPr/>
            </p:nvSpPr>
            <p:spPr bwMode="auto">
              <a:xfrm>
                <a:off x="718" y="3863"/>
                <a:ext cx="82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7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Arc 34"/>
              <p:cNvSpPr>
                <a:spLocks/>
              </p:cNvSpPr>
              <p:nvPr/>
            </p:nvSpPr>
            <p:spPr bwMode="auto">
              <a:xfrm>
                <a:off x="798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" name="Group 35"/>
            <p:cNvGrpSpPr>
              <a:grpSpLocks/>
            </p:cNvGrpSpPr>
            <p:nvPr/>
          </p:nvGrpSpPr>
          <p:grpSpPr bwMode="auto">
            <a:xfrm>
              <a:off x="4257675" y="1952625"/>
              <a:ext cx="258763" cy="323850"/>
              <a:chOff x="1035" y="3863"/>
              <a:chExt cx="163" cy="204"/>
            </a:xfrm>
          </p:grpSpPr>
          <p:sp>
            <p:nvSpPr>
              <p:cNvPr id="42" name="Arc 36"/>
              <p:cNvSpPr>
                <a:spLocks/>
              </p:cNvSpPr>
              <p:nvPr/>
            </p:nvSpPr>
            <p:spPr bwMode="auto">
              <a:xfrm>
                <a:off x="1035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Arc 37"/>
              <p:cNvSpPr>
                <a:spLocks/>
              </p:cNvSpPr>
              <p:nvPr/>
            </p:nvSpPr>
            <p:spPr bwMode="auto">
              <a:xfrm>
                <a:off x="1114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" name="Group 38"/>
            <p:cNvGrpSpPr>
              <a:grpSpLocks/>
            </p:cNvGrpSpPr>
            <p:nvPr/>
          </p:nvGrpSpPr>
          <p:grpSpPr bwMode="auto">
            <a:xfrm>
              <a:off x="3000375" y="1952625"/>
              <a:ext cx="258763" cy="323850"/>
              <a:chOff x="718" y="3863"/>
              <a:chExt cx="164" cy="204"/>
            </a:xfrm>
          </p:grpSpPr>
          <p:sp>
            <p:nvSpPr>
              <p:cNvPr id="45" name="Arc 39"/>
              <p:cNvSpPr>
                <a:spLocks/>
              </p:cNvSpPr>
              <p:nvPr/>
            </p:nvSpPr>
            <p:spPr bwMode="auto">
              <a:xfrm>
                <a:off x="718" y="3863"/>
                <a:ext cx="82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7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Arc 40"/>
              <p:cNvSpPr>
                <a:spLocks/>
              </p:cNvSpPr>
              <p:nvPr/>
            </p:nvSpPr>
            <p:spPr bwMode="auto">
              <a:xfrm>
                <a:off x="798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" name="Group 41"/>
            <p:cNvGrpSpPr>
              <a:grpSpLocks/>
            </p:cNvGrpSpPr>
            <p:nvPr/>
          </p:nvGrpSpPr>
          <p:grpSpPr bwMode="auto">
            <a:xfrm>
              <a:off x="3502025" y="1952625"/>
              <a:ext cx="258763" cy="323850"/>
              <a:chOff x="1035" y="3863"/>
              <a:chExt cx="163" cy="204"/>
            </a:xfrm>
          </p:grpSpPr>
          <p:sp>
            <p:nvSpPr>
              <p:cNvPr id="48" name="Arc 42"/>
              <p:cNvSpPr>
                <a:spLocks/>
              </p:cNvSpPr>
              <p:nvPr/>
            </p:nvSpPr>
            <p:spPr bwMode="auto">
              <a:xfrm>
                <a:off x="1035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rc 43"/>
              <p:cNvSpPr>
                <a:spLocks/>
              </p:cNvSpPr>
              <p:nvPr/>
            </p:nvSpPr>
            <p:spPr bwMode="auto">
              <a:xfrm>
                <a:off x="1114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" name="Rectangle 5"/>
          <p:cNvSpPr/>
          <p:nvPr/>
        </p:nvSpPr>
        <p:spPr bwMode="auto">
          <a:xfrm>
            <a:off x="5105400" y="35052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3442144"/>
            <a:ext cx="91440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  <a:sym typeface="Symbol" panose="05050102010706020507" pitchFamily="18" charset="2"/>
              </a:rPr>
              <a:t> 0.5mK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56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defTabSz="914353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defTabSz="914353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defTabSz="914353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defTabSz="914353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defTabSz="914353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anyons in QHE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781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96"/>
          <p:cNvSpPr/>
          <p:nvPr/>
        </p:nvSpPr>
        <p:spPr>
          <a:xfrm>
            <a:off x="1099524" y="2209800"/>
            <a:ext cx="3070186" cy="1194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93"/>
                </a:moveTo>
                <a:lnTo>
                  <a:pt x="8199" y="0"/>
                </a:lnTo>
                <a:lnTo>
                  <a:pt x="21600" y="161"/>
                </a:lnTo>
                <a:lnTo>
                  <a:pt x="18333" y="21600"/>
                </a:lnTo>
                <a:lnTo>
                  <a:pt x="0" y="21593"/>
                </a:lnTo>
                <a:close/>
              </a:path>
            </a:pathLst>
          </a:custGeom>
          <a:solidFill>
            <a:srgbClr val="FF7E79"/>
          </a:solidFill>
          <a:ln w="25400" cap="flat">
            <a:solidFill>
              <a:srgbClr val="000000"/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Shape 197"/>
          <p:cNvSpPr/>
          <p:nvPr/>
        </p:nvSpPr>
        <p:spPr>
          <a:xfrm>
            <a:off x="1104636" y="3374293"/>
            <a:ext cx="2612289" cy="325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84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784"/>
                </a:lnTo>
                <a:close/>
              </a:path>
            </a:pathLst>
          </a:custGeom>
          <a:solidFill>
            <a:srgbClr val="D26664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hape 198"/>
          <p:cNvSpPr/>
          <p:nvPr/>
        </p:nvSpPr>
        <p:spPr>
          <a:xfrm>
            <a:off x="3716150" y="2241128"/>
            <a:ext cx="450941" cy="1434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64" y="4906"/>
                </a:lnTo>
                <a:lnTo>
                  <a:pt x="0" y="21600"/>
                </a:lnTo>
                <a:lnTo>
                  <a:pt x="96" y="16858"/>
                </a:lnTo>
                <a:lnTo>
                  <a:pt x="21600" y="0"/>
                </a:lnTo>
                <a:close/>
              </a:path>
            </a:pathLst>
          </a:custGeom>
          <a:solidFill>
            <a:srgbClr val="9A4947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hape 207"/>
          <p:cNvSpPr/>
          <p:nvPr/>
        </p:nvSpPr>
        <p:spPr>
          <a:xfrm>
            <a:off x="2423844" y="2504451"/>
            <a:ext cx="736818" cy="570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sz="2800" i="1" dirty="0">
                <a:solidFill>
                  <a:srgbClr val="000000"/>
                </a:solidFill>
              </a:rPr>
              <a:t>T</a:t>
            </a:r>
            <a:r>
              <a:rPr sz="2800" i="1" baseline="-5999" dirty="0">
                <a:solidFill>
                  <a:srgbClr val="000000"/>
                </a:solidFill>
              </a:rPr>
              <a:t>m</a:t>
            </a:r>
          </a:p>
        </p:txBody>
      </p:sp>
      <p:grpSp>
        <p:nvGrpSpPr>
          <p:cNvPr id="11264" name="Group 11263"/>
          <p:cNvGrpSpPr/>
          <p:nvPr/>
        </p:nvGrpSpPr>
        <p:grpSpPr>
          <a:xfrm>
            <a:off x="3919241" y="2447989"/>
            <a:ext cx="2938759" cy="817077"/>
            <a:chOff x="3092980" y="3630495"/>
            <a:chExt cx="2938759" cy="817077"/>
          </a:xfrm>
        </p:grpSpPr>
        <p:sp>
          <p:nvSpPr>
            <p:cNvPr id="5" name="Shape 194"/>
            <p:cNvSpPr/>
            <p:nvPr/>
          </p:nvSpPr>
          <p:spPr>
            <a:xfrm>
              <a:off x="5617190" y="3630495"/>
              <a:ext cx="37347" cy="41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92" y="15603"/>
                  </a:lnTo>
                  <a:lnTo>
                    <a:pt x="21505" y="21600"/>
                  </a:lnTo>
                  <a:lnTo>
                    <a:pt x="21600" y="7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9BBA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hape 202"/>
            <p:cNvSpPr/>
            <p:nvPr/>
          </p:nvSpPr>
          <p:spPr>
            <a:xfrm>
              <a:off x="3095514" y="4013497"/>
              <a:ext cx="2636359" cy="3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"/>
                  </a:moveTo>
                  <a:lnTo>
                    <a:pt x="0" y="21423"/>
                  </a:lnTo>
                  <a:lnTo>
                    <a:pt x="21575" y="21600"/>
                  </a:lnTo>
                  <a:lnTo>
                    <a:pt x="21600" y="0"/>
                  </a:lnTo>
                  <a:lnTo>
                    <a:pt x="0" y="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E79"/>
                </a:gs>
                <a:gs pos="100000">
                  <a:srgbClr val="76D6FF"/>
                </a:gs>
              </a:gsLst>
              <a:lin ang="0" scaled="0"/>
            </a:gra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hape 203"/>
            <p:cNvSpPr/>
            <p:nvPr/>
          </p:nvSpPr>
          <p:spPr>
            <a:xfrm>
              <a:off x="5772628" y="3882386"/>
              <a:ext cx="253540" cy="56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3" y="9856"/>
                  </a:moveTo>
                  <a:lnTo>
                    <a:pt x="0" y="21600"/>
                  </a:lnTo>
                  <a:lnTo>
                    <a:pt x="21441" y="11767"/>
                  </a:lnTo>
                  <a:lnTo>
                    <a:pt x="21600" y="0"/>
                  </a:lnTo>
                  <a:lnTo>
                    <a:pt x="233" y="9856"/>
                  </a:lnTo>
                  <a:close/>
                </a:path>
              </a:pathLst>
            </a:custGeom>
            <a:solidFill>
              <a:srgbClr val="63B8DC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" name="Shape 204"/>
            <p:cNvSpPr/>
            <p:nvPr/>
          </p:nvSpPr>
          <p:spPr>
            <a:xfrm rot="10800000" flipH="1">
              <a:off x="3092980" y="3635254"/>
              <a:ext cx="2938759" cy="51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" y="15359"/>
                  </a:moveTo>
                  <a:lnTo>
                    <a:pt x="0" y="5802"/>
                  </a:lnTo>
                  <a:lnTo>
                    <a:pt x="19367" y="5900"/>
                  </a:lnTo>
                  <a:lnTo>
                    <a:pt x="19673" y="0"/>
                  </a:lnTo>
                  <a:lnTo>
                    <a:pt x="21600" y="11592"/>
                  </a:lnTo>
                  <a:lnTo>
                    <a:pt x="18576" y="21600"/>
                  </a:lnTo>
                  <a:lnTo>
                    <a:pt x="18843" y="15613"/>
                  </a:lnTo>
                  <a:lnTo>
                    <a:pt x="687" y="153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E79"/>
                </a:gs>
                <a:gs pos="87044">
                  <a:srgbClr val="76D6FF"/>
                </a:gs>
              </a:gsLst>
              <a:lin ang="0" scaled="0"/>
            </a:gra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Shape 205"/>
            <p:cNvSpPr/>
            <p:nvPr/>
          </p:nvSpPr>
          <p:spPr>
            <a:xfrm>
              <a:off x="5727250" y="4022385"/>
              <a:ext cx="45411" cy="42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1" y="0"/>
                  </a:moveTo>
                  <a:lnTo>
                    <a:pt x="0" y="15317"/>
                  </a:lnTo>
                  <a:lnTo>
                    <a:pt x="20757" y="21600"/>
                  </a:lnTo>
                  <a:lnTo>
                    <a:pt x="21600" y="6017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rgbClr val="5299B7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" name="Shape 206"/>
            <p:cNvSpPr/>
            <p:nvPr/>
          </p:nvSpPr>
          <p:spPr>
            <a:xfrm>
              <a:off x="3115359" y="3981727"/>
              <a:ext cx="2616514" cy="365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>
                  <a:solidFill>
                    <a:srgbClr val="000000"/>
                  </a:solidFill>
                </a:defRPr>
              </a:lvl1pPr>
            </a:lstStyle>
            <a:p>
              <a:pPr algn="ctr" rtl="0"/>
              <a:r>
                <a:rPr lang="en-US" sz="1400" dirty="0"/>
                <a:t>current fluctuations</a:t>
              </a:r>
              <a:endPara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83461" y="3050940"/>
            <a:ext cx="2156321" cy="338536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kern="0" dirty="0">
                <a:solidFill>
                  <a:srgbClr val="FFFFFF"/>
                </a:solidFill>
              </a:rPr>
              <a:t> dissipated power, </a:t>
            </a:r>
            <a:r>
              <a:rPr lang="en-US" sz="1600" kern="0" dirty="0">
                <a:solidFill>
                  <a:srgbClr val="FFFFFF"/>
                </a:solidFill>
                <a:sym typeface="Symbol"/>
              </a:rPr>
              <a:t></a:t>
            </a:r>
            <a:r>
              <a:rPr lang="en-US" sz="1600" i="1" kern="0" dirty="0">
                <a:solidFill>
                  <a:srgbClr val="FFFFFF"/>
                </a:solidFill>
                <a:sym typeface="Symbol"/>
              </a:rPr>
              <a:t>P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4" y="695980"/>
            <a:ext cx="5391181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</a:rPr>
              <a:t>measuring </a:t>
            </a:r>
            <a:r>
              <a:rPr lang="en-US" sz="2800" b="1" i="1" kern="0" dirty="0">
                <a:solidFill>
                  <a:srgbClr val="FF0000"/>
                </a:solidFill>
              </a:rPr>
              <a:t>T</a:t>
            </a:r>
            <a:r>
              <a:rPr lang="en-US" sz="2800" b="1" i="1" kern="0" baseline="-25000" dirty="0">
                <a:solidFill>
                  <a:srgbClr val="FF0000"/>
                </a:solidFill>
              </a:rPr>
              <a:t>m</a:t>
            </a:r>
            <a:r>
              <a:rPr lang="en-US" sz="2800" b="1" kern="0" baseline="-25000" dirty="0">
                <a:solidFill>
                  <a:srgbClr val="000099"/>
                </a:solidFill>
              </a:rPr>
              <a:t> </a:t>
            </a:r>
            <a:r>
              <a:rPr lang="en-US" sz="2800" b="1" kern="0" dirty="0">
                <a:solidFill>
                  <a:srgbClr val="000099"/>
                </a:solidFill>
              </a:rPr>
              <a:t>……</a:t>
            </a:r>
            <a:r>
              <a:rPr lang="en-US" sz="1600" i="1" kern="0" dirty="0">
                <a:solidFill>
                  <a:srgbClr val="000099"/>
                </a:solidFill>
              </a:rPr>
              <a:t>Johnson-Nyquist noise</a:t>
            </a:r>
            <a:endParaRPr lang="en-US" sz="2800" i="1" kern="0" dirty="0">
              <a:solidFill>
                <a:srgbClr val="0000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57400" y="4039711"/>
            <a:ext cx="421140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modes leave contact with</a:t>
            </a:r>
            <a:r>
              <a:rPr kumimoji="0" lang="en-US" sz="16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 noise   4</a:t>
            </a:r>
            <a:r>
              <a:rPr kumimoji="0" lang="en-US" sz="160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k</a:t>
            </a:r>
            <a:r>
              <a:rPr kumimoji="0" lang="en-US" sz="1600" i="1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B</a:t>
            </a:r>
            <a:r>
              <a:rPr kumimoji="0" lang="en-US" sz="160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T</a:t>
            </a:r>
            <a:r>
              <a:rPr kumimoji="0" lang="en-US" sz="1600" i="1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m</a:t>
            </a:r>
            <a:r>
              <a:rPr kumimoji="0" lang="en-US" sz="160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G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i="1" kern="0" baseline="0" dirty="0">
              <a:solidFill>
                <a:sysClr val="windowText" lastClr="000000"/>
              </a:solidFill>
              <a:latin typeface="+mn-lt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  <a:cs typeface="+mn-cs"/>
              </a:rPr>
              <a:t>even if modes cool down with distance…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600" i="1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  <a:cs typeface="+mn-cs"/>
              </a:rPr>
              <a:t>			</a:t>
            </a:r>
          </a:p>
          <a:p>
            <a:pPr marR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b="1" kern="0" dirty="0">
                <a:solidFill>
                  <a:srgbClr val="FF0000"/>
                </a:solidFill>
                <a:latin typeface="+mn-lt"/>
                <a:cs typeface="+mn-cs"/>
              </a:rPr>
              <a:t>thermal noise is conserved</a:t>
            </a:r>
          </a:p>
        </p:txBody>
      </p:sp>
      <p:sp>
        <p:nvSpPr>
          <p:cNvPr id="2" name="Isosceles Triangle 1"/>
          <p:cNvSpPr/>
          <p:nvPr/>
        </p:nvSpPr>
        <p:spPr bwMode="auto">
          <a:xfrm rot="5400000">
            <a:off x="7157229" y="2613918"/>
            <a:ext cx="685800" cy="460140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7264825" y="2667000"/>
            <a:ext cx="355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5100" y="331226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013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4" y="695980"/>
            <a:ext cx="6189477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</a:rPr>
              <a:t>measuring </a:t>
            </a:r>
            <a:r>
              <a:rPr lang="en-US" sz="2800" b="1" i="1" kern="0" dirty="0">
                <a:solidFill>
                  <a:srgbClr val="FF0000"/>
                </a:solidFill>
              </a:rPr>
              <a:t>T</a:t>
            </a:r>
            <a:r>
              <a:rPr lang="en-US" sz="2800" b="1" i="1" kern="0" baseline="-25000" dirty="0">
                <a:solidFill>
                  <a:srgbClr val="FF0000"/>
                </a:solidFill>
              </a:rPr>
              <a:t>m</a:t>
            </a:r>
            <a:r>
              <a:rPr lang="en-US" sz="2800" b="1" kern="0" baseline="-25000" dirty="0">
                <a:solidFill>
                  <a:srgbClr val="000099"/>
                </a:solidFill>
              </a:rPr>
              <a:t> </a:t>
            </a:r>
            <a:r>
              <a:rPr lang="en-US" sz="2800" b="1" kern="0" dirty="0">
                <a:solidFill>
                  <a:srgbClr val="000099"/>
                </a:solidFill>
              </a:rPr>
              <a:t>……</a:t>
            </a:r>
            <a:r>
              <a:rPr lang="en-US" sz="1600" i="1" kern="0" dirty="0">
                <a:solidFill>
                  <a:srgbClr val="000099"/>
                </a:solidFill>
              </a:rPr>
              <a:t>excess Johnson-Nyquist noise</a:t>
            </a:r>
            <a:endParaRPr lang="en-US" sz="2800" i="1" kern="0" dirty="0">
              <a:solidFill>
                <a:srgbClr val="000099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32656"/>
            <a:ext cx="398284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97" y="2743200"/>
            <a:ext cx="3880803" cy="297031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4191000" y="3962400"/>
            <a:ext cx="762000" cy="265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2526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measured noise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5650468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power dissipation</a:t>
            </a:r>
          </a:p>
        </p:txBody>
      </p:sp>
    </p:spTree>
    <p:extLst>
      <p:ext uri="{BB962C8B-B14F-4D97-AF65-F5344CB8AC3E}">
        <p14:creationId xmlns:p14="http://schemas.microsoft.com/office/powerpoint/2010/main" val="19883692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7720" y="693420"/>
            <a:ext cx="6157416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</a:rPr>
              <a:t>determining  thermal  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440" y="1967460"/>
            <a:ext cx="3275256" cy="2769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/>
              <a:t>    calculated dissipated power</a:t>
            </a: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ysClr val="windowText" lastClr="000000"/>
                </a:solidFill>
              </a:rPr>
              <a:t>   </a:t>
            </a:r>
            <a:r>
              <a:rPr lang="en-US" i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subtracting procedure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962400" y="2369830"/>
          <a:ext cx="1327143" cy="52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0360" imgH="393480" progId="Equation.DSMT4">
                  <p:embed/>
                </p:oleObj>
              </mc:Choice>
              <mc:Fallback>
                <p:oleObj name="Equation" r:id="rId2" imgW="990360" imgH="393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369830"/>
                        <a:ext cx="1327143" cy="527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22670" y="5300990"/>
            <a:ext cx="2140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cs typeface="+mn-cs"/>
              </a:rPr>
              <a:t>phonon contribution subtracted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93670" y="3960547"/>
            <a:ext cx="3429000" cy="1736725"/>
            <a:chOff x="3276600" y="3673475"/>
            <a:chExt cx="3429000" cy="1736725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3738563" y="3673475"/>
            <a:ext cx="2967037" cy="173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209680" imgH="1206360" progId="Equation.DSMT4">
                    <p:embed/>
                  </p:oleObj>
                </mc:Choice>
                <mc:Fallback>
                  <p:oleObj name="Equation" r:id="rId4" imgW="2209680" imgH="1206360" progId="Equation.DSMT4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8563" y="3673475"/>
                          <a:ext cx="2967037" cy="1736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Connector 6"/>
            <p:cNvCxnSpPr/>
            <p:nvPr/>
          </p:nvCxnSpPr>
          <p:spPr bwMode="auto">
            <a:xfrm>
              <a:off x="3721100" y="4826682"/>
              <a:ext cx="2971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276600" y="4229725"/>
              <a:ext cx="2921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Left Bracket 12"/>
            <p:cNvSpPr/>
            <p:nvPr/>
          </p:nvSpPr>
          <p:spPr bwMode="auto">
            <a:xfrm>
              <a:off x="3668635" y="3702570"/>
              <a:ext cx="88900" cy="1077456"/>
            </a:xfrm>
            <a:prstGeom prst="leftBracke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05600" y="436592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same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T</a:t>
            </a:r>
            <a:r>
              <a:rPr kumimoji="0" lang="en-US" sz="1600" i="1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m</a:t>
            </a:r>
            <a:endParaRPr kumimoji="0" lang="en-US" sz="140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320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7720" y="693420"/>
            <a:ext cx="4182517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  <a:latin typeface="Tahoma"/>
              </a:rPr>
              <a:t>subtracting procedure</a:t>
            </a:r>
            <a:endParaRPr lang="en-US" sz="2800" b="1" i="1" kern="0" dirty="0">
              <a:solidFill>
                <a:srgbClr val="FF0000"/>
              </a:solidFill>
              <a:latin typeface="Tahoma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6861"/>
            <a:ext cx="3048000" cy="289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371600" y="1756861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srgbClr val="92D050"/>
                </a:solidFill>
              </a:rPr>
              <a:t>subtracting channels at </a:t>
            </a:r>
            <a:r>
              <a:rPr lang="en-US" sz="1200" b="1" i="1" kern="0" dirty="0">
                <a:solidFill>
                  <a:srgbClr val="92D050"/>
                </a:solidFill>
              </a:rPr>
              <a:t>T</a:t>
            </a:r>
            <a:r>
              <a:rPr lang="en-US" sz="1200" b="1" i="1" kern="0" baseline="-25000" dirty="0">
                <a:solidFill>
                  <a:srgbClr val="92D050"/>
                </a:solidFill>
              </a:rPr>
              <a:t>m</a:t>
            </a:r>
            <a:r>
              <a:rPr lang="en-US" sz="1200" b="1" i="1" kern="0" baseline="30000" dirty="0">
                <a:solidFill>
                  <a:srgbClr val="92D050"/>
                </a:solidFill>
              </a:rPr>
              <a:t>*</a:t>
            </a:r>
            <a:endParaRPr lang="en-US" sz="1200" b="1" i="1" kern="0" dirty="0">
              <a:solidFill>
                <a:srgbClr val="92D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11496"/>
            <a:ext cx="4845013" cy="3708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3544825"/>
            <a:ext cx="851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3399"/>
                </a:solidFill>
              </a:rPr>
              <a:t>N</a:t>
            </a:r>
            <a:r>
              <a:rPr lang="en-US" sz="1600" dirty="0">
                <a:solidFill>
                  <a:srgbClr val="003399"/>
                </a:solidFill>
              </a:rPr>
              <a:t> =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061" y="2947648"/>
            <a:ext cx="851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N</a:t>
            </a:r>
            <a:r>
              <a:rPr lang="en-US" sz="1600" dirty="0">
                <a:solidFill>
                  <a:srgbClr val="C00000"/>
                </a:solidFill>
              </a:rPr>
              <a:t> = 2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724400" y="3738594"/>
            <a:ext cx="2286000" cy="1969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5943600" y="3729717"/>
            <a:ext cx="0" cy="167640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6536872" y="3729718"/>
            <a:ext cx="0" cy="167640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59758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104900" y="3581400"/>
            <a:ext cx="4191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650545" y="1676400"/>
          <a:ext cx="6248400" cy="478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15200" imgH="5600700" progId="AcroExch.Document.DC">
                  <p:embed/>
                </p:oleObj>
              </mc:Choice>
              <mc:Fallback>
                <p:oleObj name="Acrobat Document" r:id="rId2" imgW="7315200" imgH="5600700" progId="AcroExch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0545" y="1676400"/>
                        <a:ext cx="6248400" cy="478393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1447800" y="5846990"/>
            <a:ext cx="1219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01982" y="3124200"/>
            <a:ext cx="415636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502606" y="2600264"/>
            <a:ext cx="42030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2000" b="1" i="1" kern="0" dirty="0">
                <a:solidFill>
                  <a:srgbClr val="FF0000"/>
                </a:solidFill>
                <a:sym typeface="Symbol" panose="05050102010706020507" pitchFamily="18" charset="2"/>
              </a:rPr>
              <a:t></a:t>
            </a:r>
            <a:r>
              <a:rPr lang="en-US" sz="2000" kern="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endParaRPr lang="en-US" sz="20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250" y="3118077"/>
            <a:ext cx="1231499" cy="621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607" y="3465407"/>
            <a:ext cx="3127519" cy="762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3000" y="609600"/>
            <a:ext cx="404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  <a:latin typeface="Tahoma"/>
                <a:cs typeface="Tahoma"/>
              </a:rPr>
              <a:t>getting </a:t>
            </a:r>
            <a:r>
              <a:rPr lang="en-US" sz="2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lang="en-US" sz="2800" b="1" i="1" kern="0" dirty="0">
                <a:solidFill>
                  <a:srgbClr val="FF0000"/>
                </a:solidFill>
                <a:latin typeface="Tahoma"/>
                <a:cs typeface="Tahoma"/>
              </a:rPr>
              <a:t>K </a:t>
            </a:r>
            <a:r>
              <a:rPr lang="en-US" sz="2800" b="1" kern="0" dirty="0">
                <a:solidFill>
                  <a:srgbClr val="FF0000"/>
                </a:solidFill>
                <a:latin typeface="Tahoma"/>
                <a:cs typeface="Tahoma"/>
              </a:rPr>
              <a:t>/</a:t>
            </a:r>
            <a:r>
              <a:rPr lang="en-US" sz="3600" b="1" i="1" kern="0" dirty="0">
                <a:solidFill>
                  <a:srgbClr val="FF0000"/>
                </a:solidFill>
                <a:latin typeface="Tahoma"/>
                <a:cs typeface="Tahoma"/>
                <a:sym typeface="Symbol" panose="05050102010706020507" pitchFamily="18" charset="2"/>
              </a:rPr>
              <a:t></a:t>
            </a:r>
            <a:r>
              <a:rPr lang="en-US" sz="2400" kern="0" baseline="-25000" dirty="0">
                <a:solidFill>
                  <a:srgbClr val="FF0000"/>
                </a:solidFill>
                <a:latin typeface="Tahoma"/>
                <a:cs typeface="Tahoma"/>
                <a:sym typeface="Symbol" panose="05050102010706020507" pitchFamily="18" charset="2"/>
              </a:rPr>
              <a:t>0  </a:t>
            </a:r>
            <a:r>
              <a:rPr lang="en-US" sz="2400" kern="0" baseline="-25000" dirty="0">
                <a:latin typeface="Tahoma"/>
                <a:cs typeface="Tahoma"/>
                <a:sym typeface="Symbol" panose="05050102010706020507" pitchFamily="18" charset="2"/>
              </a:rPr>
              <a:t>……</a:t>
            </a:r>
            <a:r>
              <a:rPr lang="en-US" sz="1600" kern="0" baseline="-25000" dirty="0">
                <a:latin typeface="Tahoma"/>
                <a:cs typeface="Tahoma"/>
                <a:sym typeface="Symbol" panose="05050102010706020507" pitchFamily="18" charset="2"/>
              </a:rPr>
              <a:t>an example</a:t>
            </a:r>
            <a:endParaRPr lang="en-US" sz="2800" kern="0" dirty="0">
              <a:latin typeface="Tahoma"/>
              <a:cs typeface="Ta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6681" y="2438400"/>
            <a:ext cx="579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endParaRPr lang="en-US" sz="1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236220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19400" y="2438400"/>
            <a:ext cx="1066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0605" y="4631323"/>
            <a:ext cx="692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T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0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2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933674" y="4953000"/>
            <a:ext cx="114326" cy="609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456398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7"/>
          <p:cNvGrpSpPr/>
          <p:nvPr/>
        </p:nvGrpSpPr>
        <p:grpSpPr>
          <a:xfrm>
            <a:off x="886690" y="1446064"/>
            <a:ext cx="7276287" cy="4743506"/>
            <a:chOff x="-1" y="12501"/>
            <a:chExt cx="10348497" cy="6746318"/>
          </a:xfrm>
        </p:grpSpPr>
        <p:pic>
          <p:nvPicPr>
            <p:cNvPr id="409" name="image1.tif" descr="Centre ohmic10.t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91023" y="885063"/>
              <a:ext cx="7139679" cy="5306847"/>
            </a:xfrm>
            <a:prstGeom prst="rect">
              <a:avLst/>
            </a:prstGeom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</p:pic>
        <p:sp>
          <p:nvSpPr>
            <p:cNvPr id="410" name="Shape 410"/>
            <p:cNvSpPr/>
            <p:nvPr/>
          </p:nvSpPr>
          <p:spPr>
            <a:xfrm flipH="1">
              <a:off x="5255321" y="890065"/>
              <a:ext cx="3457530" cy="25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30" extrusionOk="0">
                  <a:moveTo>
                    <a:pt x="16747" y="212"/>
                  </a:moveTo>
                  <a:lnTo>
                    <a:pt x="16986" y="14748"/>
                  </a:lnTo>
                  <a:lnTo>
                    <a:pt x="21365" y="20427"/>
                  </a:lnTo>
                  <a:cubicBezTo>
                    <a:pt x="21592" y="20667"/>
                    <a:pt x="21600" y="21127"/>
                    <a:pt x="21382" y="21382"/>
                  </a:cubicBezTo>
                  <a:cubicBezTo>
                    <a:pt x="21195" y="21600"/>
                    <a:pt x="20912" y="21574"/>
                    <a:pt x="20750" y="21323"/>
                  </a:cubicBezTo>
                  <a:lnTo>
                    <a:pt x="16472" y="15616"/>
                  </a:lnTo>
                  <a:lnTo>
                    <a:pt x="32" y="15540"/>
                  </a:lnTo>
                  <a:lnTo>
                    <a:pt x="0" y="0"/>
                  </a:lnTo>
                  <a:lnTo>
                    <a:pt x="16747" y="212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1757354" y="3590949"/>
              <a:ext cx="3183979" cy="61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 rot="10800000" flipH="1">
              <a:off x="1757354" y="2877054"/>
              <a:ext cx="3183979" cy="61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 rot="10800000">
              <a:off x="5428817" y="2877054"/>
              <a:ext cx="3183979" cy="61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 flipH="1">
              <a:off x="5428817" y="3590949"/>
              <a:ext cx="3183979" cy="61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 rot="16200000">
              <a:off x="4382462" y="4637303"/>
              <a:ext cx="2317105" cy="61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extrusionOk="0">
                  <a:moveTo>
                    <a:pt x="0" y="21165"/>
                  </a:moveTo>
                  <a:cubicBezTo>
                    <a:pt x="3091" y="21480"/>
                    <a:pt x="6164" y="21600"/>
                    <a:pt x="9222" y="21531"/>
                  </a:cubicBezTo>
                  <a:cubicBezTo>
                    <a:pt x="11010" y="21490"/>
                    <a:pt x="12850" y="21372"/>
                    <a:pt x="14515" y="18620"/>
                  </a:cubicBezTo>
                  <a:cubicBezTo>
                    <a:pt x="16080" y="16033"/>
                    <a:pt x="17295" y="11404"/>
                    <a:pt x="18615" y="7450"/>
                  </a:cubicBezTo>
                  <a:cubicBezTo>
                    <a:pt x="19547" y="4660"/>
                    <a:pt x="20545" y="2165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 rot="5400000" flipH="1">
              <a:off x="3645035" y="4662750"/>
              <a:ext cx="2368098" cy="617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6" extrusionOk="0">
                  <a:moveTo>
                    <a:pt x="0" y="21157"/>
                  </a:moveTo>
                  <a:cubicBezTo>
                    <a:pt x="3181" y="21480"/>
                    <a:pt x="6343" y="21600"/>
                    <a:pt x="9488" y="21523"/>
                  </a:cubicBezTo>
                  <a:cubicBezTo>
                    <a:pt x="11238" y="21480"/>
                    <a:pt x="13038" y="21364"/>
                    <a:pt x="14668" y="18613"/>
                  </a:cubicBezTo>
                  <a:cubicBezTo>
                    <a:pt x="16199" y="16028"/>
                    <a:pt x="17387" y="11400"/>
                    <a:pt x="18679" y="7448"/>
                  </a:cubicBezTo>
                  <a:cubicBezTo>
                    <a:pt x="19591" y="4658"/>
                    <a:pt x="20568" y="2164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 rot="5400000">
              <a:off x="3696126" y="1858256"/>
              <a:ext cx="2266111" cy="61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0" y="21172"/>
                  </a:moveTo>
                  <a:cubicBezTo>
                    <a:pt x="2998" y="21480"/>
                    <a:pt x="5978" y="21600"/>
                    <a:pt x="8943" y="21538"/>
                  </a:cubicBezTo>
                  <a:cubicBezTo>
                    <a:pt x="10772" y="21500"/>
                    <a:pt x="12653" y="21380"/>
                    <a:pt x="14356" y="18626"/>
                  </a:cubicBezTo>
                  <a:cubicBezTo>
                    <a:pt x="15956" y="16038"/>
                    <a:pt x="17198" y="11408"/>
                    <a:pt x="18548" y="7453"/>
                  </a:cubicBezTo>
                  <a:cubicBezTo>
                    <a:pt x="19501" y="4661"/>
                    <a:pt x="20522" y="2165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 rot="16200000" flipH="1">
              <a:off x="4357017" y="1807167"/>
              <a:ext cx="2368098" cy="617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6" extrusionOk="0">
                  <a:moveTo>
                    <a:pt x="0" y="21157"/>
                  </a:moveTo>
                  <a:cubicBezTo>
                    <a:pt x="3181" y="21480"/>
                    <a:pt x="6343" y="21600"/>
                    <a:pt x="9488" y="21523"/>
                  </a:cubicBezTo>
                  <a:cubicBezTo>
                    <a:pt x="11238" y="21480"/>
                    <a:pt x="13038" y="21364"/>
                    <a:pt x="14668" y="18613"/>
                  </a:cubicBezTo>
                  <a:cubicBezTo>
                    <a:pt x="16199" y="16028"/>
                    <a:pt x="17387" y="11400"/>
                    <a:pt x="18679" y="7448"/>
                  </a:cubicBezTo>
                  <a:cubicBezTo>
                    <a:pt x="19591" y="4658"/>
                    <a:pt x="20568" y="2164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>
              <a:off x="4981762" y="6347384"/>
              <a:ext cx="428666" cy="21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6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 flipH="1">
              <a:off x="5324452" y="6565964"/>
              <a:ext cx="67839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 flipH="1">
              <a:off x="5204146" y="6565964"/>
              <a:ext cx="67837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2" name="Shape 422"/>
            <p:cNvSpPr/>
            <p:nvPr/>
          </p:nvSpPr>
          <p:spPr>
            <a:xfrm flipH="1">
              <a:off x="5083839" y="6565964"/>
              <a:ext cx="67839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 flipH="1">
              <a:off x="4963533" y="6565964"/>
              <a:ext cx="67837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4524274" y="6183167"/>
              <a:ext cx="1321995" cy="17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1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5491688" y="24307"/>
              <a:ext cx="428666" cy="21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6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 flipH="1">
              <a:off x="5834377" y="242888"/>
              <a:ext cx="67839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 flipH="1">
              <a:off x="5714071" y="242888"/>
              <a:ext cx="67837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 flipH="1">
              <a:off x="5593765" y="242888"/>
              <a:ext cx="67837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 flipH="1">
              <a:off x="5473458" y="242888"/>
              <a:ext cx="67839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 rot="10800000" flipH="1">
              <a:off x="4524274" y="696368"/>
              <a:ext cx="1321995" cy="17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1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5140744" y="15889"/>
              <a:ext cx="579850" cy="67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 flipH="1">
              <a:off x="8757066" y="4231967"/>
              <a:ext cx="1258423" cy="39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9704714" y="4636333"/>
              <a:ext cx="643782" cy="33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0249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10015143" y="4977568"/>
              <a:ext cx="1" cy="39904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790528" y="4612737"/>
              <a:ext cx="637456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930144" y="4732874"/>
              <a:ext cx="358222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925456" y="4745453"/>
              <a:ext cx="363386" cy="191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 flipH="1">
              <a:off x="1215959" y="4941799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 flipH="1">
              <a:off x="1113975" y="4941799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 flipH="1">
              <a:off x="1011990" y="4941799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 flipH="1">
              <a:off x="910004" y="4941799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1112692" y="4196898"/>
              <a:ext cx="477220" cy="41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"/>
                  </a:moveTo>
                  <a:lnTo>
                    <a:pt x="9" y="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15218" y="4193900"/>
              <a:ext cx="1094310" cy="40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2"/>
                  </a:moveTo>
                  <a:lnTo>
                    <a:pt x="3696" y="0"/>
                  </a:lnTo>
                  <a:lnTo>
                    <a:pt x="3642" y="21600"/>
                  </a:lnTo>
                  <a:lnTo>
                    <a:pt x="0" y="21600"/>
                  </a:lnTo>
                  <a:lnTo>
                    <a:pt x="7173" y="21600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 flipH="1">
              <a:off x="-1" y="460532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 flipH="1">
              <a:off x="101984" y="460532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 flipH="1">
              <a:off x="203969" y="460532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 flipH="1">
              <a:off x="305955" y="460532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 flipH="1">
              <a:off x="8675875" y="2894642"/>
              <a:ext cx="639489" cy="41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324" y="213"/>
                  </a:lnTo>
                  <a:lnTo>
                    <a:pt x="6233" y="21600"/>
                  </a:lnTo>
                  <a:lnTo>
                    <a:pt x="0" y="21600"/>
                  </a:lnTo>
                  <a:lnTo>
                    <a:pt x="12274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 flipH="1">
              <a:off x="9232282" y="331011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 flipH="1">
              <a:off x="9130298" y="331011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 flipH="1">
              <a:off x="9028313" y="331011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 flipH="1">
              <a:off x="8926327" y="331011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475" name="Group 475"/>
            <p:cNvGrpSpPr/>
            <p:nvPr/>
          </p:nvGrpSpPr>
          <p:grpSpPr>
            <a:xfrm>
              <a:off x="8766461" y="4526553"/>
              <a:ext cx="564033" cy="1180446"/>
              <a:chOff x="0" y="0"/>
              <a:chExt cx="564032" cy="1180443"/>
            </a:xfrm>
          </p:grpSpPr>
          <p:sp>
            <p:nvSpPr>
              <p:cNvPr id="455" name="Shape 455"/>
              <p:cNvSpPr/>
              <p:nvPr/>
            </p:nvSpPr>
            <p:spPr>
              <a:xfrm>
                <a:off x="391868" y="150842"/>
                <a:ext cx="162010" cy="18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399946" y="655939"/>
                <a:ext cx="4616" cy="16555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Shape 457"/>
              <p:cNvSpPr/>
              <p:nvPr/>
            </p:nvSpPr>
            <p:spPr>
              <a:xfrm flipH="1">
                <a:off x="396946" y="0"/>
                <a:ext cx="1" cy="14693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3691" y="405394"/>
                <a:ext cx="23170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0" y="489591"/>
                <a:ext cx="231707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Shape 460"/>
              <p:cNvSpPr/>
              <p:nvPr/>
            </p:nvSpPr>
            <p:spPr>
              <a:xfrm flipV="1">
                <a:off x="114467" y="0"/>
                <a:ext cx="1" cy="40539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Shape 461"/>
              <p:cNvSpPr/>
              <p:nvPr/>
            </p:nvSpPr>
            <p:spPr>
              <a:xfrm flipV="1">
                <a:off x="114467" y="490498"/>
                <a:ext cx="5540" cy="33099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114467" y="0"/>
                <a:ext cx="282480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114467" y="818475"/>
                <a:ext cx="290095" cy="301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392792" y="259515"/>
                <a:ext cx="162010" cy="18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402023" y="367210"/>
                <a:ext cx="162010" cy="181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92792" y="474903"/>
                <a:ext cx="162010" cy="18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Shape 467"/>
              <p:cNvSpPr/>
              <p:nvPr/>
            </p:nvSpPr>
            <p:spPr>
              <a:xfrm rot="10800000">
                <a:off x="304171" y="259531"/>
                <a:ext cx="103623" cy="72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Shape 468"/>
              <p:cNvSpPr/>
              <p:nvPr/>
            </p:nvSpPr>
            <p:spPr>
              <a:xfrm rot="10800000">
                <a:off x="309710" y="368205"/>
                <a:ext cx="103623" cy="72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Shape 469"/>
              <p:cNvSpPr/>
              <p:nvPr/>
            </p:nvSpPr>
            <p:spPr>
              <a:xfrm rot="10800000">
                <a:off x="304171" y="474919"/>
                <a:ext cx="103623" cy="72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Shape 470"/>
              <p:cNvSpPr/>
              <p:nvPr/>
            </p:nvSpPr>
            <p:spPr>
              <a:xfrm flipH="1">
                <a:off x="70763" y="820611"/>
                <a:ext cx="363386" cy="191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58" y="0"/>
                    </a:moveTo>
                    <a:lnTo>
                      <a:pt x="10968" y="21600"/>
                    </a:ln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71" name="Shape 471"/>
              <p:cNvSpPr/>
              <p:nvPr/>
            </p:nvSpPr>
            <p:spPr>
              <a:xfrm flipH="1">
                <a:off x="55544" y="1016958"/>
                <a:ext cx="57507" cy="16348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72" name="Shape 472"/>
              <p:cNvSpPr/>
              <p:nvPr/>
            </p:nvSpPr>
            <p:spPr>
              <a:xfrm flipH="1">
                <a:off x="157529" y="1016958"/>
                <a:ext cx="57507" cy="16348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73" name="Shape 473"/>
              <p:cNvSpPr/>
              <p:nvPr/>
            </p:nvSpPr>
            <p:spPr>
              <a:xfrm flipH="1">
                <a:off x="259514" y="1016958"/>
                <a:ext cx="57507" cy="16348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74" name="Shape 474"/>
              <p:cNvSpPr/>
              <p:nvPr/>
            </p:nvSpPr>
            <p:spPr>
              <a:xfrm flipH="1">
                <a:off x="361499" y="1016958"/>
                <a:ext cx="57507" cy="16348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sp>
          <p:nvSpPr>
            <p:cNvPr id="476" name="Shape 476"/>
            <p:cNvSpPr/>
            <p:nvPr/>
          </p:nvSpPr>
          <p:spPr>
            <a:xfrm>
              <a:off x="9009568" y="4252710"/>
              <a:ext cx="1" cy="26553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5005912" y="3518040"/>
              <a:ext cx="273596" cy="6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31"/>
                  </a:moveTo>
                  <a:lnTo>
                    <a:pt x="0" y="3200"/>
                  </a:lnTo>
                  <a:lnTo>
                    <a:pt x="5747" y="3416"/>
                  </a:lnTo>
                  <a:lnTo>
                    <a:pt x="5946" y="769"/>
                  </a:lnTo>
                  <a:lnTo>
                    <a:pt x="16353" y="0"/>
                  </a:lnTo>
                  <a:lnTo>
                    <a:pt x="16436" y="3200"/>
                  </a:lnTo>
                  <a:lnTo>
                    <a:pt x="21600" y="3200"/>
                  </a:lnTo>
                  <a:lnTo>
                    <a:pt x="21600" y="14688"/>
                  </a:lnTo>
                  <a:lnTo>
                    <a:pt x="16436" y="15060"/>
                  </a:lnTo>
                  <a:lnTo>
                    <a:pt x="15950" y="21554"/>
                  </a:lnTo>
                  <a:lnTo>
                    <a:pt x="6045" y="21600"/>
                  </a:lnTo>
                  <a:lnTo>
                    <a:pt x="5803" y="15245"/>
                  </a:lnTo>
                  <a:lnTo>
                    <a:pt x="0" y="15431"/>
                  </a:lnTo>
                  <a:close/>
                </a:path>
              </a:pathLst>
            </a:custGeom>
            <a:solidFill>
              <a:srgbClr val="FF7E79">
                <a:alpha val="6011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4939603" y="3369040"/>
              <a:ext cx="450465" cy="348281"/>
            </a:xfrm>
            <a:prstGeom prst="rect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 flipV="1">
              <a:off x="4932373" y="12501"/>
              <a:ext cx="2378668" cy="3374003"/>
            </a:xfrm>
            <a:prstGeom prst="line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5391071" y="2069553"/>
              <a:ext cx="4593304" cy="1641740"/>
            </a:xfrm>
            <a:prstGeom prst="line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2837700" y="3345009"/>
              <a:ext cx="1103154" cy="646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FFFFFF"/>
                  </a:solidFill>
                </a:defRPr>
              </a:pPr>
              <a:r>
                <a:rPr dirty="0">
                  <a:solidFill>
                    <a:srgbClr val="FFFFFF"/>
                  </a:solidFill>
                </a:rPr>
                <a:t>Q</a:t>
              </a:r>
              <a:r>
                <a:rPr lang="en-US" dirty="0">
                  <a:solidFill>
                    <a:srgbClr val="FFFFFF"/>
                  </a:solidFill>
                </a:rPr>
                <a:t>PC</a:t>
              </a:r>
              <a:r>
                <a:rPr baseline="-5999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482" name="Shape 482"/>
            <p:cNvSpPr/>
            <p:nvPr/>
          </p:nvSpPr>
          <p:spPr>
            <a:xfrm>
              <a:off x="4699468" y="1301828"/>
              <a:ext cx="1048521" cy="71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FFFFFF"/>
                  </a:solidFill>
                </a:defRPr>
              </a:pPr>
              <a:r>
                <a:rPr dirty="0">
                  <a:solidFill>
                    <a:srgbClr val="FFFFFF"/>
                  </a:solidFill>
                </a:rPr>
                <a:t>Q</a:t>
              </a:r>
              <a:r>
                <a:rPr lang="en-US" dirty="0">
                  <a:solidFill>
                    <a:srgbClr val="FFFFFF"/>
                  </a:solidFill>
                </a:rPr>
                <a:t>PC</a:t>
              </a:r>
              <a:r>
                <a:rPr baseline="-5999" dirty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483" name="Shape 483"/>
            <p:cNvSpPr/>
            <p:nvPr/>
          </p:nvSpPr>
          <p:spPr>
            <a:xfrm>
              <a:off x="6538894" y="3345009"/>
              <a:ext cx="1148828" cy="659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FFFFFF"/>
                  </a:solidFill>
                </a:defRPr>
              </a:pPr>
              <a:r>
                <a:rPr dirty="0">
                  <a:solidFill>
                    <a:srgbClr val="FFFFFF"/>
                  </a:solidFill>
                </a:rPr>
                <a:t>Q</a:t>
              </a:r>
              <a:r>
                <a:rPr lang="en-US" dirty="0">
                  <a:solidFill>
                    <a:srgbClr val="FFFFFF"/>
                  </a:solidFill>
                </a:rPr>
                <a:t>PC</a:t>
              </a:r>
              <a:r>
                <a:rPr baseline="-5999" dirty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484" name="Shape 484"/>
            <p:cNvSpPr/>
            <p:nvPr/>
          </p:nvSpPr>
          <p:spPr>
            <a:xfrm>
              <a:off x="4699468" y="5003596"/>
              <a:ext cx="1048522" cy="744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FFFFFF"/>
                  </a:solidFill>
                </a:defRPr>
              </a:pPr>
              <a:r>
                <a:rPr dirty="0">
                  <a:solidFill>
                    <a:srgbClr val="FFFFFF"/>
                  </a:solidFill>
                </a:rPr>
                <a:t>Q</a:t>
              </a:r>
              <a:r>
                <a:rPr lang="en-US" dirty="0">
                  <a:solidFill>
                    <a:srgbClr val="FFFFFF"/>
                  </a:solidFill>
                </a:rPr>
                <a:t>PC</a:t>
              </a:r>
              <a:r>
                <a:rPr baseline="-5999" dirty="0">
                  <a:solidFill>
                    <a:srgbClr val="FFFFFF"/>
                  </a:solidFill>
                </a:rPr>
                <a:t>4</a:t>
              </a:r>
            </a:p>
          </p:txBody>
        </p:sp>
        <p:sp>
          <p:nvSpPr>
            <p:cNvPr id="485" name="Shape 485"/>
            <p:cNvSpPr/>
            <p:nvPr/>
          </p:nvSpPr>
          <p:spPr>
            <a:xfrm flipH="1">
              <a:off x="963892" y="2907186"/>
              <a:ext cx="641764" cy="41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671" y="213"/>
                  </a:lnTo>
                  <a:lnTo>
                    <a:pt x="15580" y="21600"/>
                  </a:lnTo>
                  <a:lnTo>
                    <a:pt x="9369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 flipH="1">
              <a:off x="1244197" y="3322657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 flipH="1">
              <a:off x="1142212" y="3322657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 flipH="1">
              <a:off x="1040227" y="3322657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 flipH="1">
              <a:off x="938241" y="3322657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5009399" y="3434463"/>
              <a:ext cx="83412" cy="8341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1" name="Shape 491"/>
            <p:cNvSpPr/>
            <p:nvPr/>
          </p:nvSpPr>
          <p:spPr>
            <a:xfrm flipV="1">
              <a:off x="5204046" y="3439372"/>
              <a:ext cx="84590" cy="84588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 flipV="1">
              <a:off x="4999200" y="3587441"/>
              <a:ext cx="83412" cy="8341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>
              <a:off x="5204046" y="3578304"/>
              <a:ext cx="68038" cy="68038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494" name="image3.tif" descr="Centre ohmic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2068" y="13760"/>
              <a:ext cx="2716577" cy="2037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5" name="Shape 495"/>
            <p:cNvSpPr/>
            <p:nvPr/>
          </p:nvSpPr>
          <p:spPr>
            <a:xfrm>
              <a:off x="8158116" y="854702"/>
              <a:ext cx="913013" cy="301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99"/>
                  </a:moveTo>
                  <a:lnTo>
                    <a:pt x="5757" y="15799"/>
                  </a:lnTo>
                  <a:lnTo>
                    <a:pt x="5757" y="21600"/>
                  </a:lnTo>
                  <a:lnTo>
                    <a:pt x="15605" y="21600"/>
                  </a:lnTo>
                  <a:lnTo>
                    <a:pt x="15605" y="16808"/>
                  </a:lnTo>
                  <a:lnTo>
                    <a:pt x="21600" y="16808"/>
                  </a:lnTo>
                  <a:lnTo>
                    <a:pt x="21600" y="4927"/>
                  </a:lnTo>
                  <a:lnTo>
                    <a:pt x="15933" y="4927"/>
                  </a:lnTo>
                  <a:lnTo>
                    <a:pt x="15933" y="0"/>
                  </a:lnTo>
                  <a:lnTo>
                    <a:pt x="6158" y="0"/>
                  </a:lnTo>
                  <a:lnTo>
                    <a:pt x="5916" y="5234"/>
                  </a:lnTo>
                  <a:lnTo>
                    <a:pt x="78" y="5234"/>
                  </a:lnTo>
                  <a:lnTo>
                    <a:pt x="0" y="15799"/>
                  </a:lnTo>
                  <a:close/>
                </a:path>
              </a:pathLst>
            </a:custGeom>
            <a:solidFill>
              <a:srgbClr val="FF7E79">
                <a:alpha val="4070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7319082" y="1100787"/>
              <a:ext cx="1016228" cy="53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 flipH="1">
              <a:off x="8879455" y="1100787"/>
              <a:ext cx="1016228" cy="53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8" name="Shape 498"/>
            <p:cNvSpPr/>
            <p:nvPr/>
          </p:nvSpPr>
          <p:spPr>
            <a:xfrm rot="10800000">
              <a:off x="8981440" y="356295"/>
              <a:ext cx="1016227" cy="535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 rot="10800000" flipH="1">
              <a:off x="7308884" y="356295"/>
              <a:ext cx="1016226" cy="535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 rot="16200000">
              <a:off x="8583608" y="1317185"/>
              <a:ext cx="807533" cy="53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 rot="16200000" flipH="1">
              <a:off x="8583608" y="169477"/>
              <a:ext cx="807533" cy="536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 rot="5400000">
              <a:off x="7834044" y="165420"/>
              <a:ext cx="787136" cy="483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71" y="21566"/>
                    <a:pt x="2541" y="21228"/>
                    <a:pt x="3768" y="20588"/>
                  </a:cubicBezTo>
                  <a:cubicBezTo>
                    <a:pt x="6575" y="19124"/>
                    <a:pt x="8943" y="16211"/>
                    <a:pt x="11246" y="13323"/>
                  </a:cubicBezTo>
                  <a:cubicBezTo>
                    <a:pt x="14716" y="8972"/>
                    <a:pt x="18167" y="4533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 rot="5400000" flipH="1">
              <a:off x="7838103" y="1327384"/>
              <a:ext cx="807533" cy="53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1579808" y="899665"/>
              <a:ext cx="3463877" cy="254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29" extrusionOk="0">
                  <a:moveTo>
                    <a:pt x="17464" y="0"/>
                  </a:moveTo>
                  <a:lnTo>
                    <a:pt x="17219" y="14695"/>
                  </a:lnTo>
                  <a:lnTo>
                    <a:pt x="21365" y="20418"/>
                  </a:lnTo>
                  <a:cubicBezTo>
                    <a:pt x="21592" y="20660"/>
                    <a:pt x="21600" y="21123"/>
                    <a:pt x="21382" y="21380"/>
                  </a:cubicBezTo>
                  <a:cubicBezTo>
                    <a:pt x="21196" y="21600"/>
                    <a:pt x="20914" y="21573"/>
                    <a:pt x="20751" y="21321"/>
                  </a:cubicBezTo>
                  <a:lnTo>
                    <a:pt x="16482" y="15570"/>
                  </a:lnTo>
                  <a:lnTo>
                    <a:pt x="131" y="15656"/>
                  </a:lnTo>
                  <a:lnTo>
                    <a:pt x="0" y="58"/>
                  </a:lnTo>
                  <a:lnTo>
                    <a:pt x="17464" y="0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 rot="10800000">
              <a:off x="5245122" y="3638389"/>
              <a:ext cx="3469198" cy="254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9" extrusionOk="0">
                  <a:moveTo>
                    <a:pt x="17338" y="85"/>
                  </a:moveTo>
                  <a:lnTo>
                    <a:pt x="17128" y="14587"/>
                  </a:lnTo>
                  <a:lnTo>
                    <a:pt x="21365" y="20414"/>
                  </a:lnTo>
                  <a:cubicBezTo>
                    <a:pt x="21592" y="20657"/>
                    <a:pt x="21600" y="21121"/>
                    <a:pt x="21383" y="21379"/>
                  </a:cubicBezTo>
                  <a:cubicBezTo>
                    <a:pt x="21197" y="21600"/>
                    <a:pt x="20915" y="21573"/>
                    <a:pt x="20753" y="21320"/>
                  </a:cubicBezTo>
                  <a:lnTo>
                    <a:pt x="16490" y="15551"/>
                  </a:lnTo>
                  <a:lnTo>
                    <a:pt x="105" y="15474"/>
                  </a:lnTo>
                  <a:lnTo>
                    <a:pt x="0" y="0"/>
                  </a:lnTo>
                  <a:lnTo>
                    <a:pt x="17338" y="85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 rot="10800000" flipH="1">
              <a:off x="1576008" y="3648589"/>
              <a:ext cx="3470398" cy="253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9" extrusionOk="0">
                  <a:moveTo>
                    <a:pt x="16770" y="16"/>
                  </a:moveTo>
                  <a:lnTo>
                    <a:pt x="17003" y="14651"/>
                  </a:lnTo>
                  <a:lnTo>
                    <a:pt x="21366" y="20410"/>
                  </a:lnTo>
                  <a:cubicBezTo>
                    <a:pt x="21592" y="20654"/>
                    <a:pt x="21600" y="21120"/>
                    <a:pt x="21383" y="21379"/>
                  </a:cubicBezTo>
                  <a:cubicBezTo>
                    <a:pt x="21197" y="21600"/>
                    <a:pt x="20915" y="21573"/>
                    <a:pt x="20753" y="21319"/>
                  </a:cubicBezTo>
                  <a:lnTo>
                    <a:pt x="16301" y="15531"/>
                  </a:lnTo>
                  <a:lnTo>
                    <a:pt x="112" y="15454"/>
                  </a:lnTo>
                  <a:lnTo>
                    <a:pt x="0" y="0"/>
                  </a:lnTo>
                  <a:lnTo>
                    <a:pt x="16770" y="16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508" name="Shape 508"/>
          <p:cNvSpPr/>
          <p:nvPr/>
        </p:nvSpPr>
        <p:spPr>
          <a:xfrm>
            <a:off x="964045" y="716193"/>
            <a:ext cx="3855762" cy="50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9" tIns="35709" rIns="35709" bIns="35709" anchor="ctr">
            <a:spAutoFit/>
          </a:bodyPr>
          <a:lstStyle/>
          <a:p>
            <a:pPr algn="l" rtl="0"/>
            <a:r>
              <a:rPr lang="en-US" sz="2800" b="1" dirty="0">
                <a:solidFill>
                  <a:srgbClr val="000099"/>
                </a:solidFill>
                <a:latin typeface="Tahoma"/>
              </a:rPr>
              <a:t>realization…….</a:t>
            </a:r>
            <a:r>
              <a:rPr sz="2800" b="1" i="1" dirty="0">
                <a:solidFill>
                  <a:srgbClr val="000099"/>
                </a:solidFill>
                <a:latin typeface="Tahoma"/>
              </a:rPr>
              <a:t>N</a:t>
            </a:r>
            <a:r>
              <a:rPr sz="2800" b="1" dirty="0">
                <a:solidFill>
                  <a:srgbClr val="000099"/>
                </a:solidFill>
                <a:latin typeface="Tahoma"/>
              </a:rPr>
              <a:t> =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6315" y="4925641"/>
            <a:ext cx="856286" cy="338536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rgbClr val="FF0000"/>
                </a:solidFill>
              </a:rPr>
              <a:t>source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760954" y="4606530"/>
            <a:ext cx="351340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FFFFFF"/>
                </a:solidFill>
              </a:rPr>
              <a:t>A</a:t>
            </a:r>
            <a:endParaRPr lang="en-US" sz="1600" b="1" kern="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9889" y="2474686"/>
            <a:ext cx="468686" cy="26545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FFFFFF"/>
                </a:solidFill>
              </a:rPr>
              <a:t>5µm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829543" y="2498499"/>
            <a:ext cx="22860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Shape 353"/>
          <p:cNvSpPr/>
          <p:nvPr/>
        </p:nvSpPr>
        <p:spPr>
          <a:xfrm>
            <a:off x="2138855" y="4012685"/>
            <a:ext cx="290120" cy="349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7" tIns="35707" rIns="35707" bIns="35707" anchor="ctr">
            <a:spAutoFit/>
          </a:bodyPr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="1" i="1" kern="0" baseline="-5999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endParaRPr b="1" i="1" kern="0" baseline="-5999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60074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 600"/>
          <p:cNvGrpSpPr/>
          <p:nvPr/>
        </p:nvGrpSpPr>
        <p:grpSpPr>
          <a:xfrm>
            <a:off x="783175" y="1371600"/>
            <a:ext cx="7577652" cy="4939970"/>
            <a:chOff x="1" y="13022"/>
            <a:chExt cx="10777074" cy="7025769"/>
          </a:xfrm>
        </p:grpSpPr>
        <p:pic>
          <p:nvPicPr>
            <p:cNvPr id="510" name="image1.tif" descr="Centre ohmic10.t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56916" y="921728"/>
              <a:ext cx="7435363" cy="5526671"/>
            </a:xfrm>
            <a:prstGeom prst="rect">
              <a:avLst/>
            </a:prstGeom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</p:pic>
        <p:sp>
          <p:nvSpPr>
            <p:cNvPr id="511" name="Shape 511"/>
            <p:cNvSpPr/>
            <p:nvPr/>
          </p:nvSpPr>
          <p:spPr>
            <a:xfrm>
              <a:off x="1645236" y="936935"/>
              <a:ext cx="3607333" cy="265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29" extrusionOk="0">
                  <a:moveTo>
                    <a:pt x="17464" y="0"/>
                  </a:moveTo>
                  <a:lnTo>
                    <a:pt x="17219" y="14695"/>
                  </a:lnTo>
                  <a:lnTo>
                    <a:pt x="21365" y="20418"/>
                  </a:lnTo>
                  <a:cubicBezTo>
                    <a:pt x="21592" y="20660"/>
                    <a:pt x="21600" y="21123"/>
                    <a:pt x="21382" y="21380"/>
                  </a:cubicBezTo>
                  <a:cubicBezTo>
                    <a:pt x="21196" y="21600"/>
                    <a:pt x="20914" y="21573"/>
                    <a:pt x="20751" y="21321"/>
                  </a:cubicBezTo>
                  <a:lnTo>
                    <a:pt x="16482" y="15570"/>
                  </a:lnTo>
                  <a:lnTo>
                    <a:pt x="131" y="15656"/>
                  </a:lnTo>
                  <a:lnTo>
                    <a:pt x="0" y="58"/>
                  </a:lnTo>
                  <a:lnTo>
                    <a:pt x="17464" y="0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 flipH="1">
              <a:off x="5472968" y="926936"/>
              <a:ext cx="3600722" cy="267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30" extrusionOk="0">
                  <a:moveTo>
                    <a:pt x="16747" y="212"/>
                  </a:moveTo>
                  <a:lnTo>
                    <a:pt x="16986" y="14748"/>
                  </a:lnTo>
                  <a:lnTo>
                    <a:pt x="21365" y="20427"/>
                  </a:lnTo>
                  <a:cubicBezTo>
                    <a:pt x="21592" y="20667"/>
                    <a:pt x="21600" y="21127"/>
                    <a:pt x="21382" y="21382"/>
                  </a:cubicBezTo>
                  <a:cubicBezTo>
                    <a:pt x="21195" y="21600"/>
                    <a:pt x="20912" y="21574"/>
                    <a:pt x="20750" y="21323"/>
                  </a:cubicBezTo>
                  <a:lnTo>
                    <a:pt x="16472" y="15616"/>
                  </a:lnTo>
                  <a:lnTo>
                    <a:pt x="32" y="15540"/>
                  </a:lnTo>
                  <a:lnTo>
                    <a:pt x="0" y="0"/>
                  </a:lnTo>
                  <a:lnTo>
                    <a:pt x="16747" y="212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 rot="10800000">
              <a:off x="5462347" y="3789104"/>
              <a:ext cx="3612872" cy="264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9" extrusionOk="0">
                  <a:moveTo>
                    <a:pt x="17338" y="85"/>
                  </a:moveTo>
                  <a:lnTo>
                    <a:pt x="17128" y="14587"/>
                  </a:lnTo>
                  <a:lnTo>
                    <a:pt x="21365" y="20414"/>
                  </a:lnTo>
                  <a:cubicBezTo>
                    <a:pt x="21592" y="20657"/>
                    <a:pt x="21600" y="21121"/>
                    <a:pt x="21383" y="21379"/>
                  </a:cubicBezTo>
                  <a:cubicBezTo>
                    <a:pt x="21197" y="21600"/>
                    <a:pt x="20915" y="21573"/>
                    <a:pt x="20753" y="21320"/>
                  </a:cubicBezTo>
                  <a:lnTo>
                    <a:pt x="16490" y="15551"/>
                  </a:lnTo>
                  <a:lnTo>
                    <a:pt x="105" y="15474"/>
                  </a:lnTo>
                  <a:lnTo>
                    <a:pt x="0" y="0"/>
                  </a:lnTo>
                  <a:lnTo>
                    <a:pt x="17338" y="85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 rot="10800000" flipH="1">
              <a:off x="1641279" y="3799725"/>
              <a:ext cx="3614122" cy="2637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9" extrusionOk="0">
                  <a:moveTo>
                    <a:pt x="16770" y="16"/>
                  </a:moveTo>
                  <a:lnTo>
                    <a:pt x="17003" y="14651"/>
                  </a:lnTo>
                  <a:lnTo>
                    <a:pt x="21366" y="20410"/>
                  </a:lnTo>
                  <a:cubicBezTo>
                    <a:pt x="21592" y="20654"/>
                    <a:pt x="21600" y="21120"/>
                    <a:pt x="21383" y="21379"/>
                  </a:cubicBezTo>
                  <a:cubicBezTo>
                    <a:pt x="21197" y="21600"/>
                    <a:pt x="20915" y="21573"/>
                    <a:pt x="20753" y="21319"/>
                  </a:cubicBezTo>
                  <a:lnTo>
                    <a:pt x="16301" y="15531"/>
                  </a:lnTo>
                  <a:lnTo>
                    <a:pt x="112" y="15454"/>
                  </a:lnTo>
                  <a:lnTo>
                    <a:pt x="0" y="0"/>
                  </a:lnTo>
                  <a:lnTo>
                    <a:pt x="16770" y="16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>
              <a:off x="1830135" y="3739699"/>
              <a:ext cx="3315840" cy="64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 rot="10800000" flipH="1">
              <a:off x="1830135" y="2996231"/>
              <a:ext cx="3315840" cy="64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 rot="10800000">
              <a:off x="5653651" y="2996231"/>
              <a:ext cx="3315840" cy="64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 flipH="1">
              <a:off x="5653651" y="3739699"/>
              <a:ext cx="3315840" cy="64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9" name="Shape 519"/>
            <p:cNvSpPr/>
            <p:nvPr/>
          </p:nvSpPr>
          <p:spPr>
            <a:xfrm rot="16200000">
              <a:off x="4563952" y="4829399"/>
              <a:ext cx="2413085" cy="64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extrusionOk="0">
                  <a:moveTo>
                    <a:pt x="0" y="21165"/>
                  </a:moveTo>
                  <a:cubicBezTo>
                    <a:pt x="3091" y="21480"/>
                    <a:pt x="6164" y="21600"/>
                    <a:pt x="9222" y="21531"/>
                  </a:cubicBezTo>
                  <a:cubicBezTo>
                    <a:pt x="11010" y="21490"/>
                    <a:pt x="12850" y="21372"/>
                    <a:pt x="14515" y="18620"/>
                  </a:cubicBezTo>
                  <a:cubicBezTo>
                    <a:pt x="16080" y="16033"/>
                    <a:pt x="17295" y="11404"/>
                    <a:pt x="18615" y="7450"/>
                  </a:cubicBezTo>
                  <a:cubicBezTo>
                    <a:pt x="19547" y="4660"/>
                    <a:pt x="20545" y="2165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0" name="Shape 520"/>
            <p:cNvSpPr/>
            <p:nvPr/>
          </p:nvSpPr>
          <p:spPr>
            <a:xfrm rot="5400000" flipH="1">
              <a:off x="3795984" y="4855899"/>
              <a:ext cx="2466189" cy="64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6" extrusionOk="0">
                  <a:moveTo>
                    <a:pt x="0" y="21157"/>
                  </a:moveTo>
                  <a:cubicBezTo>
                    <a:pt x="3181" y="21480"/>
                    <a:pt x="6343" y="21600"/>
                    <a:pt x="9488" y="21523"/>
                  </a:cubicBezTo>
                  <a:cubicBezTo>
                    <a:pt x="11238" y="21480"/>
                    <a:pt x="13038" y="21364"/>
                    <a:pt x="14668" y="18613"/>
                  </a:cubicBezTo>
                  <a:cubicBezTo>
                    <a:pt x="16199" y="16028"/>
                    <a:pt x="17387" y="11400"/>
                    <a:pt x="18679" y="7448"/>
                  </a:cubicBezTo>
                  <a:cubicBezTo>
                    <a:pt x="19591" y="4658"/>
                    <a:pt x="20568" y="2164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1" name="Shape 521"/>
            <p:cNvSpPr/>
            <p:nvPr/>
          </p:nvSpPr>
          <p:spPr>
            <a:xfrm rot="5400000">
              <a:off x="4417096" y="1724862"/>
              <a:ext cx="1985116" cy="1438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321" extrusionOk="0">
                  <a:moveTo>
                    <a:pt x="20249" y="9589"/>
                  </a:moveTo>
                  <a:cubicBezTo>
                    <a:pt x="18488" y="7129"/>
                    <a:pt x="16667" y="4761"/>
                    <a:pt x="14788" y="2481"/>
                  </a:cubicBezTo>
                  <a:cubicBezTo>
                    <a:pt x="14369" y="1973"/>
                    <a:pt x="13943" y="1466"/>
                    <a:pt x="13449" y="1102"/>
                  </a:cubicBezTo>
                  <a:cubicBezTo>
                    <a:pt x="12662" y="522"/>
                    <a:pt x="11815" y="350"/>
                    <a:pt x="10935" y="255"/>
                  </a:cubicBezTo>
                  <a:cubicBezTo>
                    <a:pt x="8442" y="-13"/>
                    <a:pt x="5855" y="361"/>
                    <a:pt x="3373" y="82"/>
                  </a:cubicBezTo>
                  <a:cubicBezTo>
                    <a:pt x="2501" y="-16"/>
                    <a:pt x="1568" y="-164"/>
                    <a:pt x="875" y="566"/>
                  </a:cubicBezTo>
                  <a:cubicBezTo>
                    <a:pt x="105" y="1376"/>
                    <a:pt x="26" y="2812"/>
                    <a:pt x="14" y="4150"/>
                  </a:cubicBezTo>
                  <a:cubicBezTo>
                    <a:pt x="-26" y="8897"/>
                    <a:pt x="33" y="13710"/>
                    <a:pt x="44" y="18477"/>
                  </a:cubicBezTo>
                  <a:cubicBezTo>
                    <a:pt x="45" y="18975"/>
                    <a:pt x="50" y="19485"/>
                    <a:pt x="212" y="19932"/>
                  </a:cubicBezTo>
                  <a:cubicBezTo>
                    <a:pt x="598" y="20996"/>
                    <a:pt x="1498" y="21183"/>
                    <a:pt x="2378" y="21242"/>
                  </a:cubicBezTo>
                  <a:cubicBezTo>
                    <a:pt x="5268" y="21436"/>
                    <a:pt x="8230" y="21207"/>
                    <a:pt x="11163" y="21211"/>
                  </a:cubicBezTo>
                  <a:cubicBezTo>
                    <a:pt x="11808" y="21212"/>
                    <a:pt x="12460" y="21238"/>
                    <a:pt x="13088" y="21026"/>
                  </a:cubicBezTo>
                  <a:cubicBezTo>
                    <a:pt x="15329" y="20270"/>
                    <a:pt x="16407" y="17111"/>
                    <a:pt x="17950" y="14827"/>
                  </a:cubicBezTo>
                  <a:cubicBezTo>
                    <a:pt x="18946" y="13353"/>
                    <a:pt x="20187" y="12220"/>
                    <a:pt x="21574" y="11532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2" name="Shape 522"/>
            <p:cNvSpPr/>
            <p:nvPr/>
          </p:nvSpPr>
          <p:spPr>
            <a:xfrm>
              <a:off x="5188081" y="6610313"/>
              <a:ext cx="446419" cy="2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6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3" name="Shape 523"/>
            <p:cNvSpPr/>
            <p:nvPr/>
          </p:nvSpPr>
          <p:spPr>
            <a:xfrm flipH="1">
              <a:off x="5544964" y="6837948"/>
              <a:ext cx="70647" cy="2008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4" name="Shape 524"/>
            <p:cNvSpPr/>
            <p:nvPr/>
          </p:nvSpPr>
          <p:spPr>
            <a:xfrm flipH="1">
              <a:off x="5419673" y="6837948"/>
              <a:ext cx="70647" cy="2008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5" name="Shape 525"/>
            <p:cNvSpPr/>
            <p:nvPr/>
          </p:nvSpPr>
          <p:spPr>
            <a:xfrm flipH="1">
              <a:off x="5294386" y="6837948"/>
              <a:ext cx="70647" cy="2008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6" name="Shape 526"/>
            <p:cNvSpPr/>
            <p:nvPr/>
          </p:nvSpPr>
          <p:spPr>
            <a:xfrm flipH="1">
              <a:off x="5169097" y="6837948"/>
              <a:ext cx="70647" cy="2008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4711646" y="6439294"/>
              <a:ext cx="1376744" cy="178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1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8" name="Shape 528"/>
            <p:cNvSpPr/>
            <p:nvPr/>
          </p:nvSpPr>
          <p:spPr>
            <a:xfrm flipH="1">
              <a:off x="9119736" y="4407269"/>
              <a:ext cx="1310541" cy="40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>
              <a:off x="10106631" y="4828386"/>
              <a:ext cx="670444" cy="35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0249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10429916" y="5183756"/>
              <a:ext cx="1" cy="41557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823269" y="4803812"/>
              <a:ext cx="663856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968668" y="4928925"/>
              <a:ext cx="373058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963786" y="4942024"/>
              <a:ext cx="378437" cy="19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 flipH="1">
              <a:off x="1266320" y="5146506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7" name="Shape 537"/>
            <p:cNvSpPr/>
            <p:nvPr/>
          </p:nvSpPr>
          <p:spPr>
            <a:xfrm flipH="1">
              <a:off x="1160111" y="5146506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8" name="Shape 538"/>
            <p:cNvSpPr/>
            <p:nvPr/>
          </p:nvSpPr>
          <p:spPr>
            <a:xfrm flipH="1">
              <a:off x="1053902" y="5146506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 flipH="1">
              <a:off x="947693" y="5146506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0" name="Shape 540"/>
            <p:cNvSpPr/>
            <p:nvPr/>
          </p:nvSpPr>
          <p:spPr>
            <a:xfrm>
              <a:off x="1158776" y="4370747"/>
              <a:ext cx="496984" cy="433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"/>
                  </a:moveTo>
                  <a:lnTo>
                    <a:pt x="9" y="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1" name="Shape 541"/>
            <p:cNvSpPr/>
            <p:nvPr/>
          </p:nvSpPr>
          <p:spPr>
            <a:xfrm>
              <a:off x="15850" y="4367625"/>
              <a:ext cx="1139631" cy="42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2"/>
                  </a:moveTo>
                  <a:lnTo>
                    <a:pt x="3696" y="0"/>
                  </a:lnTo>
                  <a:lnTo>
                    <a:pt x="3642" y="21600"/>
                  </a:lnTo>
                  <a:lnTo>
                    <a:pt x="0" y="21600"/>
                  </a:lnTo>
                  <a:lnTo>
                    <a:pt x="7173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 flipH="1">
              <a:off x="1" y="4796092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 flipH="1">
              <a:off x="106209" y="4796092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 flipH="1">
              <a:off x="212417" y="4796092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 flipH="1">
              <a:off x="318627" y="4796092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6" name="Shape 546"/>
            <p:cNvSpPr/>
            <p:nvPr/>
          </p:nvSpPr>
          <p:spPr>
            <a:xfrm flipH="1">
              <a:off x="9035182" y="3014548"/>
              <a:ext cx="665974" cy="427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324" y="213"/>
                  </a:lnTo>
                  <a:lnTo>
                    <a:pt x="6233" y="21600"/>
                  </a:lnTo>
                  <a:lnTo>
                    <a:pt x="0" y="21600"/>
                  </a:lnTo>
                  <a:lnTo>
                    <a:pt x="12274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 flipH="1">
              <a:off x="9614634" y="3447230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 flipH="1">
              <a:off x="9508424" y="3447230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 flipH="1">
              <a:off x="9402215" y="3447230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50" name="Shape 550"/>
            <p:cNvSpPr/>
            <p:nvPr/>
          </p:nvSpPr>
          <p:spPr>
            <a:xfrm flipH="1">
              <a:off x="9296007" y="3447230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571" name="Group 571"/>
            <p:cNvGrpSpPr/>
            <p:nvPr/>
          </p:nvGrpSpPr>
          <p:grpSpPr>
            <a:xfrm>
              <a:off x="9129518" y="4714059"/>
              <a:ext cx="587393" cy="1229342"/>
              <a:chOff x="0" y="0"/>
              <a:chExt cx="587393" cy="1229334"/>
            </a:xfrm>
          </p:grpSpPr>
          <p:sp>
            <p:nvSpPr>
              <p:cNvPr id="551" name="Shape 551"/>
              <p:cNvSpPr/>
              <p:nvPr/>
            </p:nvSpPr>
            <p:spPr>
              <a:xfrm>
                <a:off x="408098" y="157089"/>
                <a:ext cx="168721" cy="188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416511" y="683107"/>
                <a:ext cx="4806" cy="17240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Shape 553"/>
              <p:cNvSpPr/>
              <p:nvPr/>
            </p:nvSpPr>
            <p:spPr>
              <a:xfrm>
                <a:off x="413387" y="0"/>
                <a:ext cx="1" cy="15302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3844" y="422184"/>
                <a:ext cx="241304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0" y="509869"/>
                <a:ext cx="241303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Shape 556"/>
              <p:cNvSpPr/>
              <p:nvPr/>
            </p:nvSpPr>
            <p:spPr>
              <a:xfrm flipV="1">
                <a:off x="119208" y="0"/>
                <a:ext cx="1" cy="42218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Shape 557"/>
              <p:cNvSpPr/>
              <p:nvPr/>
            </p:nvSpPr>
            <p:spPr>
              <a:xfrm flipV="1">
                <a:off x="119208" y="510814"/>
                <a:ext cx="5769" cy="34470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119208" y="0"/>
                <a:ext cx="294179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119208" y="852374"/>
                <a:ext cx="302110" cy="314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Shape 560"/>
              <p:cNvSpPr/>
              <p:nvPr/>
            </p:nvSpPr>
            <p:spPr>
              <a:xfrm>
                <a:off x="409060" y="270264"/>
                <a:ext cx="168721" cy="188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Shape 561"/>
              <p:cNvSpPr/>
              <p:nvPr/>
            </p:nvSpPr>
            <p:spPr>
              <a:xfrm>
                <a:off x="418673" y="382419"/>
                <a:ext cx="168721" cy="188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409060" y="494573"/>
                <a:ext cx="168721" cy="188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Shape 563"/>
              <p:cNvSpPr/>
              <p:nvPr/>
            </p:nvSpPr>
            <p:spPr>
              <a:xfrm rot="10800000">
                <a:off x="316769" y="270280"/>
                <a:ext cx="107915" cy="75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Shape 564"/>
              <p:cNvSpPr/>
              <p:nvPr/>
            </p:nvSpPr>
            <p:spPr>
              <a:xfrm rot="10800000">
                <a:off x="322538" y="383455"/>
                <a:ext cx="107914" cy="75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Shape 565"/>
              <p:cNvSpPr/>
              <p:nvPr/>
            </p:nvSpPr>
            <p:spPr>
              <a:xfrm rot="10800000">
                <a:off x="316769" y="494589"/>
                <a:ext cx="107915" cy="75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Shape 566"/>
              <p:cNvSpPr/>
              <p:nvPr/>
            </p:nvSpPr>
            <p:spPr>
              <a:xfrm flipH="1">
                <a:off x="73694" y="854598"/>
                <a:ext cx="378436" cy="199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58" y="0"/>
                    </a:moveTo>
                    <a:lnTo>
                      <a:pt x="10968" y="21600"/>
                    </a:ln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7" name="Shape 567"/>
              <p:cNvSpPr/>
              <p:nvPr/>
            </p:nvSpPr>
            <p:spPr>
              <a:xfrm flipH="1">
                <a:off x="57844" y="1059078"/>
                <a:ext cx="59889" cy="17025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8" name="Shape 568"/>
              <p:cNvSpPr/>
              <p:nvPr/>
            </p:nvSpPr>
            <p:spPr>
              <a:xfrm flipH="1">
                <a:off x="164053" y="1059078"/>
                <a:ext cx="59889" cy="17025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9" name="Shape 569"/>
              <p:cNvSpPr/>
              <p:nvPr/>
            </p:nvSpPr>
            <p:spPr>
              <a:xfrm flipH="1">
                <a:off x="270262" y="1059078"/>
                <a:ext cx="59889" cy="17025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70" name="Shape 570"/>
              <p:cNvSpPr/>
              <p:nvPr/>
            </p:nvSpPr>
            <p:spPr>
              <a:xfrm flipH="1">
                <a:off x="376471" y="1059078"/>
                <a:ext cx="59889" cy="17025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sp>
          <p:nvSpPr>
            <p:cNvPr id="572" name="Shape 572"/>
            <p:cNvSpPr/>
            <p:nvPr/>
          </p:nvSpPr>
          <p:spPr>
            <a:xfrm>
              <a:off x="9382696" y="4428872"/>
              <a:ext cx="1" cy="27653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573" name="image3.tif" descr="Centre ohmic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3237" y="14332"/>
              <a:ext cx="2829082" cy="2121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4" name="Shape 574"/>
            <p:cNvSpPr/>
            <p:nvPr/>
          </p:nvSpPr>
          <p:spPr>
            <a:xfrm>
              <a:off x="5213231" y="3663769"/>
              <a:ext cx="284926" cy="7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31"/>
                  </a:moveTo>
                  <a:lnTo>
                    <a:pt x="0" y="3200"/>
                  </a:lnTo>
                  <a:lnTo>
                    <a:pt x="5747" y="3416"/>
                  </a:lnTo>
                  <a:lnTo>
                    <a:pt x="5946" y="769"/>
                  </a:lnTo>
                  <a:lnTo>
                    <a:pt x="16353" y="0"/>
                  </a:lnTo>
                  <a:lnTo>
                    <a:pt x="16436" y="3200"/>
                  </a:lnTo>
                  <a:lnTo>
                    <a:pt x="21600" y="3200"/>
                  </a:lnTo>
                  <a:lnTo>
                    <a:pt x="21600" y="14688"/>
                  </a:lnTo>
                  <a:lnTo>
                    <a:pt x="16436" y="15060"/>
                  </a:lnTo>
                  <a:lnTo>
                    <a:pt x="15950" y="21554"/>
                  </a:lnTo>
                  <a:lnTo>
                    <a:pt x="6045" y="21600"/>
                  </a:lnTo>
                  <a:lnTo>
                    <a:pt x="5803" y="15245"/>
                  </a:lnTo>
                  <a:lnTo>
                    <a:pt x="0" y="15431"/>
                  </a:lnTo>
                  <a:close/>
                </a:path>
              </a:pathLst>
            </a:custGeom>
            <a:solidFill>
              <a:srgbClr val="FF7E79">
                <a:alpha val="6011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8495981" y="890111"/>
              <a:ext cx="950824" cy="313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99"/>
                  </a:moveTo>
                  <a:lnTo>
                    <a:pt x="5757" y="15799"/>
                  </a:lnTo>
                  <a:lnTo>
                    <a:pt x="5757" y="21600"/>
                  </a:lnTo>
                  <a:lnTo>
                    <a:pt x="15605" y="21600"/>
                  </a:lnTo>
                  <a:lnTo>
                    <a:pt x="15605" y="16808"/>
                  </a:lnTo>
                  <a:lnTo>
                    <a:pt x="21600" y="16808"/>
                  </a:lnTo>
                  <a:lnTo>
                    <a:pt x="21600" y="4927"/>
                  </a:lnTo>
                  <a:lnTo>
                    <a:pt x="15933" y="4927"/>
                  </a:lnTo>
                  <a:lnTo>
                    <a:pt x="15933" y="0"/>
                  </a:lnTo>
                  <a:lnTo>
                    <a:pt x="6158" y="0"/>
                  </a:lnTo>
                  <a:lnTo>
                    <a:pt x="5916" y="5234"/>
                  </a:lnTo>
                  <a:lnTo>
                    <a:pt x="78" y="5234"/>
                  </a:lnTo>
                  <a:lnTo>
                    <a:pt x="0" y="15799"/>
                  </a:lnTo>
                  <a:close/>
                </a:path>
              </a:pathLst>
            </a:custGeom>
            <a:solidFill>
              <a:srgbClr val="FF7E79">
                <a:alpha val="4070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7622200" y="1146386"/>
              <a:ext cx="1058314" cy="5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 flipH="1">
              <a:off x="9247194" y="1146386"/>
              <a:ext cx="1058314" cy="5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 rot="10800000">
              <a:off x="9353402" y="371055"/>
              <a:ext cx="1058314" cy="5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 rot="10800000" flipH="1">
              <a:off x="7611579" y="371055"/>
              <a:ext cx="1058314" cy="5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 rot="16200000">
              <a:off x="8939091" y="1371751"/>
              <a:ext cx="840984" cy="55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 rot="5400000">
              <a:off x="8616039" y="-228310"/>
              <a:ext cx="769120" cy="135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0341" extrusionOk="0">
                  <a:moveTo>
                    <a:pt x="20817" y="7685"/>
                  </a:moveTo>
                  <a:cubicBezTo>
                    <a:pt x="17266" y="6019"/>
                    <a:pt x="13937" y="4222"/>
                    <a:pt x="10890" y="2286"/>
                  </a:cubicBezTo>
                  <a:cubicBezTo>
                    <a:pt x="8585" y="821"/>
                    <a:pt x="5637" y="-585"/>
                    <a:pt x="2772" y="250"/>
                  </a:cubicBezTo>
                  <a:cubicBezTo>
                    <a:pt x="785" y="828"/>
                    <a:pt x="457" y="2070"/>
                    <a:pt x="359" y="3298"/>
                  </a:cubicBezTo>
                  <a:cubicBezTo>
                    <a:pt x="8" y="7734"/>
                    <a:pt x="-311" y="12697"/>
                    <a:pt x="556" y="17558"/>
                  </a:cubicBezTo>
                  <a:cubicBezTo>
                    <a:pt x="730" y="18536"/>
                    <a:pt x="1013" y="19582"/>
                    <a:pt x="2556" y="20081"/>
                  </a:cubicBezTo>
                  <a:cubicBezTo>
                    <a:pt x="5441" y="21015"/>
                    <a:pt x="8252" y="19260"/>
                    <a:pt x="10412" y="17538"/>
                  </a:cubicBezTo>
                  <a:cubicBezTo>
                    <a:pt x="13069" y="15422"/>
                    <a:pt x="16862" y="13795"/>
                    <a:pt x="21289" y="12875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2" name="Shape 582"/>
            <p:cNvSpPr/>
            <p:nvPr/>
          </p:nvSpPr>
          <p:spPr>
            <a:xfrm rot="5400000" flipH="1">
              <a:off x="8162712" y="1382372"/>
              <a:ext cx="840984" cy="55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3" name="Shape 583"/>
            <p:cNvSpPr/>
            <p:nvPr/>
          </p:nvSpPr>
          <p:spPr>
            <a:xfrm>
              <a:off x="5144173" y="3508598"/>
              <a:ext cx="469122" cy="362708"/>
            </a:xfrm>
            <a:prstGeom prst="rect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4" name="Shape 584"/>
            <p:cNvSpPr/>
            <p:nvPr/>
          </p:nvSpPr>
          <p:spPr>
            <a:xfrm flipV="1">
              <a:off x="5136644" y="13022"/>
              <a:ext cx="2477180" cy="3513765"/>
            </a:xfrm>
            <a:prstGeom prst="line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 flipV="1">
              <a:off x="5614339" y="2155281"/>
              <a:ext cx="4783533" cy="1709746"/>
            </a:xfrm>
            <a:prstGeom prst="line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 flipH="1">
              <a:off x="1003812" y="3027613"/>
              <a:ext cx="668342" cy="42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671" y="213"/>
                  </a:lnTo>
                  <a:lnTo>
                    <a:pt x="15580" y="21600"/>
                  </a:lnTo>
                  <a:lnTo>
                    <a:pt x="9369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1" name="Shape 591"/>
            <p:cNvSpPr/>
            <p:nvPr/>
          </p:nvSpPr>
          <p:spPr>
            <a:xfrm flipH="1">
              <a:off x="1295725" y="3460293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 flipH="1">
              <a:off x="1189516" y="3460293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 flipH="1">
              <a:off x="1083306" y="3460293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4" name="Shape 594"/>
            <p:cNvSpPr/>
            <p:nvPr/>
          </p:nvSpPr>
          <p:spPr>
            <a:xfrm flipH="1">
              <a:off x="977098" y="3460293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5" name="Shape 595"/>
            <p:cNvSpPr/>
            <p:nvPr/>
          </p:nvSpPr>
          <p:spPr>
            <a:xfrm>
              <a:off x="1680426" y="1309230"/>
              <a:ext cx="4667455" cy="119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58"/>
                  </a:moveTo>
                  <a:lnTo>
                    <a:pt x="21600" y="9682"/>
                  </a:lnTo>
                  <a:lnTo>
                    <a:pt x="12899" y="9682"/>
                  </a:lnTo>
                  <a:lnTo>
                    <a:pt x="1173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758"/>
                  </a:lnTo>
                  <a:close/>
                </a:path>
              </a:pathLst>
            </a:custGeom>
            <a:solidFill>
              <a:srgbClr val="FFFFFF">
                <a:alpha val="7499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5216861" y="3576727"/>
              <a:ext cx="86866" cy="86867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7" name="Shape 597"/>
            <p:cNvSpPr/>
            <p:nvPr/>
          </p:nvSpPr>
          <p:spPr>
            <a:xfrm flipV="1">
              <a:off x="5419571" y="3581843"/>
              <a:ext cx="88091" cy="88093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8" name="Shape 598"/>
            <p:cNvSpPr/>
            <p:nvPr/>
          </p:nvSpPr>
          <p:spPr>
            <a:xfrm flipV="1">
              <a:off x="5206247" y="3736019"/>
              <a:ext cx="86866" cy="86866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9" name="Shape 599"/>
            <p:cNvSpPr/>
            <p:nvPr/>
          </p:nvSpPr>
          <p:spPr>
            <a:xfrm>
              <a:off x="5419584" y="3726509"/>
              <a:ext cx="70855" cy="70855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957054" y="4676774"/>
            <a:ext cx="351340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FFFFFF"/>
                </a:solidFill>
              </a:rPr>
              <a:t>A</a:t>
            </a:r>
            <a:endParaRPr lang="en-US" sz="1600" b="1" kern="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3295" y="2057400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srgbClr val="FFFFFF"/>
                </a:solidFill>
              </a:rPr>
              <a:t>QPC pinched</a:t>
            </a:r>
          </a:p>
        </p:txBody>
      </p:sp>
      <p:sp>
        <p:nvSpPr>
          <p:cNvPr id="91" name="Shape 353"/>
          <p:cNvSpPr/>
          <p:nvPr/>
        </p:nvSpPr>
        <p:spPr>
          <a:xfrm>
            <a:off x="2054775" y="4141075"/>
            <a:ext cx="290120" cy="349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7" tIns="35707" rIns="35707" bIns="35707" anchor="ctr">
            <a:spAutoFit/>
          </a:bodyPr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="1" i="1" kern="0" baseline="-5999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endParaRPr b="1" i="1" kern="0" baseline="-5999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Shape 508"/>
          <p:cNvSpPr/>
          <p:nvPr/>
        </p:nvSpPr>
        <p:spPr>
          <a:xfrm>
            <a:off x="964045" y="716193"/>
            <a:ext cx="3855762" cy="50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9" tIns="35709" rIns="35709" bIns="35709" anchor="ctr">
            <a:spAutoFit/>
          </a:bodyPr>
          <a:lstStyle/>
          <a:p>
            <a:pPr algn="l" rtl="0"/>
            <a:r>
              <a:rPr lang="en-US" sz="2800" b="1" dirty="0">
                <a:solidFill>
                  <a:srgbClr val="000099"/>
                </a:solidFill>
                <a:latin typeface="Tahoma"/>
              </a:rPr>
              <a:t>realization…….</a:t>
            </a:r>
            <a:r>
              <a:rPr sz="2800" b="1" i="1" dirty="0">
                <a:solidFill>
                  <a:srgbClr val="000099"/>
                </a:solidFill>
                <a:latin typeface="Tahoma"/>
              </a:rPr>
              <a:t>N</a:t>
            </a:r>
            <a:r>
              <a:rPr sz="2800" b="1" dirty="0">
                <a:solidFill>
                  <a:srgbClr val="000099"/>
                </a:solidFill>
                <a:latin typeface="Tahoma"/>
              </a:rPr>
              <a:t> = </a:t>
            </a:r>
            <a:r>
              <a:rPr lang="en-US" sz="2800" b="1" dirty="0">
                <a:solidFill>
                  <a:srgbClr val="000099"/>
                </a:solidFill>
                <a:latin typeface="Tahoma"/>
              </a:rPr>
              <a:t>3</a:t>
            </a:r>
            <a:endParaRPr sz="2800" b="1" dirty="0">
              <a:solidFill>
                <a:srgbClr val="00009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10995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19200" y="1600200"/>
          <a:ext cx="6858000" cy="484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87" imgH="5667172" progId="Acrobat.Document.11">
                  <p:embed/>
                </p:oleObj>
              </mc:Choice>
              <mc:Fallback>
                <p:oleObj name="Acrobat Document" r:id="rId2" imgW="8019987" imgH="5667172" progId="Acrobat.Document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9200" y="1600200"/>
                        <a:ext cx="6858000" cy="4846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8165" y="685800"/>
            <a:ext cx="3412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  <a:latin typeface="Tahoma"/>
              </a:rPr>
              <a:t>heart of 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168658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b="1" i="1" kern="0" dirty="0">
                <a:latin typeface="Tahoma"/>
              </a:rPr>
              <a:t>N </a:t>
            </a:r>
            <a:r>
              <a:rPr lang="en-US" b="1" kern="0" dirty="0">
                <a:latin typeface="Tahoma"/>
              </a:rPr>
              <a:t>=2   </a:t>
            </a:r>
            <a:r>
              <a:rPr lang="en-US" b="1" i="1" kern="0" dirty="0">
                <a:latin typeface="Tahoma"/>
              </a:rPr>
              <a:t>v </a:t>
            </a:r>
            <a:r>
              <a:rPr lang="en-US" b="1" kern="0" dirty="0">
                <a:latin typeface="Tahoma"/>
              </a:rPr>
              <a:t>=2   </a:t>
            </a:r>
            <a:r>
              <a:rPr lang="en-US" b="1" i="1" kern="0" dirty="0" err="1">
                <a:latin typeface="Tahoma"/>
              </a:rPr>
              <a:t>v</a:t>
            </a:r>
            <a:r>
              <a:rPr lang="en-US" b="1" kern="0" baseline="-25000" dirty="0" err="1">
                <a:latin typeface="Tahoma"/>
              </a:rPr>
              <a:t>QPC</a:t>
            </a:r>
            <a:r>
              <a:rPr lang="en-US" b="1" kern="0" dirty="0">
                <a:latin typeface="Tahoma"/>
              </a:rPr>
              <a:t>=1 </a:t>
            </a:r>
          </a:p>
        </p:txBody>
      </p:sp>
    </p:spTree>
    <p:extLst>
      <p:ext uri="{BB962C8B-B14F-4D97-AF65-F5344CB8AC3E}">
        <p14:creationId xmlns:p14="http://schemas.microsoft.com/office/powerpoint/2010/main" val="37355593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1" y="1752600"/>
            <a:ext cx="8042285" cy="44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720" y="693420"/>
            <a:ext cx="3148580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  <a:latin typeface="Tahoma"/>
              </a:rPr>
              <a:t>typical structure</a:t>
            </a:r>
          </a:p>
        </p:txBody>
      </p:sp>
    </p:spTree>
    <p:extLst>
      <p:ext uri="{BB962C8B-B14F-4D97-AF65-F5344CB8AC3E}">
        <p14:creationId xmlns:p14="http://schemas.microsoft.com/office/powerpoint/2010/main" val="17360723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14899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85800"/>
            <a:ext cx="8229600" cy="523987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   points of consideration </a:t>
            </a:r>
            <a:endParaRPr lang="en-US" sz="1600" i="1" kern="0" dirty="0">
              <a:solidFill>
                <a:srgbClr val="000000"/>
              </a:solidFill>
              <a:latin typeface="Tahoma"/>
            </a:endParaRPr>
          </a:p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rgbClr val="00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electrons equilibrate in small floating reservoir  </a:t>
            </a:r>
            <a:r>
              <a:rPr lang="en-US" sz="1600" i="1" kern="0" dirty="0">
                <a:solidFill>
                  <a:srgbClr val="FF0000"/>
                </a:solidFill>
                <a:latin typeface="Tahoma"/>
              </a:rPr>
              <a:t>T</a:t>
            </a:r>
            <a:r>
              <a:rPr lang="en-US" sz="1600" i="1" kern="0" baseline="-25000" dirty="0">
                <a:solidFill>
                  <a:srgbClr val="FF0000"/>
                </a:solidFill>
                <a:latin typeface="Tahoma"/>
              </a:rPr>
              <a:t>m</a:t>
            </a:r>
            <a:r>
              <a:rPr lang="en-US" sz="1200" i="1" kern="0" baseline="-25000" dirty="0">
                <a:solidFill>
                  <a:srgbClr val="FF0000"/>
                </a:solidFill>
                <a:latin typeface="Tahoma"/>
              </a:rPr>
              <a:t> </a:t>
            </a:r>
            <a:endParaRPr lang="en-US" sz="1600" kern="0" dirty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hence, outgoing current carries </a:t>
            </a:r>
            <a:r>
              <a:rPr lang="en-US" sz="1600" b="1" kern="0" dirty="0">
                <a:solidFill>
                  <a:srgbClr val="000000"/>
                </a:solidFill>
                <a:latin typeface="Tahoma"/>
              </a:rPr>
              <a:t>only</a:t>
            </a:r>
            <a:r>
              <a:rPr lang="en-US" sz="1600" kern="0" dirty="0">
                <a:solidFill>
                  <a:srgbClr val="000000"/>
                </a:solidFill>
                <a:latin typeface="Tahoma"/>
              </a:rPr>
              <a:t> Johnson - Nyquist noise </a:t>
            </a:r>
          </a:p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rgbClr val="FF0000"/>
                </a:solidFill>
                <a:latin typeface="Tahoma"/>
              </a:rPr>
              <a:t>					   </a:t>
            </a:r>
            <a:r>
              <a:rPr lang="en-US" sz="1200" kern="0" dirty="0">
                <a:solidFill>
                  <a:srgbClr val="FF0000"/>
                </a:solidFill>
                <a:latin typeface="Tahoma"/>
              </a:rPr>
              <a:t>without shot noise</a:t>
            </a:r>
            <a:endParaRPr lang="en-US" sz="1100" kern="0" dirty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100" kern="0" dirty="0">
              <a:solidFill>
                <a:srgbClr val="00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assuring no bulk energy modes </a:t>
            </a:r>
            <a:r>
              <a:rPr lang="en-US" sz="1200" kern="0" dirty="0">
                <a:solidFill>
                  <a:srgbClr val="FF0000"/>
                </a:solidFill>
                <a:latin typeface="Tahoma"/>
              </a:rPr>
              <a:t>  bulk plays as an uncontrolled  ‘channel’</a:t>
            </a:r>
            <a:endParaRPr lang="en-US" sz="1600" kern="0" dirty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arms are long enough 	         </a:t>
            </a:r>
            <a:r>
              <a:rPr lang="en-US" sz="1200" kern="0" dirty="0">
                <a:solidFill>
                  <a:srgbClr val="FF0000"/>
                </a:solidFill>
                <a:latin typeface="Tahoma"/>
              </a:rPr>
              <a:t>~150µm, allowing temperature equilibration</a:t>
            </a: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kern="0" dirty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kern="0" dirty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Tahoma"/>
              </a:rPr>
              <a:t>equal splitting between arms, accurate amplifier gain, small contact resistance, …</a:t>
            </a:r>
          </a:p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964495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10$ &#10;}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548.9313"/>
  <p:tag name="OUTPUTDPI" val="1200"/>
  <p:tag name="LATEXADDIN" val="\documentclass{article}&#10;\pagestyle{empty}&#10;\usepackage[usenames]{color}&#10;\begin{document}&#10;\textcolor{Blue}{&#10;$\kappa(L/\xi)/\kappa_0$ &#10;}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8$ &#10;}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6$ &#10;}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4$ &#10;}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2$ &#10;}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2$ &#10;}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L/\xi$ &#10;}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1$ &#10;}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3$ &#10;}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</TotalTime>
  <Words>4311</Words>
  <Application>Microsoft Macintosh PowerPoint</Application>
  <PresentationFormat>On-screen Show (4:3)</PresentationFormat>
  <Paragraphs>1232</Paragraphs>
  <Slides>138</Slides>
  <Notes>18</Notes>
  <HiddenSlides>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138</vt:i4>
      </vt:variant>
    </vt:vector>
  </HeadingPairs>
  <TitlesOfParts>
    <vt:vector size="158" baseType="lpstr">
      <vt:lpstr>AmericanTypewriter</vt:lpstr>
      <vt:lpstr>Arial</vt:lpstr>
      <vt:lpstr>Arial Black</vt:lpstr>
      <vt:lpstr>Arial Rounded MT Bold</vt:lpstr>
      <vt:lpstr>Calibri</vt:lpstr>
      <vt:lpstr>Calibri Light</vt:lpstr>
      <vt:lpstr>Cambria Math</vt:lpstr>
      <vt:lpstr>Century Gothic</vt:lpstr>
      <vt:lpstr>Gill Sans</vt:lpstr>
      <vt:lpstr>Helvetica</vt:lpstr>
      <vt:lpstr>Helvetica Light</vt:lpstr>
      <vt:lpstr>Symbol</vt:lpstr>
      <vt:lpstr>Tahoma</vt:lpstr>
      <vt:lpstr>Times New Roman</vt:lpstr>
      <vt:lpstr>Wingdings</vt:lpstr>
      <vt:lpstr>Office Theme</vt:lpstr>
      <vt:lpstr>Equation</vt:lpstr>
      <vt:lpstr>Graph</vt:lpstr>
      <vt:lpstr>צילום של Photo Editor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interference with edge modes</vt:lpstr>
      <vt:lpstr>how to fool edge channels to interfere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optical MZI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bare FPI – Coulomb dominated (CD)</vt:lpstr>
      <vt:lpstr>CD dominated</vt:lpstr>
      <vt:lpstr>PowerPoint Presentation</vt:lpstr>
      <vt:lpstr>PowerPoint Presentation</vt:lpstr>
      <vt:lpstr>FPI     CD  AB </vt:lpstr>
      <vt:lpstr>mixed regime ….. AB         CD</vt:lpstr>
      <vt:lpstr>AB         CD</vt:lpstr>
      <vt:lpstr>PowerPoint Presentation</vt:lpstr>
      <vt:lpstr>PowerPoint Presentation</vt:lpstr>
      <vt:lpstr>PowerPoint Presentation</vt:lpstr>
      <vt:lpstr>PowerPoint Presentation</vt:lpstr>
      <vt:lpstr>anyonic statistics</vt:lpstr>
      <vt:lpstr>anyonic statistics</vt:lpstr>
      <vt:lpstr>anyonic statistics</vt:lpstr>
      <vt:lpstr>recent report on AB oscillation in v =1/3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consequently,  for  =1/2…</vt:lpstr>
      <vt:lpstr>5/2 state    Moore – Read, Pfaffian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1D modes in QHE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excitation of neutral modes    at  ohmic contact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doping for X-high mobility 2DEG </vt:lpstr>
      <vt:lpstr>non-standard MBE growth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mitali.banerjee</dc:creator>
  <cp:lastModifiedBy>mitali.banerjee</cp:lastModifiedBy>
  <cp:revision>3</cp:revision>
  <dcterms:created xsi:type="dcterms:W3CDTF">2025-03-27T11:08:23Z</dcterms:created>
  <dcterms:modified xsi:type="dcterms:W3CDTF">2025-03-27T11:37:56Z</dcterms:modified>
</cp:coreProperties>
</file>